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7102475" cy="10234613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89198" autoAdjust="0"/>
  </p:normalViewPr>
  <p:slideViewPr>
    <p:cSldViewPr>
      <p:cViewPr>
        <p:scale>
          <a:sx n="70" d="100"/>
          <a:sy n="70" d="100"/>
        </p:scale>
        <p:origin x="-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024313" y="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F04A41C-96E1-4A65-9077-9DC89930F16F}" type="datetimeFigureOut">
              <a:rPr lang="ar-SA" smtClean="0"/>
              <a:pPr/>
              <a:t>25/01/1434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024313" y="972185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972185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44B922A-FD86-4AD2-876F-AB0DE7B17E5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98630A-F060-4A01-B167-739F69DA8B3F}" type="datetime1">
              <a:rPr lang="ar-SA" smtClean="0"/>
              <a:pPr/>
              <a:t>25/01/1434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01211-0158-4B1E-80E0-684ADE4E1383}" type="datetime1">
              <a:rPr lang="ar-SA" smtClean="0"/>
              <a:pPr/>
              <a:t>25/01/1434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711966-F71E-4EF2-9F2D-22438A75E9DF}" type="datetime1">
              <a:rPr lang="ar-SA" smtClean="0"/>
              <a:pPr/>
              <a:t>25/01/1434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EAA080-3B16-4784-B136-CB4FCE748E8B}" type="datetime1">
              <a:rPr lang="ar-SA" smtClean="0"/>
              <a:pPr/>
              <a:t>25/01/1434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D932A0-15D5-4863-8C59-48B6845F5BF3}" type="datetime1">
              <a:rPr lang="ar-SA" smtClean="0"/>
              <a:pPr/>
              <a:t>25/01/1434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55918F-F0D4-485A-BC10-1CC18DD9D7D8}" type="datetime1">
              <a:rPr lang="ar-SA" smtClean="0"/>
              <a:pPr/>
              <a:t>25/01/1434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653662-14CC-43F2-83F7-7C23B50E7A0F}" type="datetime1">
              <a:rPr lang="ar-SA" smtClean="0"/>
              <a:pPr/>
              <a:t>25/01/1434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AFBD0-35CD-44C3-8CB7-6707FFC4B857}" type="datetime1">
              <a:rPr lang="ar-SA" smtClean="0"/>
              <a:pPr/>
              <a:t>25/01/1434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9E2934-FA50-48B5-8D2E-4490C80700E8}" type="datetime1">
              <a:rPr lang="ar-SA" smtClean="0"/>
              <a:pPr/>
              <a:t>25/01/1434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F401AB-8E2A-406C-ACFF-F3FDAA518CB4}" type="datetime1">
              <a:rPr lang="ar-SA" smtClean="0"/>
              <a:pPr/>
              <a:t>25/01/1434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964E849-63B5-4640-90EA-8BE3630683A1}" type="datetime1">
              <a:rPr lang="ar-SA" smtClean="0"/>
              <a:pPr/>
              <a:t>25/01/1434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630F96B-D21E-4C92-B4DA-CB3F06BEF012}" type="datetime1">
              <a:rPr lang="ar-SA" smtClean="0"/>
              <a:pPr/>
              <a:t>25/01/1434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Strings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0585FE3-138B-488C-A35C-E18BEA9E23A0}" type="slidenum">
              <a:rPr lang="ar-SA" smtClean="0"/>
              <a:pPr rtl="0"/>
              <a:t>1</a:t>
            </a:fld>
            <a:endParaRPr lang="ar-SA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475656" y="260648"/>
            <a:ext cx="6705600" cy="1296144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611560" y="764704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Using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strcpy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and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strncpy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cstring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prototypes for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strcpy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and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strncpy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x[]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"Happy Birthday to You"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y[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z[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strcpy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y, x );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copy contents of x into y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"The string in array x is: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x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nThe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string in array y is: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y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'\n'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copy first 14 characters of x into z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strncpy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z, x,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does not copy null character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z[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'\0'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append '\0' to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z's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contents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"The string in array z is: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z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33" name="Group 6"/>
          <p:cNvGrpSpPr>
            <a:grpSpLocks/>
          </p:cNvGrpSpPr>
          <p:nvPr/>
        </p:nvGrpSpPr>
        <p:grpSpPr bwMode="auto">
          <a:xfrm>
            <a:off x="2745160" y="1679104"/>
            <a:ext cx="4114800" cy="838200"/>
            <a:chOff x="1344" y="576"/>
            <a:chExt cx="2592" cy="528"/>
          </a:xfrm>
        </p:grpSpPr>
        <p:sp>
          <p:nvSpPr>
            <p:cNvPr id="34" name="Text Box 4"/>
            <p:cNvSpPr txBox="1">
              <a:spLocks noChangeArrowheads="1"/>
            </p:cNvSpPr>
            <p:nvPr/>
          </p:nvSpPr>
          <p:spPr bwMode="auto">
            <a:xfrm>
              <a:off x="2256" y="576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&lt;cstring&gt;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contains prototypes for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strcpy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and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strncpy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35" name="Line 5"/>
            <p:cNvSpPr>
              <a:spLocks noChangeShapeType="1"/>
            </p:cNvSpPr>
            <p:nvPr/>
          </p:nvSpPr>
          <p:spPr bwMode="auto">
            <a:xfrm flipH="1">
              <a:off x="1344" y="67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36" name="Group 9"/>
          <p:cNvGrpSpPr>
            <a:grpSpLocks/>
          </p:cNvGrpSpPr>
          <p:nvPr/>
        </p:nvGrpSpPr>
        <p:grpSpPr bwMode="auto">
          <a:xfrm>
            <a:off x="2745160" y="3411067"/>
            <a:ext cx="4114800" cy="838200"/>
            <a:chOff x="1344" y="1667"/>
            <a:chExt cx="2592" cy="528"/>
          </a:xfrm>
        </p:grpSpPr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2256" y="1667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Copy entire string in array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x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into array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y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 flipH="1">
              <a:off x="1344" y="1763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39" name="Group 12"/>
          <p:cNvGrpSpPr>
            <a:grpSpLocks/>
          </p:cNvGrpSpPr>
          <p:nvPr/>
        </p:nvGrpSpPr>
        <p:grpSpPr bwMode="auto">
          <a:xfrm>
            <a:off x="3278560" y="4727104"/>
            <a:ext cx="4114800" cy="1079500"/>
            <a:chOff x="1680" y="2496"/>
            <a:chExt cx="2592" cy="680"/>
          </a:xfrm>
        </p:grpSpPr>
        <p:sp>
          <p:nvSpPr>
            <p:cNvPr id="40" name="Text Box 10"/>
            <p:cNvSpPr txBox="1">
              <a:spLocks noChangeArrowheads="1"/>
            </p:cNvSpPr>
            <p:nvPr/>
          </p:nvSpPr>
          <p:spPr bwMode="auto">
            <a:xfrm>
              <a:off x="2592" y="2496"/>
              <a:ext cx="1680" cy="68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Copy first 14 characters of array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x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into array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y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 Note that this does not write terminating null character.</a:t>
              </a:r>
            </a:p>
          </p:txBody>
        </p:sp>
        <p:sp>
          <p:nvSpPr>
            <p:cNvPr id="41" name="Line 11"/>
            <p:cNvSpPr>
              <a:spLocks noChangeShapeType="1"/>
            </p:cNvSpPr>
            <p:nvPr/>
          </p:nvSpPr>
          <p:spPr bwMode="auto">
            <a:xfrm flipH="1">
              <a:off x="1680" y="259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42" name="Group 15"/>
          <p:cNvGrpSpPr>
            <a:grpSpLocks/>
          </p:cNvGrpSpPr>
          <p:nvPr/>
        </p:nvGrpSpPr>
        <p:grpSpPr bwMode="auto">
          <a:xfrm>
            <a:off x="2821360" y="5031904"/>
            <a:ext cx="4114800" cy="838200"/>
            <a:chOff x="1440" y="2648"/>
            <a:chExt cx="2592" cy="528"/>
          </a:xfrm>
        </p:grpSpPr>
        <p:sp>
          <p:nvSpPr>
            <p:cNvPr id="43" name="Text Box 13"/>
            <p:cNvSpPr txBox="1">
              <a:spLocks noChangeArrowheads="1"/>
            </p:cNvSpPr>
            <p:nvPr/>
          </p:nvSpPr>
          <p:spPr bwMode="auto">
            <a:xfrm>
              <a:off x="2352" y="2648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Append terminating null character.</a:t>
              </a:r>
            </a:p>
          </p:txBody>
        </p:sp>
        <p:sp>
          <p:nvSpPr>
            <p:cNvPr id="44" name="Line 14"/>
            <p:cNvSpPr>
              <a:spLocks noChangeShapeType="1"/>
            </p:cNvSpPr>
            <p:nvPr/>
          </p:nvSpPr>
          <p:spPr bwMode="auto">
            <a:xfrm flipH="1">
              <a:off x="1440" y="2744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137864" y="1786136"/>
            <a:ext cx="7010400" cy="11430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137864" y="2852936"/>
            <a:ext cx="7010400" cy="9906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The string in array x is: Happy Birthday to You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The string in array y is: Happy Birthday to You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Times New Roman" pitchFamily="18" charset="0"/>
              </a:rPr>
              <a:t>The string in array z is: Happy Birthday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grpSp>
        <p:nvGrpSpPr>
          <p:cNvPr id="30" name="Group 7"/>
          <p:cNvGrpSpPr>
            <a:grpSpLocks/>
          </p:cNvGrpSpPr>
          <p:nvPr/>
        </p:nvGrpSpPr>
        <p:grpSpPr bwMode="auto">
          <a:xfrm>
            <a:off x="4633664" y="2278261"/>
            <a:ext cx="4114800" cy="838200"/>
            <a:chOff x="2832" y="310"/>
            <a:chExt cx="2592" cy="528"/>
          </a:xfrm>
        </p:grpSpPr>
        <p:sp>
          <p:nvSpPr>
            <p:cNvPr id="31" name="Text Box 5"/>
            <p:cNvSpPr txBox="1">
              <a:spLocks noChangeArrowheads="1"/>
            </p:cNvSpPr>
            <p:nvPr/>
          </p:nvSpPr>
          <p:spPr bwMode="auto">
            <a:xfrm>
              <a:off x="3744" y="310"/>
              <a:ext cx="1680" cy="2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String to copy.</a:t>
              </a:r>
            </a:p>
          </p:txBody>
        </p:sp>
        <p:sp>
          <p:nvSpPr>
            <p:cNvPr id="32" name="Line 6"/>
            <p:cNvSpPr>
              <a:spLocks noChangeShapeType="1"/>
            </p:cNvSpPr>
            <p:nvPr/>
          </p:nvSpPr>
          <p:spPr bwMode="auto">
            <a:xfrm flipH="1">
              <a:off x="2832" y="406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33" name="Group 13"/>
          <p:cNvGrpSpPr>
            <a:grpSpLocks/>
          </p:cNvGrpSpPr>
          <p:nvPr/>
        </p:nvGrpSpPr>
        <p:grpSpPr bwMode="auto">
          <a:xfrm>
            <a:off x="4633664" y="2506861"/>
            <a:ext cx="4114800" cy="838200"/>
            <a:chOff x="2832" y="454"/>
            <a:chExt cx="2592" cy="528"/>
          </a:xfrm>
        </p:grpSpPr>
        <p:sp>
          <p:nvSpPr>
            <p:cNvPr id="34" name="Text Box 8"/>
            <p:cNvSpPr txBox="1">
              <a:spLocks noChangeArrowheads="1"/>
            </p:cNvSpPr>
            <p:nvPr/>
          </p:nvSpPr>
          <p:spPr bwMode="auto">
            <a:xfrm>
              <a:off x="3744" y="454"/>
              <a:ext cx="1680" cy="2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Copied string using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strcpy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35" name="Line 9"/>
            <p:cNvSpPr>
              <a:spLocks noChangeShapeType="1"/>
            </p:cNvSpPr>
            <p:nvPr/>
          </p:nvSpPr>
          <p:spPr bwMode="auto">
            <a:xfrm flipH="1">
              <a:off x="2832" y="550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36" name="Group 12"/>
          <p:cNvGrpSpPr>
            <a:grpSpLocks/>
          </p:cNvGrpSpPr>
          <p:nvPr/>
        </p:nvGrpSpPr>
        <p:grpSpPr bwMode="auto">
          <a:xfrm>
            <a:off x="4024064" y="2700536"/>
            <a:ext cx="4724400" cy="838200"/>
            <a:chOff x="2448" y="576"/>
            <a:chExt cx="2976" cy="528"/>
          </a:xfrm>
        </p:grpSpPr>
        <p:sp>
          <p:nvSpPr>
            <p:cNvPr id="37" name="Text Box 10"/>
            <p:cNvSpPr txBox="1">
              <a:spLocks noChangeArrowheads="1"/>
            </p:cNvSpPr>
            <p:nvPr/>
          </p:nvSpPr>
          <p:spPr bwMode="auto">
            <a:xfrm>
              <a:off x="3744" y="576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Copied first 14 characters using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strncpy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38" name="Line 11"/>
            <p:cNvSpPr>
              <a:spLocks noChangeShapeType="1"/>
            </p:cNvSpPr>
            <p:nvPr/>
          </p:nvSpPr>
          <p:spPr bwMode="auto">
            <a:xfrm flipH="1">
              <a:off x="2448" y="672"/>
              <a:ext cx="1296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/>
              <a:t>Concatenating strings</a:t>
            </a:r>
          </a:p>
          <a:p>
            <a:pPr lvl="1" algn="l" rtl="0"/>
            <a:r>
              <a:rPr lang="en-US" b="1" dirty="0">
                <a:latin typeface="Courier New" pitchFamily="49" charset="0"/>
                <a:cs typeface="Times New Roman" pitchFamily="18" charset="0"/>
              </a:rPr>
              <a:t>char *</a:t>
            </a:r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strcat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( char *s1, const char *s2 )</a:t>
            </a:r>
          </a:p>
          <a:p>
            <a:pPr lvl="2" algn="l" rtl="0"/>
            <a:r>
              <a:rPr lang="en-US" dirty="0"/>
              <a:t>Appends second argument to first argument</a:t>
            </a:r>
          </a:p>
          <a:p>
            <a:pPr lvl="2" algn="l" rtl="0"/>
            <a:r>
              <a:rPr lang="en-US" dirty="0"/>
              <a:t>First character of second argument replaces null character terminating first argument</a:t>
            </a:r>
          </a:p>
          <a:p>
            <a:pPr lvl="2" algn="l" rtl="0"/>
            <a:r>
              <a:rPr lang="en-US" dirty="0"/>
              <a:t>Ensure first argument large enough to store concatenated result and null character</a:t>
            </a:r>
          </a:p>
          <a:p>
            <a:pPr lvl="1" algn="l" rtl="0"/>
            <a:r>
              <a:rPr lang="en-US" b="1" dirty="0">
                <a:latin typeface="Courier New" pitchFamily="49" charset="0"/>
                <a:cs typeface="Times New Roman" pitchFamily="18" charset="0"/>
              </a:rPr>
              <a:t>char *</a:t>
            </a:r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strncat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( char *s1, const char *s2, 			   </a:t>
            </a:r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size_t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 n )</a:t>
            </a:r>
          </a:p>
          <a:p>
            <a:pPr lvl="2" algn="l" rtl="0"/>
            <a:r>
              <a:rPr lang="en-US" dirty="0"/>
              <a:t>Appends specified number of characters from second argument to first argument</a:t>
            </a:r>
          </a:p>
          <a:p>
            <a:pPr lvl="2" algn="l" rtl="0"/>
            <a:r>
              <a:rPr lang="en-US" dirty="0"/>
              <a:t>Appends terminating null character to result</a:t>
            </a:r>
          </a:p>
          <a:p>
            <a:pPr lvl="1"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C880A-9AC2-4EA1-9945-02B7C2D42190}" type="slidenum">
              <a:rPr lang="en-US"/>
              <a:pPr/>
              <a:t>12</a:t>
            </a:fld>
            <a:endParaRPr lang="en-US"/>
          </a:p>
        </p:txBody>
      </p:sp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String </a:t>
            </a:r>
            <a:r>
              <a:rPr lang="en-US" dirty="0"/>
              <a:t>Manipulation Functions of the String-handling Library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8" name="Rectangle 4"/>
          <p:cNvSpPr txBox="1">
            <a:spLocks noChangeArrowheads="1"/>
          </p:cNvSpPr>
          <p:nvPr/>
        </p:nvSpPr>
        <p:spPr bwMode="auto">
          <a:xfrm>
            <a:off x="611560" y="548680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Using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strcat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and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strncat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cstring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prototypes for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strcat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and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strncat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s1[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"Happy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s2[]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"New Year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s3[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"s1 =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s1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"\ns2 = 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s2;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strcat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s1, s2 );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concatenate s2 to s1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"\n\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nAfter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strcat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(s1, s2):\ns1 =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s1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"\ns2 = 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s2;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concatenate first 6 characters of s1 to s3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strncat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s3, s1,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places '\0' after last character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29" name="Group 5"/>
          <p:cNvGrpSpPr>
            <a:grpSpLocks/>
          </p:cNvGrpSpPr>
          <p:nvPr/>
        </p:nvGrpSpPr>
        <p:grpSpPr bwMode="auto">
          <a:xfrm>
            <a:off x="2745160" y="1463080"/>
            <a:ext cx="4114800" cy="838200"/>
            <a:chOff x="1344" y="576"/>
            <a:chExt cx="2592" cy="528"/>
          </a:xfrm>
        </p:grpSpPr>
        <p:sp>
          <p:nvSpPr>
            <p:cNvPr id="30" name="Text Box 6"/>
            <p:cNvSpPr txBox="1">
              <a:spLocks noChangeArrowheads="1"/>
            </p:cNvSpPr>
            <p:nvPr/>
          </p:nvSpPr>
          <p:spPr bwMode="auto">
            <a:xfrm>
              <a:off x="2256" y="576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&lt;cstring&gt;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contains prototypes for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strcat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and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strncat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31" name="Line 7"/>
            <p:cNvSpPr>
              <a:spLocks noChangeShapeType="1"/>
            </p:cNvSpPr>
            <p:nvPr/>
          </p:nvSpPr>
          <p:spPr bwMode="auto">
            <a:xfrm flipH="1">
              <a:off x="1344" y="67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32" name="Group 10"/>
          <p:cNvGrpSpPr>
            <a:grpSpLocks/>
          </p:cNvGrpSpPr>
          <p:nvPr/>
        </p:nvGrpSpPr>
        <p:grpSpPr bwMode="auto">
          <a:xfrm>
            <a:off x="2364160" y="3596680"/>
            <a:ext cx="4114800" cy="838200"/>
            <a:chOff x="1104" y="1920"/>
            <a:chExt cx="2592" cy="528"/>
          </a:xfrm>
        </p:grpSpPr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2016" y="1920"/>
              <a:ext cx="1680" cy="2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Append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s2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to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s1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34" name="Line 9"/>
            <p:cNvSpPr>
              <a:spLocks noChangeShapeType="1"/>
            </p:cNvSpPr>
            <p:nvPr/>
          </p:nvSpPr>
          <p:spPr bwMode="auto">
            <a:xfrm flipH="1">
              <a:off x="1104" y="2016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35" name="Group 13"/>
          <p:cNvGrpSpPr>
            <a:grpSpLocks/>
          </p:cNvGrpSpPr>
          <p:nvPr/>
        </p:nvGrpSpPr>
        <p:grpSpPr bwMode="auto">
          <a:xfrm>
            <a:off x="2821360" y="4968280"/>
            <a:ext cx="4114800" cy="838200"/>
            <a:chOff x="1392" y="2784"/>
            <a:chExt cx="2592" cy="528"/>
          </a:xfrm>
        </p:grpSpPr>
        <p:sp>
          <p:nvSpPr>
            <p:cNvPr id="36" name="Text Box 11"/>
            <p:cNvSpPr txBox="1">
              <a:spLocks noChangeArrowheads="1"/>
            </p:cNvSpPr>
            <p:nvPr/>
          </p:nvSpPr>
          <p:spPr bwMode="auto">
            <a:xfrm>
              <a:off x="2304" y="2784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Append first 6 characters of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s1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to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s3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37" name="Line 12"/>
            <p:cNvSpPr>
              <a:spLocks noChangeShapeType="1"/>
            </p:cNvSpPr>
            <p:nvPr/>
          </p:nvSpPr>
          <p:spPr bwMode="auto">
            <a:xfrm flipH="1">
              <a:off x="1392" y="2880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611560" y="476672"/>
            <a:ext cx="7010400" cy="2438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"\n\nAfter strncat(s3, s1, 6):\ns1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s1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"\ns3 = 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s3;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strcat( s3, s1 );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concatenate s1 to s3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"\n\nAfter strcat(s3, s1):\ns1 = 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s1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"\ns3 = 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s3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611560" y="2915072"/>
            <a:ext cx="7010400" cy="3352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s1 = Happy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s2 = New Year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After strcat(s1, s2):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s1 = Happy New Year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s2 = New Year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After strncat(s3, s1, 6):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s1 = Happy New Year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s3 = Happy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After strcat(s3, s1):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s1 = Happy New Year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s3 = Happy Happy New Year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8" name="Group 7"/>
          <p:cNvGrpSpPr>
            <a:grpSpLocks/>
          </p:cNvGrpSpPr>
          <p:nvPr/>
        </p:nvGrpSpPr>
        <p:grpSpPr bwMode="auto">
          <a:xfrm>
            <a:off x="2364160" y="705272"/>
            <a:ext cx="4114800" cy="609600"/>
            <a:chOff x="1104" y="144"/>
            <a:chExt cx="2592" cy="384"/>
          </a:xfrm>
        </p:grpSpPr>
        <p:sp>
          <p:nvSpPr>
            <p:cNvPr id="19" name="Text Box 5"/>
            <p:cNvSpPr txBox="1">
              <a:spLocks noChangeArrowheads="1"/>
            </p:cNvSpPr>
            <p:nvPr/>
          </p:nvSpPr>
          <p:spPr bwMode="auto">
            <a:xfrm>
              <a:off x="2016" y="144"/>
              <a:ext cx="1680" cy="2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Append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s1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to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s3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 </a:t>
              </a:r>
            </a:p>
          </p:txBody>
        </p:sp>
        <p:sp>
          <p:nvSpPr>
            <p:cNvPr id="20" name="Line 6"/>
            <p:cNvSpPr>
              <a:spLocks noChangeShapeType="1"/>
            </p:cNvSpPr>
            <p:nvPr/>
          </p:nvSpPr>
          <p:spPr bwMode="auto">
            <a:xfrm flipH="1">
              <a:off x="1104" y="240"/>
              <a:ext cx="912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Comparing strings</a:t>
            </a:r>
          </a:p>
          <a:p>
            <a:pPr lvl="1" algn="l" rtl="0"/>
            <a:r>
              <a:rPr lang="en-US" dirty="0"/>
              <a:t>Characters represented as numeric codes</a:t>
            </a:r>
          </a:p>
          <a:p>
            <a:pPr lvl="2" algn="l" rtl="0"/>
            <a:r>
              <a:rPr lang="en-US" dirty="0"/>
              <a:t>Strings compared using numeric codes</a:t>
            </a:r>
          </a:p>
          <a:p>
            <a:pPr lvl="1" algn="l" rtl="0"/>
            <a:r>
              <a:rPr lang="en-US" dirty="0"/>
              <a:t>Character codes / character sets</a:t>
            </a:r>
          </a:p>
          <a:p>
            <a:pPr lvl="2" algn="l" rtl="0"/>
            <a:r>
              <a:rPr lang="en-US" dirty="0"/>
              <a:t>ASCII</a:t>
            </a:r>
          </a:p>
          <a:p>
            <a:pPr lvl="3" algn="l" rtl="0"/>
            <a:r>
              <a:rPr lang="en-US" dirty="0"/>
              <a:t>“American Standard Code for Information </a:t>
            </a:r>
            <a:r>
              <a:rPr lang="en-US" dirty="0" err="1"/>
              <a:t>Interchage</a:t>
            </a:r>
            <a:r>
              <a:rPr lang="en-US" dirty="0"/>
              <a:t>”</a:t>
            </a:r>
          </a:p>
          <a:p>
            <a:pPr lvl="2" algn="l" rtl="0"/>
            <a:r>
              <a:rPr lang="en-US" dirty="0"/>
              <a:t>EBCDIC</a:t>
            </a:r>
          </a:p>
          <a:p>
            <a:pPr lvl="3" algn="l" rtl="0"/>
            <a:r>
              <a:rPr lang="en-US" dirty="0"/>
              <a:t>“Extended Binary Coded Decimal Interchange Code”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59845-EB79-497F-9D99-9E8824EB18AB}" type="slidenum">
              <a:rPr lang="en-US"/>
              <a:pPr/>
              <a:t>15</a:t>
            </a:fld>
            <a:endParaRPr lang="en-US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String </a:t>
            </a:r>
            <a:r>
              <a:rPr lang="en-US" dirty="0"/>
              <a:t>Manipulation Functions of the String-handling Library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>
                <a:cs typeface="Times New Roman" pitchFamily="18" charset="0"/>
              </a:rPr>
              <a:t>Comparing strings</a:t>
            </a:r>
          </a:p>
          <a:p>
            <a:pPr lvl="1" algn="l" rtl="0"/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strcmp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( const char *s1, const char *s2 )</a:t>
            </a:r>
            <a:r>
              <a:rPr lang="en-US" dirty="0"/>
              <a:t> </a:t>
            </a:r>
          </a:p>
          <a:p>
            <a:pPr lvl="2" algn="l" rtl="0"/>
            <a:r>
              <a:rPr lang="en-US" dirty="0"/>
              <a:t>Compares character by character</a:t>
            </a:r>
          </a:p>
          <a:p>
            <a:pPr lvl="2" algn="l" rtl="0"/>
            <a:r>
              <a:rPr lang="en-US" dirty="0"/>
              <a:t>Returns </a:t>
            </a:r>
          </a:p>
          <a:p>
            <a:pPr lvl="3" algn="l" rtl="0"/>
            <a:r>
              <a:rPr lang="en-US" dirty="0"/>
              <a:t>Zero if strings equal</a:t>
            </a:r>
          </a:p>
          <a:p>
            <a:pPr lvl="3" algn="l" rtl="0"/>
            <a:r>
              <a:rPr lang="en-US" dirty="0"/>
              <a:t>Negative value if first string less than second string</a:t>
            </a:r>
          </a:p>
          <a:p>
            <a:pPr lvl="3" algn="l" rtl="0"/>
            <a:r>
              <a:rPr lang="en-US" dirty="0"/>
              <a:t>Positive value if first string greater than second string</a:t>
            </a:r>
          </a:p>
          <a:p>
            <a:pPr lvl="1" algn="l" rtl="0"/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strncmp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( const char *s1, </a:t>
            </a:r>
          </a:p>
          <a:p>
            <a:pPr lvl="1" algn="l" rtl="0">
              <a:buFontTx/>
              <a:buNone/>
            </a:pPr>
            <a:r>
              <a:rPr lang="en-US" b="1" dirty="0">
                <a:latin typeface="Courier New" pitchFamily="49" charset="0"/>
                <a:cs typeface="Times New Roman" pitchFamily="18" charset="0"/>
              </a:rPr>
              <a:t>				 const char *s2, </a:t>
            </a:r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size_t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 n )</a:t>
            </a:r>
          </a:p>
          <a:p>
            <a:pPr lvl="2" algn="l" rtl="0"/>
            <a:r>
              <a:rPr lang="en-US" dirty="0"/>
              <a:t>Compares up to specified number of characters</a:t>
            </a:r>
          </a:p>
          <a:p>
            <a:pPr lvl="2" algn="l" rtl="0"/>
            <a:r>
              <a:rPr lang="en-US" dirty="0"/>
              <a:t>Stops comparing if reaches null character in one of arguments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7BFE7-8639-412F-9CF9-3A76DC07D591}" type="slidenum">
              <a:rPr lang="en-US"/>
              <a:pPr/>
              <a:t>16</a:t>
            </a:fld>
            <a:endParaRPr lang="en-US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String </a:t>
            </a:r>
            <a:r>
              <a:rPr lang="en-US" dirty="0"/>
              <a:t>Manipulation Functions of the String-handling Library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2" name="Rectangle 4"/>
          <p:cNvSpPr txBox="1">
            <a:spLocks noChangeArrowheads="1"/>
          </p:cNvSpPr>
          <p:nvPr/>
        </p:nvSpPr>
        <p:spPr bwMode="auto">
          <a:xfrm>
            <a:off x="395536" y="476672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Using strcmp and strncmp.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&lt;iostream&gt;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std::cout;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&lt;iomanip&gt;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std::setw;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&lt;cstring&gt;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prototypes for strcmp and strncmp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*s1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"Happy New Year"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*s2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"Happy New Year"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*s3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"Happy Holidays"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"s1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s1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"\ns2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s2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"\ns3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s3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"\n\nstrcmp(s1, s2)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strcmp( s1, s2 )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"\nstrcmp(s1, s3)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strcmp( s1, s3 )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"\nstrcmp(s3, s1)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strcmp( s3, s1 );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33" name="Group 5"/>
          <p:cNvGrpSpPr>
            <a:grpSpLocks/>
          </p:cNvGrpSpPr>
          <p:nvPr/>
        </p:nvGrpSpPr>
        <p:grpSpPr bwMode="auto">
          <a:xfrm>
            <a:off x="2224336" y="2226097"/>
            <a:ext cx="4114800" cy="838200"/>
            <a:chOff x="1344" y="576"/>
            <a:chExt cx="2592" cy="528"/>
          </a:xfrm>
        </p:grpSpPr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2256" y="576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&lt;cstring&gt;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contains prototypes for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strcmp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and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strncmp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35" name="Line 7"/>
            <p:cNvSpPr>
              <a:spLocks noChangeShapeType="1"/>
            </p:cNvSpPr>
            <p:nvPr/>
          </p:nvSpPr>
          <p:spPr bwMode="auto">
            <a:xfrm flipH="1">
              <a:off x="1344" y="67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36" name="Group 10"/>
          <p:cNvGrpSpPr>
            <a:grpSpLocks/>
          </p:cNvGrpSpPr>
          <p:nvPr/>
        </p:nvGrpSpPr>
        <p:grpSpPr bwMode="auto">
          <a:xfrm>
            <a:off x="4586536" y="4515272"/>
            <a:ext cx="4114800" cy="838200"/>
            <a:chOff x="2640" y="2544"/>
            <a:chExt cx="2592" cy="528"/>
          </a:xfrm>
        </p:grpSpPr>
        <p:sp>
          <p:nvSpPr>
            <p:cNvPr id="37" name="Text Box 8"/>
            <p:cNvSpPr txBox="1">
              <a:spLocks noChangeArrowheads="1"/>
            </p:cNvSpPr>
            <p:nvPr/>
          </p:nvSpPr>
          <p:spPr bwMode="auto">
            <a:xfrm>
              <a:off x="3552" y="2544"/>
              <a:ext cx="1680" cy="2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Compare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s1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and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s2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38" name="Line 9"/>
            <p:cNvSpPr>
              <a:spLocks noChangeShapeType="1"/>
            </p:cNvSpPr>
            <p:nvPr/>
          </p:nvSpPr>
          <p:spPr bwMode="auto">
            <a:xfrm flipH="1">
              <a:off x="2640" y="2640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39" name="Group 13"/>
          <p:cNvGrpSpPr>
            <a:grpSpLocks/>
          </p:cNvGrpSpPr>
          <p:nvPr/>
        </p:nvGrpSpPr>
        <p:grpSpPr bwMode="auto">
          <a:xfrm>
            <a:off x="3367336" y="4861347"/>
            <a:ext cx="4114800" cy="838200"/>
            <a:chOff x="1872" y="2762"/>
            <a:chExt cx="2592" cy="528"/>
          </a:xfrm>
        </p:grpSpPr>
        <p:sp>
          <p:nvSpPr>
            <p:cNvPr id="40" name="Text Box 11"/>
            <p:cNvSpPr txBox="1">
              <a:spLocks noChangeArrowheads="1"/>
            </p:cNvSpPr>
            <p:nvPr/>
          </p:nvSpPr>
          <p:spPr bwMode="auto">
            <a:xfrm>
              <a:off x="2784" y="2762"/>
              <a:ext cx="1680" cy="2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Compare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s1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and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s3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41" name="Line 12"/>
            <p:cNvSpPr>
              <a:spLocks noChangeShapeType="1"/>
            </p:cNvSpPr>
            <p:nvPr/>
          </p:nvSpPr>
          <p:spPr bwMode="auto">
            <a:xfrm flipH="1">
              <a:off x="1872" y="2858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42" name="Group 14"/>
          <p:cNvGrpSpPr>
            <a:grpSpLocks/>
          </p:cNvGrpSpPr>
          <p:nvPr/>
        </p:nvGrpSpPr>
        <p:grpSpPr bwMode="auto">
          <a:xfrm>
            <a:off x="4586536" y="5207422"/>
            <a:ext cx="4114800" cy="838200"/>
            <a:chOff x="2640" y="2544"/>
            <a:chExt cx="2592" cy="528"/>
          </a:xfrm>
        </p:grpSpPr>
        <p:sp>
          <p:nvSpPr>
            <p:cNvPr id="43" name="Text Box 15"/>
            <p:cNvSpPr txBox="1">
              <a:spLocks noChangeArrowheads="1"/>
            </p:cNvSpPr>
            <p:nvPr/>
          </p:nvSpPr>
          <p:spPr bwMode="auto">
            <a:xfrm>
              <a:off x="3552" y="2544"/>
              <a:ext cx="1680" cy="2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Compare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s3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and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s1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44" name="Line 16"/>
            <p:cNvSpPr>
              <a:spLocks noChangeShapeType="1"/>
            </p:cNvSpPr>
            <p:nvPr/>
          </p:nvSpPr>
          <p:spPr bwMode="auto">
            <a:xfrm flipH="1">
              <a:off x="2640" y="2640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4" name="Rectangle 1034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fld id="{25464ADD-5896-4973-95F1-52519093C902}" type="slidenum">
              <a:rPr lang="en-US"/>
              <a:pPr/>
              <a:t>18</a:t>
            </a:fld>
            <a:endParaRPr lang="en-US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611560" y="990600"/>
            <a:ext cx="7010400" cy="2438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"\n\nstrncmp(s1, s3, 6)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strncmp( s1, s3,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6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"\nstrncmp(s1, s3, 7)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strncmp( s1, s3,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7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"\nstrncmp(s3, s1, 7)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strncmp( s3, s1,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7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611560" y="3429000"/>
            <a:ext cx="7010400" cy="26670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s1 = Happy New Year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s2 = Happy New Year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s3 = Happy Holidays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strcmp(s1, s2) =  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strcmp(s1, s3) =  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strcmp(s3, s1) = -1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strncmp(s1, s3, 6) =  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strncmp(s1, s3, 7) =  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strncmp(s3, s1, 7) = -1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3583360" y="1066800"/>
            <a:ext cx="3810000" cy="609600"/>
            <a:chOff x="1872" y="48"/>
            <a:chExt cx="2400" cy="384"/>
          </a:xfrm>
        </p:grpSpPr>
        <p:sp>
          <p:nvSpPr>
            <p:cNvPr id="30" name="Text Box 5"/>
            <p:cNvSpPr txBox="1">
              <a:spLocks noChangeArrowheads="1"/>
            </p:cNvSpPr>
            <p:nvPr/>
          </p:nvSpPr>
          <p:spPr bwMode="auto">
            <a:xfrm>
              <a:off x="2592" y="48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Compare up to 6 characters of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s1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and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s3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31" name="Line 6"/>
            <p:cNvSpPr>
              <a:spLocks noChangeShapeType="1"/>
            </p:cNvSpPr>
            <p:nvPr/>
          </p:nvSpPr>
          <p:spPr bwMode="auto">
            <a:xfrm flipH="1">
              <a:off x="1872" y="144"/>
              <a:ext cx="72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32" name="Group 8"/>
          <p:cNvGrpSpPr>
            <a:grpSpLocks/>
          </p:cNvGrpSpPr>
          <p:nvPr/>
        </p:nvGrpSpPr>
        <p:grpSpPr bwMode="auto">
          <a:xfrm>
            <a:off x="3735760" y="1219200"/>
            <a:ext cx="3810000" cy="609600"/>
            <a:chOff x="1872" y="48"/>
            <a:chExt cx="2400" cy="384"/>
          </a:xfrm>
        </p:grpSpPr>
        <p:sp>
          <p:nvSpPr>
            <p:cNvPr id="33" name="Text Box 9"/>
            <p:cNvSpPr txBox="1">
              <a:spLocks noChangeArrowheads="1"/>
            </p:cNvSpPr>
            <p:nvPr/>
          </p:nvSpPr>
          <p:spPr bwMode="auto">
            <a:xfrm>
              <a:off x="2592" y="48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Compare up to 7 characters of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s1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and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s3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34" name="Line 10"/>
            <p:cNvSpPr>
              <a:spLocks noChangeShapeType="1"/>
            </p:cNvSpPr>
            <p:nvPr/>
          </p:nvSpPr>
          <p:spPr bwMode="auto">
            <a:xfrm flipH="1">
              <a:off x="1872" y="144"/>
              <a:ext cx="72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35" name="Group 11"/>
          <p:cNvGrpSpPr>
            <a:grpSpLocks/>
          </p:cNvGrpSpPr>
          <p:nvPr/>
        </p:nvGrpSpPr>
        <p:grpSpPr bwMode="auto">
          <a:xfrm>
            <a:off x="4269160" y="1676400"/>
            <a:ext cx="3810000" cy="609600"/>
            <a:chOff x="1872" y="48"/>
            <a:chExt cx="2400" cy="384"/>
          </a:xfrm>
        </p:grpSpPr>
        <p:sp>
          <p:nvSpPr>
            <p:cNvPr id="36" name="Text Box 12"/>
            <p:cNvSpPr txBox="1">
              <a:spLocks noChangeArrowheads="1"/>
            </p:cNvSpPr>
            <p:nvPr/>
          </p:nvSpPr>
          <p:spPr bwMode="auto">
            <a:xfrm>
              <a:off x="2592" y="48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Compare up to 7 characters of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s3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and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s1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37" name="Line 13"/>
            <p:cNvSpPr>
              <a:spLocks noChangeShapeType="1"/>
            </p:cNvSpPr>
            <p:nvPr/>
          </p:nvSpPr>
          <p:spPr bwMode="auto">
            <a:xfrm flipH="1">
              <a:off x="1872" y="144"/>
              <a:ext cx="72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>
              <a:lnSpc>
                <a:spcPct val="90000"/>
              </a:lnSpc>
            </a:pPr>
            <a:r>
              <a:rPr lang="en-US" dirty="0"/>
              <a:t>Tokenizing</a:t>
            </a:r>
            <a:r>
              <a:rPr lang="en-US" sz="2400" dirty="0"/>
              <a:t> 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Breaking strings into tokens, separated by delimiting characters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Tokens usually logical units, such as words (separated by spaces)</a:t>
            </a:r>
            <a:endParaRPr lang="en-US" b="1" dirty="0">
              <a:latin typeface="Courier New" pitchFamily="49" charset="0"/>
            </a:endParaRPr>
          </a:p>
          <a:p>
            <a:pPr lvl="1" algn="l" rtl="0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"This is my string"</a:t>
            </a:r>
            <a:r>
              <a:rPr lang="en-US" b="1" dirty="0"/>
              <a:t> </a:t>
            </a:r>
            <a:r>
              <a:rPr lang="en-US" dirty="0"/>
              <a:t> has 4 word tokens (separated by spaces)</a:t>
            </a:r>
          </a:p>
          <a:p>
            <a:pPr lvl="1" algn="l" rtl="0">
              <a:lnSpc>
                <a:spcPct val="90000"/>
              </a:lnSpc>
            </a:pPr>
            <a:r>
              <a:rPr lang="en-US" b="1" dirty="0">
                <a:latin typeface="Courier New" pitchFamily="49" charset="0"/>
                <a:cs typeface="Times New Roman" pitchFamily="18" charset="0"/>
              </a:rPr>
              <a:t>char *</a:t>
            </a:r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strtok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( char *s1, const char *s2 )</a:t>
            </a:r>
          </a:p>
          <a:p>
            <a:pPr lvl="2" algn="l" rtl="0">
              <a:lnSpc>
                <a:spcPct val="90000"/>
              </a:lnSpc>
            </a:pPr>
            <a:r>
              <a:rPr lang="en-US" dirty="0"/>
              <a:t>Multiple calls required</a:t>
            </a:r>
          </a:p>
          <a:p>
            <a:pPr lvl="3" algn="l" rtl="0">
              <a:lnSpc>
                <a:spcPct val="90000"/>
              </a:lnSpc>
            </a:pPr>
            <a:r>
              <a:rPr lang="en-US" dirty="0"/>
              <a:t>First call contains two arguments, string to be tokenized and string containing delimiting characters</a:t>
            </a:r>
          </a:p>
          <a:p>
            <a:pPr lvl="4" algn="l" rtl="0">
              <a:lnSpc>
                <a:spcPct val="90000"/>
              </a:lnSpc>
            </a:pPr>
            <a:r>
              <a:rPr lang="en-US" dirty="0"/>
              <a:t>Finds next delimiting character and replaces with null character</a:t>
            </a:r>
          </a:p>
          <a:p>
            <a:pPr lvl="3" algn="l" rtl="0">
              <a:lnSpc>
                <a:spcPct val="90000"/>
              </a:lnSpc>
            </a:pPr>
            <a:r>
              <a:rPr lang="en-US" dirty="0"/>
              <a:t>Subsequent calls continue tokenizing</a:t>
            </a:r>
          </a:p>
          <a:p>
            <a:pPr lvl="4" algn="l" rtl="0">
              <a:lnSpc>
                <a:spcPct val="90000"/>
              </a:lnSpc>
            </a:pPr>
            <a:r>
              <a:rPr lang="en-US" dirty="0"/>
              <a:t>Call with first argument </a:t>
            </a:r>
            <a:r>
              <a:rPr lang="en-US" b="1" dirty="0">
                <a:latin typeface="Courier New" pitchFamily="49" charset="0"/>
              </a:rPr>
              <a:t>NULL</a:t>
            </a:r>
          </a:p>
          <a:p>
            <a:pPr algn="l" rtl="0">
              <a:lnSpc>
                <a:spcPct val="90000"/>
              </a:lnSpc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30CFB-23CA-4C37-B8D9-ED659B58F39D}" type="slidenum">
              <a:rPr lang="en-US"/>
              <a:pPr/>
              <a:t>19</a:t>
            </a:fld>
            <a:endParaRPr lang="en-US"/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String Manipulation Functions of the String-handling Library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>
              <a:lnSpc>
                <a:spcPct val="90000"/>
              </a:lnSpc>
            </a:pPr>
            <a:r>
              <a:rPr lang="en-US" dirty="0"/>
              <a:t>Character constant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Integer value represented as character in single quotes</a:t>
            </a:r>
          </a:p>
          <a:p>
            <a:pPr lvl="1" algn="l" rtl="0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'z'</a:t>
            </a:r>
            <a:r>
              <a:rPr lang="en-US" dirty="0"/>
              <a:t> is integer value of </a:t>
            </a:r>
            <a:r>
              <a:rPr lang="en-US" b="1" dirty="0">
                <a:latin typeface="Courier New" pitchFamily="49" charset="0"/>
              </a:rPr>
              <a:t>z</a:t>
            </a:r>
            <a:endParaRPr lang="en-US" dirty="0"/>
          </a:p>
          <a:p>
            <a:pPr lvl="2" algn="l" rtl="0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122</a:t>
            </a:r>
            <a:r>
              <a:rPr lang="en-US" dirty="0"/>
              <a:t> in ASCII</a:t>
            </a:r>
          </a:p>
          <a:p>
            <a:pPr algn="l" rtl="0">
              <a:lnSpc>
                <a:spcPct val="90000"/>
              </a:lnSpc>
            </a:pPr>
            <a:r>
              <a:rPr lang="en-US" dirty="0"/>
              <a:t>String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Series of characters treated as single unit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Can include letters, digits, special characters  </a:t>
            </a:r>
            <a:r>
              <a:rPr lang="en-US" b="1" dirty="0">
                <a:latin typeface="Courier New" pitchFamily="49" charset="0"/>
              </a:rPr>
              <a:t>+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-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*</a:t>
            </a:r>
            <a:r>
              <a:rPr lang="en-US" dirty="0"/>
              <a:t> ...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String literal (string constants)</a:t>
            </a:r>
          </a:p>
          <a:p>
            <a:pPr lvl="2" algn="l" rtl="0">
              <a:lnSpc>
                <a:spcPct val="90000"/>
              </a:lnSpc>
            </a:pPr>
            <a:r>
              <a:rPr lang="en-US" dirty="0"/>
              <a:t>Enclosed in double quotes, for example:</a:t>
            </a:r>
          </a:p>
          <a:p>
            <a:pPr lvl="4" algn="l" rtl="0">
              <a:lnSpc>
                <a:spcPct val="90000"/>
              </a:lnSpc>
              <a:buFontTx/>
              <a:buNone/>
            </a:pPr>
            <a:r>
              <a:rPr lang="en-US" b="1" dirty="0">
                <a:latin typeface="Courier New" pitchFamily="49" charset="0"/>
              </a:rPr>
              <a:t>"I like C++"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Array of characters, ends with null character </a:t>
            </a:r>
            <a:r>
              <a:rPr lang="en-US" b="1" dirty="0">
                <a:latin typeface="Courier New" pitchFamily="49" charset="0"/>
              </a:rPr>
              <a:t>'\0'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String is constant pointer</a:t>
            </a:r>
          </a:p>
          <a:p>
            <a:pPr lvl="2" algn="l" rtl="0">
              <a:lnSpc>
                <a:spcPct val="90000"/>
              </a:lnSpc>
            </a:pPr>
            <a:r>
              <a:rPr lang="en-US" dirty="0"/>
              <a:t>Pointer to string’s first character</a:t>
            </a:r>
          </a:p>
          <a:p>
            <a:pPr lvl="3" algn="l" rtl="0">
              <a:lnSpc>
                <a:spcPct val="90000"/>
              </a:lnSpc>
            </a:pPr>
            <a:r>
              <a:rPr lang="en-US" dirty="0"/>
              <a:t>Like arrays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A1B5-6BC0-4F9B-9F85-E2DE6BB9A31B}" type="slidenum">
              <a:rPr lang="en-US"/>
              <a:pPr/>
              <a:t>2</a:t>
            </a:fld>
            <a:endParaRPr 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Fundamentals </a:t>
            </a:r>
            <a:r>
              <a:rPr lang="en-US" dirty="0"/>
              <a:t>of Characters and Strings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34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fld id="{4C3E7361-428C-4BCE-B8EB-622B176DA9CE}" type="slidenum">
              <a:rPr lang="en-US"/>
              <a:pPr/>
              <a:t>20</a:t>
            </a:fld>
            <a:endParaRPr lang="en-US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9" name="Rectangle 4"/>
          <p:cNvSpPr txBox="1">
            <a:spLocks noChangeArrowheads="1"/>
          </p:cNvSpPr>
          <p:nvPr/>
        </p:nvSpPr>
        <p:spPr bwMode="auto">
          <a:xfrm>
            <a:off x="683568" y="1340768"/>
            <a:ext cx="7010400" cy="45720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Using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strtok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cstring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prototype for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strtok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sentence[]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"This is a sentence with 7 tokens"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tokenPtr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"The string to be tokenized is:\n"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sentence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"\n\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nThe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tokens are:\n\n"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begin tokenization of sentence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tokenPtr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strtok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sentence,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20" name="Group 5"/>
          <p:cNvGrpSpPr>
            <a:grpSpLocks/>
          </p:cNvGrpSpPr>
          <p:nvPr/>
        </p:nvGrpSpPr>
        <p:grpSpPr bwMode="auto">
          <a:xfrm>
            <a:off x="2817168" y="2255168"/>
            <a:ext cx="4114800" cy="838200"/>
            <a:chOff x="1344" y="576"/>
            <a:chExt cx="2592" cy="528"/>
          </a:xfrm>
        </p:grpSpPr>
        <p:sp>
          <p:nvSpPr>
            <p:cNvPr id="21" name="Text Box 6"/>
            <p:cNvSpPr txBox="1">
              <a:spLocks noChangeArrowheads="1"/>
            </p:cNvSpPr>
            <p:nvPr/>
          </p:nvSpPr>
          <p:spPr bwMode="auto">
            <a:xfrm>
              <a:off x="2256" y="576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&lt;cstring&gt;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contains prototype for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strtok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22" name="Line 7"/>
            <p:cNvSpPr>
              <a:spLocks noChangeShapeType="1"/>
            </p:cNvSpPr>
            <p:nvPr/>
          </p:nvSpPr>
          <p:spPr bwMode="auto">
            <a:xfrm flipH="1">
              <a:off x="1344" y="67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23" name="Group 10"/>
          <p:cNvGrpSpPr>
            <a:grpSpLocks/>
          </p:cNvGrpSpPr>
          <p:nvPr/>
        </p:nvGrpSpPr>
        <p:grpSpPr bwMode="auto">
          <a:xfrm>
            <a:off x="2817168" y="4652293"/>
            <a:ext cx="4114800" cy="838200"/>
            <a:chOff x="1344" y="2086"/>
            <a:chExt cx="2592" cy="528"/>
          </a:xfrm>
        </p:grpSpPr>
        <p:sp>
          <p:nvSpPr>
            <p:cNvPr id="24" name="Text Box 8"/>
            <p:cNvSpPr txBox="1">
              <a:spLocks noChangeArrowheads="1"/>
            </p:cNvSpPr>
            <p:nvPr/>
          </p:nvSpPr>
          <p:spPr bwMode="auto">
            <a:xfrm>
              <a:off x="2256" y="2086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First call to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strtok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begins tokenization. </a:t>
              </a:r>
            </a:p>
          </p:txBody>
        </p:sp>
        <p:sp>
          <p:nvSpPr>
            <p:cNvPr id="25" name="Line 9"/>
            <p:cNvSpPr>
              <a:spLocks noChangeShapeType="1"/>
            </p:cNvSpPr>
            <p:nvPr/>
          </p:nvSpPr>
          <p:spPr bwMode="auto">
            <a:xfrm flipH="1">
              <a:off x="1344" y="218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fld id="{832EF555-DDD4-45A1-B640-C6EDADF8D3DA}" type="slidenum">
              <a:rPr lang="en-US"/>
              <a:pPr/>
              <a:t>21</a:t>
            </a:fld>
            <a:endParaRPr lang="en-US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899592" y="1772816"/>
            <a:ext cx="7010400" cy="28956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continue tokenizing sentence until tokenPtr becomes NULL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while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tokenPtr !=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NULL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 tokenPtr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'\n'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tokenPtr = strtok(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NULL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get next token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}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end while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"\nAfter strtok, sentence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sentence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4" name="Group 7"/>
          <p:cNvGrpSpPr>
            <a:grpSpLocks/>
          </p:cNvGrpSpPr>
          <p:nvPr/>
        </p:nvGrpSpPr>
        <p:grpSpPr bwMode="auto">
          <a:xfrm>
            <a:off x="3757092" y="1701378"/>
            <a:ext cx="4273550" cy="1747838"/>
            <a:chOff x="1800" y="-45"/>
            <a:chExt cx="2692" cy="1101"/>
          </a:xfrm>
        </p:grpSpPr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2812" y="-45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Subsequent calls to </a:t>
              </a:r>
              <a:r>
                <a:rPr kumimoji="0" lang="en-US" sz="16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strtok</a:t>
              </a: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with </a:t>
              </a: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NULL</a:t>
              </a: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as first argument to indicate continuation.</a:t>
              </a:r>
            </a:p>
          </p:txBody>
        </p:sp>
        <p:sp>
          <p:nvSpPr>
            <p:cNvPr id="16" name="Line 6"/>
            <p:cNvSpPr>
              <a:spLocks noChangeShapeType="1"/>
            </p:cNvSpPr>
            <p:nvPr/>
          </p:nvSpPr>
          <p:spPr bwMode="auto">
            <a:xfrm flipH="1" flipV="1">
              <a:off x="1800" y="672"/>
              <a:ext cx="912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fld id="{D01518AB-6072-43E1-9587-A507787FF44D}" type="slidenum">
              <a:rPr lang="en-US"/>
              <a:pPr/>
              <a:t>22</a:t>
            </a:fld>
            <a:endParaRPr 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0" y="2564904"/>
            <a:ext cx="7010400" cy="3352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The string to be tokenized is: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This is a sentence with 7 tokens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The tokens are: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This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sentence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with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7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tokens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After strtok, sentence = This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Determining string lengths</a:t>
            </a:r>
          </a:p>
          <a:p>
            <a:pPr lvl="1" algn="l" rtl="0"/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size_t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strlen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( const char *s )</a:t>
            </a:r>
            <a:endParaRPr lang="en-US" b="1" dirty="0"/>
          </a:p>
          <a:p>
            <a:pPr lvl="2" algn="l" rtl="0"/>
            <a:r>
              <a:rPr lang="en-US" dirty="0"/>
              <a:t>Returns number of characters in string</a:t>
            </a:r>
          </a:p>
          <a:p>
            <a:pPr lvl="3" algn="l" rtl="0"/>
            <a:r>
              <a:rPr lang="en-US" dirty="0"/>
              <a:t>Terminating null character not included in length</a:t>
            </a:r>
          </a:p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DD5B2-087C-423B-858F-9E76CDA019E0}" type="slidenum">
              <a:rPr lang="en-US"/>
              <a:pPr/>
              <a:t>23</a:t>
            </a:fld>
            <a:endParaRPr lang="en-US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String </a:t>
            </a:r>
            <a:r>
              <a:rPr lang="en-US" dirty="0"/>
              <a:t>Manipulation Functions of the String-handling Library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0585FE3-138B-488C-A35C-E18BEA9E23A0}" type="slidenum">
              <a:rPr lang="ar-SA" smtClean="0"/>
              <a:pPr/>
              <a:t>24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25896" y="5678760"/>
            <a:ext cx="7010400" cy="9906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The length of "abcdefghijklmnopqrstuvwxyz" is 26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The length of "four" is 4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The length of "Boston" is 6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0" y="0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Using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strlen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cstring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prototype for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strlen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*string1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abcdefghijklmnopqrstuvwxyz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*string2 =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"four"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*string3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"Boston"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"The length of \""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string1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"\" is 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strlen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string1 )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nThe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length of \""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string2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"\" is 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strlen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string2 )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nThe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length of \""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string3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"\" is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strlen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string3 )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7" name="Group 4"/>
          <p:cNvGrpSpPr>
            <a:grpSpLocks/>
          </p:cNvGrpSpPr>
          <p:nvPr/>
        </p:nvGrpSpPr>
        <p:grpSpPr bwMode="auto">
          <a:xfrm>
            <a:off x="2133600" y="914400"/>
            <a:ext cx="4114800" cy="838200"/>
            <a:chOff x="1344" y="576"/>
            <a:chExt cx="2592" cy="528"/>
          </a:xfrm>
        </p:grpSpPr>
        <p:sp>
          <p:nvSpPr>
            <p:cNvPr id="18" name="Text Box 5"/>
            <p:cNvSpPr txBox="1">
              <a:spLocks noChangeArrowheads="1"/>
            </p:cNvSpPr>
            <p:nvPr/>
          </p:nvSpPr>
          <p:spPr bwMode="auto">
            <a:xfrm>
              <a:off x="2256" y="576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&lt;cstring&gt;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contains prototype for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strlen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.</a:t>
              </a:r>
            </a:p>
          </p:txBody>
        </p:sp>
        <p:sp>
          <p:nvSpPr>
            <p:cNvPr id="19" name="Line 6"/>
            <p:cNvSpPr>
              <a:spLocks noChangeShapeType="1"/>
            </p:cNvSpPr>
            <p:nvPr/>
          </p:nvSpPr>
          <p:spPr bwMode="auto">
            <a:xfrm flipH="1">
              <a:off x="1344" y="67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  <p:grpSp>
        <p:nvGrpSpPr>
          <p:cNvPr id="20" name="Group 11"/>
          <p:cNvGrpSpPr>
            <a:grpSpLocks/>
          </p:cNvGrpSpPr>
          <p:nvPr/>
        </p:nvGrpSpPr>
        <p:grpSpPr bwMode="auto">
          <a:xfrm>
            <a:off x="4038600" y="3810000"/>
            <a:ext cx="4114800" cy="838200"/>
            <a:chOff x="2544" y="2400"/>
            <a:chExt cx="2592" cy="528"/>
          </a:xfrm>
        </p:grpSpPr>
        <p:sp>
          <p:nvSpPr>
            <p:cNvPr id="21" name="Text Box 7"/>
            <p:cNvSpPr txBox="1">
              <a:spLocks noChangeArrowheads="1"/>
            </p:cNvSpPr>
            <p:nvPr/>
          </p:nvSpPr>
          <p:spPr bwMode="auto">
            <a:xfrm>
              <a:off x="3456" y="2400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Using </a:t>
              </a: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Times New Roman" pitchFamily="18" charset="0"/>
                </a:rPr>
                <a:t>strlen</a:t>
              </a:r>
              <a:r>
                <a: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Times New Roman" pitchFamily="18" charset="0"/>
                </a:rPr>
                <a:t> to determine length of strings.</a:t>
              </a:r>
            </a:p>
          </p:txBody>
        </p:sp>
        <p:sp>
          <p:nvSpPr>
            <p:cNvPr id="22" name="Line 8"/>
            <p:cNvSpPr>
              <a:spLocks noChangeShapeType="1"/>
            </p:cNvSpPr>
            <p:nvPr/>
          </p:nvSpPr>
          <p:spPr bwMode="auto">
            <a:xfrm flipH="1">
              <a:off x="2544" y="2496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  <p:sp>
          <p:nvSpPr>
            <p:cNvPr id="23" name="Line 9"/>
            <p:cNvSpPr>
              <a:spLocks noChangeShapeType="1"/>
            </p:cNvSpPr>
            <p:nvPr/>
          </p:nvSpPr>
          <p:spPr bwMode="auto">
            <a:xfrm flipH="1">
              <a:off x="2688" y="2496"/>
              <a:ext cx="768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  <p:sp>
          <p:nvSpPr>
            <p:cNvPr id="24" name="Line 10"/>
            <p:cNvSpPr>
              <a:spLocks noChangeShapeType="1"/>
            </p:cNvSpPr>
            <p:nvPr/>
          </p:nvSpPr>
          <p:spPr bwMode="auto">
            <a:xfrm flipH="1" flipV="1">
              <a:off x="2688" y="2400"/>
              <a:ext cx="768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8229600" cy="5257800"/>
          </a:xfrm>
        </p:spPr>
        <p:txBody>
          <a:bodyPr/>
          <a:lstStyle/>
          <a:p>
            <a:pPr algn="l" rtl="0"/>
            <a:r>
              <a:rPr lang="en-US" dirty="0"/>
              <a:t>String assignment</a:t>
            </a:r>
          </a:p>
          <a:p>
            <a:pPr lvl="1" algn="l" rtl="0"/>
            <a:r>
              <a:rPr lang="en-US" dirty="0"/>
              <a:t>Character array</a:t>
            </a:r>
          </a:p>
          <a:p>
            <a:pPr lvl="2" algn="l" rtl="0"/>
            <a:r>
              <a:rPr lang="en-US" b="1" dirty="0">
                <a:latin typeface="Courier New" pitchFamily="49" charset="0"/>
              </a:rPr>
              <a:t>char color[] = "blue";</a:t>
            </a:r>
            <a:r>
              <a:rPr lang="en-US" dirty="0"/>
              <a:t> </a:t>
            </a:r>
          </a:p>
          <a:p>
            <a:pPr lvl="3" algn="l" rtl="0"/>
            <a:r>
              <a:rPr lang="en-US" dirty="0"/>
              <a:t>Creates 5 element </a:t>
            </a:r>
            <a:r>
              <a:rPr lang="en-US" b="1" dirty="0">
                <a:latin typeface="Courier New" pitchFamily="49" charset="0"/>
              </a:rPr>
              <a:t>char</a:t>
            </a:r>
            <a:r>
              <a:rPr lang="en-US" dirty="0"/>
              <a:t> array </a:t>
            </a:r>
            <a:r>
              <a:rPr lang="en-US" b="1" dirty="0">
                <a:latin typeface="Courier New" pitchFamily="49" charset="0"/>
              </a:rPr>
              <a:t>color</a:t>
            </a:r>
            <a:r>
              <a:rPr lang="en-US" dirty="0"/>
              <a:t> </a:t>
            </a:r>
          </a:p>
          <a:p>
            <a:pPr lvl="4" algn="l" rtl="0"/>
            <a:r>
              <a:rPr lang="en-US" dirty="0"/>
              <a:t>last element is </a:t>
            </a:r>
            <a:r>
              <a:rPr lang="en-US" b="1" dirty="0">
                <a:latin typeface="Courier New" pitchFamily="49" charset="0"/>
              </a:rPr>
              <a:t>'\0'</a:t>
            </a:r>
            <a:endParaRPr lang="en-US" dirty="0"/>
          </a:p>
          <a:p>
            <a:pPr lvl="1" algn="l" rtl="0"/>
            <a:r>
              <a:rPr lang="en-US" dirty="0"/>
              <a:t>Variable of type </a:t>
            </a:r>
            <a:r>
              <a:rPr lang="en-US" b="1" dirty="0">
                <a:latin typeface="Courier New" pitchFamily="49" charset="0"/>
              </a:rPr>
              <a:t>char *</a:t>
            </a:r>
          </a:p>
          <a:p>
            <a:pPr lvl="2" algn="l" rtl="0"/>
            <a:r>
              <a:rPr lang="en-US" b="1" dirty="0">
                <a:latin typeface="Courier New" pitchFamily="49" charset="0"/>
              </a:rPr>
              <a:t>char *</a:t>
            </a:r>
            <a:r>
              <a:rPr lang="en-US" b="1" dirty="0" err="1">
                <a:latin typeface="Courier New" pitchFamily="49" charset="0"/>
              </a:rPr>
              <a:t>colorPtr</a:t>
            </a:r>
            <a:r>
              <a:rPr lang="en-US" b="1" dirty="0">
                <a:latin typeface="Courier New" pitchFamily="49" charset="0"/>
              </a:rPr>
              <a:t> = "blue";</a:t>
            </a:r>
          </a:p>
          <a:p>
            <a:pPr lvl="3" algn="l" rtl="0"/>
            <a:r>
              <a:rPr lang="en-US" dirty="0"/>
              <a:t>Creates pointer </a:t>
            </a:r>
            <a:r>
              <a:rPr lang="en-US" b="1" dirty="0" err="1">
                <a:latin typeface="Courier New" pitchFamily="49" charset="0"/>
              </a:rPr>
              <a:t>colorPtr</a:t>
            </a:r>
            <a:r>
              <a:rPr lang="en-US" dirty="0"/>
              <a:t> to letter </a:t>
            </a:r>
            <a:r>
              <a:rPr lang="en-US" b="1" dirty="0">
                <a:latin typeface="Courier New" pitchFamily="49" charset="0"/>
              </a:rPr>
              <a:t>b</a:t>
            </a:r>
            <a:r>
              <a:rPr lang="en-US" dirty="0"/>
              <a:t> in string </a:t>
            </a:r>
            <a:r>
              <a:rPr lang="en-US" b="1" dirty="0">
                <a:latin typeface="Courier New" pitchFamily="49" charset="0"/>
              </a:rPr>
              <a:t>“blue”</a:t>
            </a:r>
          </a:p>
          <a:p>
            <a:pPr lvl="4" algn="l" rtl="0"/>
            <a:r>
              <a:rPr lang="en-US" b="1" dirty="0">
                <a:latin typeface="Courier New" pitchFamily="49" charset="0"/>
              </a:rPr>
              <a:t>“blue”</a:t>
            </a:r>
            <a:r>
              <a:rPr lang="en-US" dirty="0"/>
              <a:t> somewhere in memory </a:t>
            </a:r>
          </a:p>
          <a:p>
            <a:pPr lvl="1" algn="l" rtl="0"/>
            <a:r>
              <a:rPr lang="en-US" dirty="0"/>
              <a:t>Alternative for character array</a:t>
            </a:r>
          </a:p>
          <a:p>
            <a:pPr lvl="2" algn="l" rtl="0"/>
            <a:r>
              <a:rPr lang="en-US" b="1" dirty="0">
                <a:latin typeface="Courier New" pitchFamily="49" charset="0"/>
              </a:rPr>
              <a:t>char color[] = { ‘b’, ‘l’, ‘u’, ‘e’, ‘\0’ };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86981-36F5-4E21-876E-0D8B173DFD2E}" type="slidenum">
              <a:rPr lang="en-US"/>
              <a:pPr/>
              <a:t>3</a:t>
            </a:fld>
            <a:endParaRPr lang="en-US"/>
          </a:p>
        </p:txBody>
      </p:sp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Fundamentals </a:t>
            </a:r>
            <a:r>
              <a:rPr lang="en-US" dirty="0"/>
              <a:t>of Characters and Strings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75184"/>
            <a:ext cx="8305800" cy="5410200"/>
          </a:xfrm>
        </p:spPr>
        <p:txBody>
          <a:bodyPr/>
          <a:lstStyle/>
          <a:p>
            <a:pPr algn="l" rtl="0"/>
            <a:r>
              <a:rPr lang="en-US" dirty="0"/>
              <a:t>Reading strings</a:t>
            </a:r>
          </a:p>
          <a:p>
            <a:pPr lvl="1" algn="l" rtl="0"/>
            <a:r>
              <a:rPr lang="en-US" dirty="0"/>
              <a:t>Assign input to character array </a:t>
            </a:r>
            <a:r>
              <a:rPr lang="en-US" b="1" dirty="0">
                <a:latin typeface="Courier New" pitchFamily="49" charset="0"/>
              </a:rPr>
              <a:t>word[ 20 ]</a:t>
            </a:r>
          </a:p>
          <a:p>
            <a:pPr lvl="4" algn="l" rtl="0">
              <a:buFontTx/>
              <a:buNone/>
            </a:pPr>
            <a:r>
              <a:rPr lang="en-US" b="1" dirty="0">
                <a:latin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</a:rPr>
              <a:t>cin</a:t>
            </a:r>
            <a:r>
              <a:rPr lang="en-US" b="1" dirty="0">
                <a:latin typeface="Courier New" pitchFamily="49" charset="0"/>
              </a:rPr>
              <a:t> &gt;&gt; word</a:t>
            </a:r>
            <a:r>
              <a:rPr lang="en-US" dirty="0"/>
              <a:t>  </a:t>
            </a:r>
          </a:p>
          <a:p>
            <a:pPr lvl="2" algn="l" rtl="0"/>
            <a:r>
              <a:rPr lang="en-US" dirty="0"/>
              <a:t>Reads characters until whitespace or EOF</a:t>
            </a:r>
          </a:p>
          <a:p>
            <a:pPr lvl="2" algn="l" rtl="0"/>
            <a:r>
              <a:rPr lang="en-US" dirty="0"/>
              <a:t>String could exceed array size</a:t>
            </a:r>
          </a:p>
          <a:p>
            <a:pPr lvl="4" algn="l" rtl="0">
              <a:buFontTx/>
              <a:buNone/>
            </a:pPr>
            <a:r>
              <a:rPr lang="en-US" b="1" dirty="0" err="1">
                <a:latin typeface="Courier New" pitchFamily="49" charset="0"/>
              </a:rPr>
              <a:t>cin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</a:rPr>
              <a:t>&gt;&gt; </a:t>
            </a:r>
            <a:r>
              <a:rPr lang="en-US" b="1" dirty="0">
                <a:latin typeface="Courier New" pitchFamily="49" charset="0"/>
              </a:rPr>
              <a:t>word;</a:t>
            </a:r>
          </a:p>
          <a:p>
            <a:pPr lvl="2" algn="l" rtl="0"/>
            <a:r>
              <a:rPr lang="en-US" dirty="0"/>
              <a:t>Reads 19 characters (space reserved for </a:t>
            </a:r>
            <a:r>
              <a:rPr lang="en-US" b="1" dirty="0">
                <a:latin typeface="Courier New" pitchFamily="49" charset="0"/>
              </a:rPr>
              <a:t>'\0'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30F1-5D7C-4169-A2B4-9781605BB0F5}" type="slidenum">
              <a:rPr lang="en-US"/>
              <a:pPr/>
              <a:t>4</a:t>
            </a:fld>
            <a:endParaRPr lang="en-US"/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Fundamentals </a:t>
            </a:r>
            <a:r>
              <a:rPr lang="en-US" dirty="0"/>
              <a:t>of Characters and Strings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err="1">
                <a:latin typeface="Courier New" pitchFamily="49" charset="0"/>
              </a:rPr>
              <a:t>cin.getline</a:t>
            </a:r>
            <a:endParaRPr lang="en-US" b="1" dirty="0">
              <a:latin typeface="Courier New" pitchFamily="49" charset="0"/>
            </a:endParaRPr>
          </a:p>
          <a:p>
            <a:pPr lvl="1" algn="l" rtl="0"/>
            <a:r>
              <a:rPr lang="en-US" dirty="0"/>
              <a:t>Read line of text</a:t>
            </a:r>
          </a:p>
          <a:p>
            <a:pPr lvl="1" algn="l" rtl="0"/>
            <a:r>
              <a:rPr lang="en-US" b="1" dirty="0" err="1">
                <a:latin typeface="Courier New" pitchFamily="49" charset="0"/>
              </a:rPr>
              <a:t>cin.getline</a:t>
            </a:r>
            <a:r>
              <a:rPr lang="en-US" b="1" dirty="0">
                <a:latin typeface="Courier New" pitchFamily="49" charset="0"/>
              </a:rPr>
              <a:t>( array, size, </a:t>
            </a:r>
            <a:r>
              <a:rPr lang="en-US" b="1" dirty="0" smtClean="0">
                <a:latin typeface="Courier New" pitchFamily="49" charset="0"/>
              </a:rPr>
              <a:t>delimiter);</a:t>
            </a:r>
            <a:endParaRPr lang="en-US" b="1" dirty="0">
              <a:latin typeface="Courier New" pitchFamily="49" charset="0"/>
            </a:endParaRPr>
          </a:p>
          <a:p>
            <a:pPr lvl="1" algn="l" rtl="0"/>
            <a:r>
              <a:rPr lang="en-US" dirty="0"/>
              <a:t>Copies input into specified </a:t>
            </a:r>
            <a:r>
              <a:rPr lang="en-US" b="1" dirty="0">
                <a:latin typeface="Courier New" pitchFamily="49" charset="0"/>
              </a:rPr>
              <a:t>array</a:t>
            </a:r>
            <a:r>
              <a:rPr lang="en-US" dirty="0"/>
              <a:t> until either</a:t>
            </a:r>
          </a:p>
          <a:p>
            <a:pPr lvl="2" algn="l" rtl="0"/>
            <a:r>
              <a:rPr lang="en-US" dirty="0"/>
              <a:t>One less than </a:t>
            </a:r>
            <a:r>
              <a:rPr lang="en-US" b="1" dirty="0">
                <a:latin typeface="Courier New" pitchFamily="49" charset="0"/>
              </a:rPr>
              <a:t>size</a:t>
            </a:r>
            <a:r>
              <a:rPr lang="en-US" dirty="0"/>
              <a:t> is reached</a:t>
            </a:r>
          </a:p>
          <a:p>
            <a:pPr lvl="2" algn="l" rtl="0"/>
            <a:r>
              <a:rPr lang="en-US" b="1" dirty="0">
                <a:latin typeface="Courier New" pitchFamily="49" charset="0"/>
              </a:rPr>
              <a:t>delimiter</a:t>
            </a:r>
            <a:r>
              <a:rPr lang="en-US" dirty="0"/>
              <a:t> character is input</a:t>
            </a:r>
          </a:p>
          <a:p>
            <a:pPr lvl="1" algn="l" rtl="0"/>
            <a:r>
              <a:rPr lang="en-US" dirty="0"/>
              <a:t>Example</a:t>
            </a:r>
          </a:p>
          <a:p>
            <a:pPr lvl="2" algn="l" rtl="0">
              <a:buFontTx/>
              <a:buNone/>
            </a:pPr>
            <a:r>
              <a:rPr lang="en-US" b="1" dirty="0">
                <a:latin typeface="Courier New" pitchFamily="49" charset="0"/>
              </a:rPr>
              <a:t>char sentence[ 80 ];</a:t>
            </a:r>
          </a:p>
          <a:p>
            <a:pPr lvl="2" algn="l" rtl="0">
              <a:buFontTx/>
              <a:buNone/>
            </a:pPr>
            <a:r>
              <a:rPr lang="en-US" b="1" dirty="0" err="1">
                <a:latin typeface="Courier New" pitchFamily="49" charset="0"/>
              </a:rPr>
              <a:t>cin.getline</a:t>
            </a:r>
            <a:r>
              <a:rPr lang="en-US" b="1" dirty="0">
                <a:latin typeface="Courier New" pitchFamily="49" charset="0"/>
              </a:rPr>
              <a:t>( sentence, 80, '\n' );</a:t>
            </a:r>
          </a:p>
          <a:p>
            <a:pPr algn="l" rtl="0"/>
            <a:endParaRPr lang="en-US" b="1" dirty="0">
              <a:latin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26432-F509-49BA-8D66-378E38908588}" type="slidenum">
              <a:rPr lang="en-US"/>
              <a:pPr/>
              <a:t>5</a:t>
            </a:fld>
            <a:endParaRPr lang="en-US"/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Fundamentals </a:t>
            </a:r>
            <a:r>
              <a:rPr lang="en-US" dirty="0"/>
              <a:t>of Characters and Strings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447800"/>
            <a:ext cx="8077200" cy="5410200"/>
          </a:xfrm>
        </p:spPr>
        <p:txBody>
          <a:bodyPr/>
          <a:lstStyle/>
          <a:p>
            <a:pPr algn="l" rtl="0"/>
            <a:r>
              <a:rPr lang="en-US" dirty="0"/>
              <a:t>String handling library </a:t>
            </a:r>
            <a:r>
              <a:rPr lang="en-US" b="1" dirty="0">
                <a:latin typeface="Courier New" pitchFamily="49" charset="0"/>
              </a:rPr>
              <a:t>&lt;</a:t>
            </a:r>
            <a:r>
              <a:rPr lang="en-US" b="1" dirty="0" err="1">
                <a:latin typeface="Courier New" pitchFamily="49" charset="0"/>
              </a:rPr>
              <a:t>cstring</a:t>
            </a:r>
            <a:r>
              <a:rPr lang="en-US" b="1" dirty="0">
                <a:latin typeface="Courier New" pitchFamily="49" charset="0"/>
              </a:rPr>
              <a:t>&gt;</a:t>
            </a:r>
            <a:r>
              <a:rPr lang="en-US" dirty="0"/>
              <a:t> provides functions to</a:t>
            </a:r>
          </a:p>
          <a:p>
            <a:pPr lvl="1" algn="l" rtl="0"/>
            <a:r>
              <a:rPr lang="en-US" dirty="0"/>
              <a:t>Manipulate string data</a:t>
            </a:r>
          </a:p>
          <a:p>
            <a:pPr lvl="1" algn="l" rtl="0"/>
            <a:r>
              <a:rPr lang="en-US" dirty="0"/>
              <a:t>Compare strings</a:t>
            </a:r>
          </a:p>
          <a:p>
            <a:pPr lvl="1" algn="l" rtl="0"/>
            <a:r>
              <a:rPr lang="en-US" dirty="0"/>
              <a:t>Search strings for characters and other strings</a:t>
            </a:r>
          </a:p>
          <a:p>
            <a:pPr lvl="1" algn="l" rtl="0"/>
            <a:r>
              <a:rPr lang="en-US" dirty="0"/>
              <a:t>Tokenize strings (separate strings into logical pieces)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5A30-B758-458E-88E1-A17688119FF9}" type="slidenum">
              <a:rPr lang="en-US"/>
              <a:pPr/>
              <a:t>6</a:t>
            </a:fld>
            <a:endParaRPr lang="en-US"/>
          </a:p>
        </p:txBody>
      </p:sp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String </a:t>
            </a:r>
            <a:r>
              <a:rPr lang="en-US" dirty="0"/>
              <a:t>Manipulation Functions of the String-handling Library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5C4C6-5FC2-406E-83AB-068D0608872A}" type="slidenum">
              <a:rPr lang="en-US"/>
              <a:pPr/>
              <a:t>7</a:t>
            </a:fld>
            <a:endParaRPr 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String </a:t>
            </a:r>
            <a:r>
              <a:rPr lang="en-US" dirty="0"/>
              <a:t>Manipulation Functions of the String-handling Library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6000" y="3270250"/>
            <a:ext cx="4572000" cy="317500"/>
            <a:chOff x="0" y="0"/>
            <a:chExt cx="2880" cy="200"/>
          </a:xfrm>
        </p:grpSpPr>
        <p:sp>
          <p:nvSpPr>
            <p:cNvPr id="204804" name="Rectangle 4"/>
            <p:cNvSpPr>
              <a:spLocks noChangeArrowheads="1" noTextEdit="1"/>
            </p:cNvSpPr>
            <p:nvPr/>
          </p:nvSpPr>
          <p:spPr bwMode="auto">
            <a:xfrm>
              <a:off x="0" y="0"/>
              <a:ext cx="80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ar-SA"/>
            </a:p>
          </p:txBody>
        </p:sp>
        <p:sp>
          <p:nvSpPr>
            <p:cNvPr id="204805" name="Rectangle 5"/>
            <p:cNvSpPr>
              <a:spLocks noChangeArrowheads="1" noTextEdit="1"/>
            </p:cNvSpPr>
            <p:nvPr/>
          </p:nvSpPr>
          <p:spPr bwMode="auto">
            <a:xfrm>
              <a:off x="800" y="0"/>
              <a:ext cx="208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ar-SA"/>
            </a:p>
          </p:txBody>
        </p:sp>
      </p:grpSp>
      <p:graphicFrame>
        <p:nvGraphicFramePr>
          <p:cNvPr id="204806" name="Group 6"/>
          <p:cNvGraphicFramePr>
            <a:graphicFrameLocks noGrp="1"/>
          </p:cNvGraphicFramePr>
          <p:nvPr/>
        </p:nvGraphicFramePr>
        <p:xfrm>
          <a:off x="539552" y="1481792"/>
          <a:ext cx="8153400" cy="5115560"/>
        </p:xfrm>
        <a:graphic>
          <a:graphicData uri="http://schemas.openxmlformats.org/drawingml/2006/table">
            <a:tbl>
              <a:tblPr/>
              <a:tblGrid>
                <a:gridCol w="4076700"/>
                <a:gridCol w="4076700"/>
              </a:tblGrid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char *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strcpy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( char *s1, const char *s2 );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Copies the string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into the character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array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value of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returned.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char *strncpy( char *s1, const char *s2, size_t n );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Copies at most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characters of the string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into the character array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value of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returned.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8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char *strcat( char *s1, const char *s2 );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Appends the string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to the string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first character of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overwrites the terminating null character of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value of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returned.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8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char *strncat( char *s1, const char *s2, size_t n );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Appends at most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characters of string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to string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first character of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overwrites the terminating null character of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value of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returned.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8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int strcmp( const char *s1, const char *s2 );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Compares the string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with the string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function returns a value of zero, less than zero or greater than zero if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equal to, less than or greater than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respectively.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827" name="Rectangle 3"/>
          <p:cNvGraphicFramePr>
            <a:graphicFrameLocks noGrp="1"/>
          </p:cNvGraphicFramePr>
          <p:nvPr>
            <p:ph idx="1"/>
          </p:nvPr>
        </p:nvGraphicFramePr>
        <p:xfrm>
          <a:off x="457200" y="1576407"/>
          <a:ext cx="8229600" cy="5020945"/>
        </p:xfrm>
        <a:graphic>
          <a:graphicData uri="http://schemas.openxmlformats.org/drawingml/2006/table">
            <a:tbl>
              <a:tblPr/>
              <a:tblGrid>
                <a:gridCol w="4435475"/>
                <a:gridCol w="3794125"/>
              </a:tblGrid>
              <a:tr h="1206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int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strncmp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( const char *s1, const char *s2,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size_t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 n );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Compares up to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characters of the string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with the string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function returns zero, less than zero or greater than zero if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equal to, less than or greater than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respectively.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6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char *strtok( char *s1, const char *s2 );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 sequence of calls to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strtok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breaks string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into “tokens”—logical pieces such as words in a line of text—delimited by characters contained in string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first call contains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as the first argument, and subsequent calls to continue tokenizing the same string contain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NULL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as the first argument. A pointer to the current to­ken is returned by each call. If there are no more tokens when the function is called,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NULL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 returned.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6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size_t strlen( const char *s );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Determines the length of string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The number of characters preceding the terminating null character is returned.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C1253-FEFC-4223-AA20-4C924815AA50}" type="slidenum">
              <a:rPr lang="en-US"/>
              <a:pPr/>
              <a:t>8</a:t>
            </a:fld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String </a:t>
            </a:r>
            <a:r>
              <a:rPr lang="en-US" dirty="0"/>
              <a:t>Manipulation Functions of the String-handling Library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/>
              <a:t>Copying strings</a:t>
            </a:r>
          </a:p>
          <a:p>
            <a:pPr lvl="1" algn="l" rtl="0"/>
            <a:r>
              <a:rPr lang="en-US" b="1" dirty="0">
                <a:latin typeface="Courier New" pitchFamily="49" charset="0"/>
                <a:cs typeface="Times New Roman" pitchFamily="18" charset="0"/>
              </a:rPr>
              <a:t>char *</a:t>
            </a:r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strcpy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( char *s1, const char *s2 )</a:t>
            </a:r>
            <a:endParaRPr lang="en-US" dirty="0"/>
          </a:p>
          <a:p>
            <a:pPr lvl="2" algn="l" rtl="0"/>
            <a:r>
              <a:rPr lang="en-US" dirty="0"/>
              <a:t>Copies second argument into first argument</a:t>
            </a:r>
          </a:p>
          <a:p>
            <a:pPr lvl="3" algn="l" rtl="0"/>
            <a:r>
              <a:rPr lang="en-US" dirty="0"/>
              <a:t>First argument must be large enough to store string and terminating null character</a:t>
            </a:r>
          </a:p>
          <a:p>
            <a:pPr lvl="1" algn="l" rtl="0"/>
            <a:r>
              <a:rPr lang="en-US" b="1" dirty="0">
                <a:latin typeface="Courier New" pitchFamily="49" charset="0"/>
                <a:cs typeface="Times New Roman" pitchFamily="18" charset="0"/>
              </a:rPr>
              <a:t>char *</a:t>
            </a:r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strncpy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( char *s1, const char *s2, 			   </a:t>
            </a:r>
            <a:r>
              <a:rPr lang="en-US" b="1" dirty="0" err="1">
                <a:latin typeface="Courier New" pitchFamily="49" charset="0"/>
                <a:cs typeface="Times New Roman" pitchFamily="18" charset="0"/>
              </a:rPr>
              <a:t>size_t</a:t>
            </a:r>
            <a:r>
              <a:rPr lang="en-US" b="1" dirty="0">
                <a:latin typeface="Courier New" pitchFamily="49" charset="0"/>
                <a:cs typeface="Times New Roman" pitchFamily="18" charset="0"/>
              </a:rPr>
              <a:t> n )</a:t>
            </a:r>
            <a:endParaRPr lang="en-US" dirty="0"/>
          </a:p>
          <a:p>
            <a:pPr lvl="2" algn="l" rtl="0"/>
            <a:r>
              <a:rPr lang="en-US" dirty="0"/>
              <a:t>Specifies number of characters to be copied from string into array</a:t>
            </a:r>
          </a:p>
          <a:p>
            <a:pPr lvl="2" algn="l" rtl="0"/>
            <a:r>
              <a:rPr lang="en-US" dirty="0"/>
              <a:t>Does not necessarily copy terminating null character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1F1B5-CC99-49E1-B144-D753EA4997FE}" type="slidenum">
              <a:rPr lang="en-US"/>
              <a:pPr/>
              <a:t>9</a:t>
            </a:fld>
            <a:endParaRPr lang="en-US"/>
          </a:p>
        </p:txBody>
      </p:sp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String </a:t>
            </a:r>
            <a:r>
              <a:rPr lang="en-US" dirty="0"/>
              <a:t>Manipulation Functions of the String-handling Library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6011</TotalTime>
  <Words>2418</Words>
  <Application>Microsoft Office PowerPoint</Application>
  <PresentationFormat>On-screen Show (4:3)</PresentationFormat>
  <Paragraphs>368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Concourse</vt:lpstr>
      <vt:lpstr>Strings</vt:lpstr>
      <vt:lpstr>Fundamentals of Characters and Strings</vt:lpstr>
      <vt:lpstr>Fundamentals of Characters and Strings</vt:lpstr>
      <vt:lpstr>Fundamentals of Characters and Strings</vt:lpstr>
      <vt:lpstr>Fundamentals of Characters and Strings</vt:lpstr>
      <vt:lpstr>String Manipulation Functions of the String-handling Library</vt:lpstr>
      <vt:lpstr>String Manipulation Functions of the String-handling Library</vt:lpstr>
      <vt:lpstr>String Manipulation Functions of the String-handling Library</vt:lpstr>
      <vt:lpstr>String Manipulation Functions of the String-handling Library</vt:lpstr>
      <vt:lpstr>Slide 10</vt:lpstr>
      <vt:lpstr>Slide 11</vt:lpstr>
      <vt:lpstr>String Manipulation Functions of the String-handling Library</vt:lpstr>
      <vt:lpstr>Slide 13</vt:lpstr>
      <vt:lpstr>Slide 14</vt:lpstr>
      <vt:lpstr>String Manipulation Functions of the String-handling Library</vt:lpstr>
      <vt:lpstr>String Manipulation Functions of the String-handling Library</vt:lpstr>
      <vt:lpstr>Slide 17</vt:lpstr>
      <vt:lpstr>Slide 18</vt:lpstr>
      <vt:lpstr>String Manipulation Functions of the String-handling Library</vt:lpstr>
      <vt:lpstr>Slide 20</vt:lpstr>
      <vt:lpstr>Slide 21</vt:lpstr>
      <vt:lpstr>Slide 22</vt:lpstr>
      <vt:lpstr>String Manipulation Functions of the String-handling Library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 Eee pc</dc:creator>
  <cp:lastModifiedBy>MANAL</cp:lastModifiedBy>
  <cp:revision>18</cp:revision>
  <dcterms:created xsi:type="dcterms:W3CDTF">2011-11-13T20:18:28Z</dcterms:created>
  <dcterms:modified xsi:type="dcterms:W3CDTF">2012-12-07T21:42:24Z</dcterms:modified>
</cp:coreProperties>
</file>