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5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0" d="100"/>
          <a:sy n="60" d="100"/>
        </p:scale>
        <p:origin x="-1656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18278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22412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745563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259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064468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784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0302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468835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791904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36259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79773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4511281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2756815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955895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709329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6220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0395133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5309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10799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528155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0351369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741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6202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1661238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860053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922632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621502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985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8321058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7440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1134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6750841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720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0011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48914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53971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3043980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96277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641282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6174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9455102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197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08927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40540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098269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9707829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74516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9950012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3237341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2163350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764878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3706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3038656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9573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271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8505615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3801251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76168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330921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7909089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840886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54855528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33859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98630A-F060-4A01-B167-739F69DA8B3F}" type="datetime1">
              <a:rPr lang="ar-SA" smtClean="0"/>
              <a:pPr/>
              <a:t>24/01/1434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>
              <a:solidFill>
                <a:srgbClr val="EBDDC3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585FE3-138B-488C-A35C-E18BEA9E23A0}" type="slidenum">
              <a:rPr lang="ar-SA" smtClean="0">
                <a:solidFill>
                  <a:srgbClr val="EBDDC3"/>
                </a:solidFill>
              </a:rPr>
              <a:pPr/>
              <a:t>‹#›</a:t>
            </a:fld>
            <a:endParaRPr lang="ar-SA">
              <a:solidFill>
                <a:srgbClr val="EBDDC3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AA080-3B16-4784-B136-CB4FCE748E8B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D932A0-15D5-4863-8C59-48B6845F5BF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55909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55918F-F0D4-485A-BC10-1CC18DD9D7D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653662-14CC-43F2-83F7-7C23B50E7A0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AFBD0-35CD-44C3-8CB7-6707FFC4B857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9E2934-FA50-48B5-8D2E-4490C80700E8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>
                <a:solidFill>
                  <a:srgbClr val="775F55"/>
                </a:solidFill>
              </a:rPr>
              <a:pPr/>
              <a:t>‹#›</a:t>
            </a:fld>
            <a:endParaRPr lang="ar-SA">
              <a:solidFill>
                <a:srgbClr val="775F55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01211-0158-4B1E-80E0-684ADE4E1383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711966-F71E-4EF2-9F2D-22438A75E9DF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01AB-8E2A-406C-ACFF-F3FDAA518CB4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92165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F964E849-63B5-4640-90EA-8BE3630683A1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4192797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96053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7656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78645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63924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7934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36667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30F96B-D21E-4C92-B4DA-CB3F06BEF012}" type="datetime1">
              <a:rPr lang="ar-SA" smtClean="0">
                <a:solidFill>
                  <a:srgbClr val="775F55"/>
                </a:solidFill>
              </a:rPr>
              <a:pPr/>
              <a:t>24/01/1434</a:t>
            </a:fld>
            <a:endParaRPr lang="ar-SA">
              <a:solidFill>
                <a:srgbClr val="775F55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>
              <a:solidFill>
                <a:srgbClr val="775F55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0585FE3-138B-488C-A35C-E18BEA9E23A0}" type="slidenum">
              <a:rPr lang="ar-SA" smtClean="0">
                <a:solidFill>
                  <a:srgbClr val="EBDDC3"/>
                </a:solidFill>
              </a:rPr>
              <a:pPr rtl="0"/>
              <a:t>1</a:t>
            </a:fld>
            <a:endParaRPr lang="ar-SA" dirty="0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597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Calling Functions by Reference</a:t>
            </a:r>
            <a:endParaRPr lang="ar-S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3 ways to pass arguments to function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Pass-by-value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Pass-by-reference with reference arguments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Pass-by-reference with pointer arguments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Courier New" pitchFamily="49" charset="0"/>
              </a:rPr>
              <a:t>return 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can return one value from function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Arguments passed to function using reference arguments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Modify original values of arguments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More than one value “returned”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89592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Functions by Reference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Pass-by-reference with pointer arguments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Simulate pass-by-reference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Use pointers and indirection operator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Pass address of argument using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&amp;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operator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Arrays not passed with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&amp;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because array name already pointer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operator used as alias/nickname for variable inside of function</a:t>
            </a:r>
            <a:endParaRPr lang="en-US" sz="2200" kern="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22715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395536" y="1268760"/>
            <a:ext cx="7010400" cy="5486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   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Cube a variable using pass-by-value.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3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4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5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std::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6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std::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7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8   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cubeByValue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);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prototype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9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10 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main()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11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12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number =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13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14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"The original value of number is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&lt;&lt; number;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15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16 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// pass number by value to </a:t>
            </a:r>
            <a:r>
              <a:rPr lang="en-US" sz="1200" b="1" kern="0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cubeByValue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17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number =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cubeByValue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 number );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18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19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"\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nThe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 new value of number is "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&lt;&lt; number &lt;&lt;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20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21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indicates successful termination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22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23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end main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24    </a:t>
            </a:r>
            <a:endParaRPr lang="en-US" sz="1200" b="1" kern="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27" name="Group 6"/>
          <p:cNvGrpSpPr>
            <a:grpSpLocks/>
          </p:cNvGrpSpPr>
          <p:nvPr/>
        </p:nvGrpSpPr>
        <p:grpSpPr bwMode="auto">
          <a:xfrm>
            <a:off x="3519736" y="4164360"/>
            <a:ext cx="4114800" cy="838200"/>
            <a:chOff x="1968" y="1824"/>
            <a:chExt cx="2592" cy="52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880" y="182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Pass number by value; result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return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ed by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cubeByValue</a:t>
              </a:r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auto">
            <a:xfrm flipH="1">
              <a:off x="1968" y="192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74750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Example 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683568" y="2625080"/>
            <a:ext cx="7010400" cy="1600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25   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calculate and return cube of integer argument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26    </a:t>
            </a:r>
            <a:r>
              <a:rPr lang="en-US" sz="1200" b="1" ker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cubeByValue( </a:t>
            </a:r>
            <a:r>
              <a:rPr lang="en-US" sz="1200" b="1" ker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n )            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27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                                   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28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n * n * n;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cube local variable n and return result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29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30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end function cubeByValue       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683568" y="4149080"/>
            <a:ext cx="7010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algn="l">
              <a:spcBef>
                <a:spcPct val="20000"/>
              </a:spcBef>
              <a:defRPr/>
            </a:pPr>
            <a:r>
              <a:rPr lang="en-US" sz="1200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original value of number is 5</a:t>
            </a:r>
            <a:endParaRPr lang="en-US" sz="1200" kern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new value of number is 125</a:t>
            </a:r>
            <a:endParaRPr lang="en-US" sz="1200" kern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endParaRPr lang="en-US" sz="1200" kern="0">
              <a:solidFill>
                <a:sysClr val="windowText" lastClr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7" name="Group 8"/>
          <p:cNvGrpSpPr>
            <a:grpSpLocks/>
          </p:cNvGrpSpPr>
          <p:nvPr/>
        </p:nvGrpSpPr>
        <p:grpSpPr bwMode="auto">
          <a:xfrm>
            <a:off x="3045768" y="3234680"/>
            <a:ext cx="4114800" cy="666750"/>
            <a:chOff x="960" y="1728"/>
            <a:chExt cx="2592" cy="420"/>
          </a:xfrm>
        </p:grpSpPr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1872" y="177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cubeByValue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receives parameter passed-by-value</a:t>
              </a:r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H="1" flipV="1">
              <a:off x="960" y="1728"/>
              <a:ext cx="912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2" name="Group 11"/>
          <p:cNvGrpSpPr>
            <a:grpSpLocks/>
          </p:cNvGrpSpPr>
          <p:nvPr/>
        </p:nvGrpSpPr>
        <p:grpSpPr bwMode="auto">
          <a:xfrm>
            <a:off x="2664768" y="3691880"/>
            <a:ext cx="3505200" cy="1047750"/>
            <a:chOff x="1248" y="672"/>
            <a:chExt cx="2208" cy="660"/>
          </a:xfrm>
        </p:grpSpPr>
        <p:sp>
          <p:nvSpPr>
            <p:cNvPr id="23" name="Text Box 9"/>
            <p:cNvSpPr txBox="1">
              <a:spLocks noChangeArrowheads="1"/>
            </p:cNvSpPr>
            <p:nvPr/>
          </p:nvSpPr>
          <p:spPr bwMode="auto">
            <a:xfrm>
              <a:off x="2016" y="960"/>
              <a:ext cx="144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Cubes and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return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s local variable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n</a:t>
              </a:r>
            </a:p>
          </p:txBody>
        </p:sp>
        <p:sp>
          <p:nvSpPr>
            <p:cNvPr id="24" name="Line 10"/>
            <p:cNvSpPr>
              <a:spLocks noChangeShapeType="1"/>
            </p:cNvSpPr>
            <p:nvPr/>
          </p:nvSpPr>
          <p:spPr bwMode="auto">
            <a:xfrm flipH="1" flipV="1">
              <a:off x="1248" y="672"/>
              <a:ext cx="768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4394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683568" y="1052736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   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Cube a variable using pass-by-reference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3   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with a pointer argument.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4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#include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5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6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std::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7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std::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8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9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cubeByReference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 );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prototype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10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11 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main()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12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13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number =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14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15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"The original value of number is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&lt;&lt; number;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16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17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pass address of number to </a:t>
            </a:r>
            <a:r>
              <a:rPr lang="en-US" sz="1200" b="1" kern="0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cubeByReference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18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cubeByReference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 &amp;number );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19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20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"\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nThe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 new value of number is "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&lt;&lt; number &lt;&lt;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21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22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indicates successful termination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23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24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end main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25    </a:t>
            </a:r>
            <a:endParaRPr lang="en-US" sz="1200" b="1" kern="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23" name="Group 6"/>
          <p:cNvGrpSpPr>
            <a:grpSpLocks/>
          </p:cNvGrpSpPr>
          <p:nvPr/>
        </p:nvGrpSpPr>
        <p:grpSpPr bwMode="auto">
          <a:xfrm>
            <a:off x="3198168" y="4100736"/>
            <a:ext cx="4114800" cy="838200"/>
            <a:chOff x="1584" y="1920"/>
            <a:chExt cx="2592" cy="528"/>
          </a:xfrm>
        </p:grpSpPr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2496" y="1920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Apply address operator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&amp;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to pass address of number to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cubeByReference</a:t>
              </a: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1584" y="201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6" name="Group 9"/>
          <p:cNvGrpSpPr>
            <a:grpSpLocks/>
          </p:cNvGrpSpPr>
          <p:nvPr/>
        </p:nvGrpSpPr>
        <p:grpSpPr bwMode="auto">
          <a:xfrm>
            <a:off x="5636568" y="5624736"/>
            <a:ext cx="3200400" cy="1063625"/>
            <a:chOff x="3120" y="2880"/>
            <a:chExt cx="2016" cy="670"/>
          </a:xfrm>
        </p:grpSpPr>
        <p:sp>
          <p:nvSpPr>
            <p:cNvPr id="27" name="Text Box 7"/>
            <p:cNvSpPr txBox="1">
              <a:spLocks noChangeArrowheads="1"/>
            </p:cNvSpPr>
            <p:nvPr/>
          </p:nvSpPr>
          <p:spPr bwMode="auto">
            <a:xfrm>
              <a:off x="3792" y="3024"/>
              <a:ext cx="1344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cubeByReference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modified variable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number</a:t>
              </a:r>
            </a:p>
          </p:txBody>
        </p:sp>
        <p:sp>
          <p:nvSpPr>
            <p:cNvPr id="28" name="Line 8"/>
            <p:cNvSpPr>
              <a:spLocks noChangeShapeType="1"/>
            </p:cNvSpPr>
            <p:nvPr/>
          </p:nvSpPr>
          <p:spPr bwMode="auto">
            <a:xfrm flipH="1" flipV="1">
              <a:off x="3120" y="2880"/>
              <a:ext cx="672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9" name="Group 12"/>
          <p:cNvGrpSpPr>
            <a:grpSpLocks/>
          </p:cNvGrpSpPr>
          <p:nvPr/>
        </p:nvGrpSpPr>
        <p:grpSpPr bwMode="auto">
          <a:xfrm>
            <a:off x="3541068" y="2119536"/>
            <a:ext cx="4114800" cy="838200"/>
            <a:chOff x="1800" y="672"/>
            <a:chExt cx="2592" cy="528"/>
          </a:xfrm>
        </p:grpSpPr>
        <p:sp>
          <p:nvSpPr>
            <p:cNvPr id="30" name="Text Box 10"/>
            <p:cNvSpPr txBox="1">
              <a:spLocks noChangeArrowheads="1"/>
            </p:cNvSpPr>
            <p:nvPr/>
          </p:nvSpPr>
          <p:spPr bwMode="auto">
            <a:xfrm>
              <a:off x="2712" y="672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Prototype indicates parameter is pointer to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int</a:t>
              </a:r>
            </a:p>
          </p:txBody>
        </p:sp>
        <p:sp>
          <p:nvSpPr>
            <p:cNvPr id="38" name="Line 11"/>
            <p:cNvSpPr>
              <a:spLocks noChangeShapeType="1"/>
            </p:cNvSpPr>
            <p:nvPr/>
          </p:nvSpPr>
          <p:spPr bwMode="auto">
            <a:xfrm flipH="1">
              <a:off x="1800" y="76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5803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611560" y="2548880"/>
            <a:ext cx="7010400" cy="1600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26   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calculate cube of *nPtr; modifies variable number in main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27    </a:t>
            </a:r>
            <a:r>
              <a:rPr lang="en-US" sz="1200" b="1" ker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cubeByReference( </a:t>
            </a:r>
            <a:r>
              <a:rPr lang="en-US" sz="1200" b="1" ker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*nPtr )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28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                                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29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*nPtr = *nPtr * *nPtr * *nPtr; 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cube *nPtr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30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            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31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end function cubeByReference                       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611560" y="4149080"/>
            <a:ext cx="7010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algn="l">
              <a:spcBef>
                <a:spcPct val="20000"/>
              </a:spcBef>
              <a:defRPr/>
            </a:pPr>
            <a:r>
              <a:rPr lang="en-US" sz="1200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original value of number is 5</a:t>
            </a:r>
            <a:endParaRPr lang="en-US" sz="1200" kern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>
                <a:solidFill>
                  <a:sysClr val="windowText" lastClr="000000"/>
                </a:solidFill>
                <a:latin typeface="Courier New" pitchFamily="49" charset="0"/>
              </a:rPr>
              <a:t>The new value of number is 125</a:t>
            </a:r>
            <a:r>
              <a:rPr lang="en-US" sz="1200" kern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grpSp>
        <p:nvGrpSpPr>
          <p:cNvPr id="22" name="Group 7"/>
          <p:cNvGrpSpPr>
            <a:grpSpLocks/>
          </p:cNvGrpSpPr>
          <p:nvPr/>
        </p:nvGrpSpPr>
        <p:grpSpPr bwMode="auto">
          <a:xfrm>
            <a:off x="3659560" y="3117205"/>
            <a:ext cx="3886200" cy="1384300"/>
            <a:chOff x="1920" y="358"/>
            <a:chExt cx="2448" cy="872"/>
          </a:xfrm>
        </p:grpSpPr>
        <p:sp>
          <p:nvSpPr>
            <p:cNvPr id="23" name="Text Box 5"/>
            <p:cNvSpPr txBox="1">
              <a:spLocks noChangeArrowheads="1"/>
            </p:cNvSpPr>
            <p:nvPr/>
          </p:nvSpPr>
          <p:spPr bwMode="auto">
            <a:xfrm>
              <a:off x="2688" y="550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cubeByReference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receives address of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int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variable,</a:t>
              </a:r>
            </a:p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i.e., pointer to an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int</a:t>
              </a:r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 flipH="1" flipV="1">
              <a:off x="1920" y="358"/>
              <a:ext cx="768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5" name="Group 15"/>
          <p:cNvGrpSpPr>
            <a:grpSpLocks/>
          </p:cNvGrpSpPr>
          <p:nvPr/>
        </p:nvGrpSpPr>
        <p:grpSpPr bwMode="auto">
          <a:xfrm>
            <a:off x="1525960" y="3574405"/>
            <a:ext cx="5105400" cy="1922463"/>
            <a:chOff x="576" y="646"/>
            <a:chExt cx="3216" cy="1211"/>
          </a:xfrm>
        </p:grpSpPr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2280" y="1331"/>
              <a:ext cx="1512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Modify and access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int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variable using indirection operator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*</a:t>
              </a:r>
            </a:p>
          </p:txBody>
        </p:sp>
        <p:sp>
          <p:nvSpPr>
            <p:cNvPr id="27" name="Line 9"/>
            <p:cNvSpPr>
              <a:spLocks noChangeShapeType="1"/>
            </p:cNvSpPr>
            <p:nvPr/>
          </p:nvSpPr>
          <p:spPr bwMode="auto">
            <a:xfrm flipH="1" flipV="1">
              <a:off x="1920" y="646"/>
              <a:ext cx="360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 flipV="1">
              <a:off x="1536" y="659"/>
              <a:ext cx="744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 flipH="1" flipV="1">
              <a:off x="1104" y="659"/>
              <a:ext cx="1176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 flipH="1" flipV="1">
              <a:off x="576" y="646"/>
              <a:ext cx="1704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5969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Pointer Expressions and Pointer Arithmetic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 arithmetic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Increment/decrement pointer 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(++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or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--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Add/subtract an integer to/from a pointer(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+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or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+=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,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or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-=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Pointers may be subtracted from each other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Pointer arithmetic meaningless unless performed on pointer to array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5 element </a:t>
            </a:r>
            <a:r>
              <a:rPr lang="en-US" sz="28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array on a machine using 4 byte </a:t>
            </a:r>
            <a:r>
              <a:rPr lang="en-US" sz="28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800" kern="0" dirty="0" err="1" smtClean="0">
                <a:solidFill>
                  <a:srgbClr val="000000"/>
                </a:solidFill>
                <a:latin typeface="Times New Roman"/>
              </a:rPr>
              <a:t>s</a:t>
            </a: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points to first element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v[ 0 ]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, which is at location 3000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= 3000</a:t>
            </a:r>
            <a:endParaRPr 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 += 2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; sets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to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3008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points to 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v[ 2 ]</a:t>
            </a:r>
            <a:endParaRPr 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endParaRPr lang="ar-S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16</a:t>
            </a:fld>
            <a:endParaRPr lang="ar-SA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953000" y="4712866"/>
            <a:ext cx="3662363" cy="1668462"/>
            <a:chOff x="1773" y="2334"/>
            <a:chExt cx="1593" cy="733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1773" y="2963"/>
              <a:ext cx="842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 b="0">
                  <a:solidFill>
                    <a:srgbClr val="000000"/>
                  </a:solidFill>
                  <a:latin typeface="Courier New" pitchFamily="49" charset="0"/>
                </a:rPr>
                <a:t>pointer variable </a:t>
              </a:r>
              <a:r>
                <a:rPr lang="en-US" sz="1000">
                  <a:solidFill>
                    <a:srgbClr val="000000"/>
                  </a:solidFill>
                  <a:latin typeface="Courier New" pitchFamily="49" charset="0"/>
                  <a:ea typeface="Mincho" charset="-128"/>
                </a:rPr>
                <a:t>vPtr</a:t>
              </a:r>
              <a:endParaRPr lang="en-US" sz="10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  <a:ea typeface="Mincho" charset="-128"/>
              </a:endParaRPr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1782" y="2830"/>
              <a:ext cx="144" cy="144"/>
            </a:xfrm>
            <a:custGeom>
              <a:avLst/>
              <a:gdLst/>
              <a:ahLst/>
              <a:cxnLst>
                <a:cxn ang="0">
                  <a:pos x="19944" y="0"/>
                </a:cxn>
                <a:cxn ang="0">
                  <a:pos x="19944" y="19944"/>
                </a:cxn>
                <a:cxn ang="0">
                  <a:pos x="0" y="19944"/>
                </a:cxn>
                <a:cxn ang="0">
                  <a:pos x="0" y="0"/>
                </a:cxn>
                <a:cxn ang="0">
                  <a:pos x="19944" y="0"/>
                </a:cxn>
              </a:cxnLst>
              <a:rect l="0" t="0" r="r" b="b"/>
              <a:pathLst>
                <a:path w="20000" h="20000">
                  <a:moveTo>
                    <a:pt x="19944" y="0"/>
                  </a:moveTo>
                  <a:lnTo>
                    <a:pt x="19944" y="19944"/>
                  </a:lnTo>
                  <a:lnTo>
                    <a:pt x="0" y="19944"/>
                  </a:lnTo>
                  <a:lnTo>
                    <a:pt x="0" y="0"/>
                  </a:lnTo>
                  <a:lnTo>
                    <a:pt x="1994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1830" y="2878"/>
              <a:ext cx="48" cy="48"/>
            </a:xfrm>
            <a:prstGeom prst="ellipse">
              <a:avLst/>
            </a:pr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2166" y="2604"/>
              <a:ext cx="240" cy="144"/>
              <a:chOff x="0" y="0"/>
              <a:chExt cx="20000" cy="20000"/>
            </a:xfrm>
          </p:grpSpPr>
          <p:sp>
            <p:nvSpPr>
              <p:cNvPr id="42" name="Freeform 9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3" name="Rectangle 10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dirty="0">
                    <a:latin typeface="Courier New" pitchFamily="49" charset="0"/>
                    <a:cs typeface="Courier New" pitchFamily="49" charset="0"/>
                  </a:rPr>
                  <a:t>v[0]</a:t>
                </a:r>
                <a:endParaRPr lang="en-US" sz="1000" b="0" dirty="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b="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2406" y="2604"/>
              <a:ext cx="240" cy="144"/>
              <a:chOff x="0" y="0"/>
              <a:chExt cx="20000" cy="20000"/>
            </a:xfrm>
          </p:grpSpPr>
          <p:sp>
            <p:nvSpPr>
              <p:cNvPr id="40" name="Freeform 12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" name="Rectangle 13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dirty="0">
                    <a:latin typeface="Courier New" pitchFamily="49" charset="0"/>
                    <a:cs typeface="Courier New" pitchFamily="49" charset="0"/>
                  </a:rPr>
                  <a:t>v[1]</a:t>
                </a:r>
                <a:endParaRPr lang="en-US" sz="1000" b="0" dirty="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b="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7" name="Group 14"/>
            <p:cNvGrpSpPr>
              <a:grpSpLocks/>
            </p:cNvGrpSpPr>
            <p:nvPr/>
          </p:nvGrpSpPr>
          <p:grpSpPr bwMode="auto">
            <a:xfrm>
              <a:off x="2646" y="2604"/>
              <a:ext cx="240" cy="144"/>
              <a:chOff x="0" y="0"/>
              <a:chExt cx="20000" cy="20000"/>
            </a:xfrm>
          </p:grpSpPr>
          <p:sp>
            <p:nvSpPr>
              <p:cNvPr id="38" name="Freeform 15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9" name="Rectangle 16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dirty="0">
                    <a:latin typeface="Courier New" pitchFamily="49" charset="0"/>
                    <a:cs typeface="Courier New" pitchFamily="49" charset="0"/>
                  </a:rPr>
                  <a:t>v[2]</a:t>
                </a:r>
                <a:endParaRPr lang="en-US" sz="1000" b="0" dirty="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b="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9" name="Group 17"/>
            <p:cNvGrpSpPr>
              <a:grpSpLocks/>
            </p:cNvGrpSpPr>
            <p:nvPr/>
          </p:nvGrpSpPr>
          <p:grpSpPr bwMode="auto">
            <a:xfrm>
              <a:off x="3126" y="2604"/>
              <a:ext cx="240" cy="144"/>
              <a:chOff x="0" y="0"/>
              <a:chExt cx="20000" cy="20000"/>
            </a:xfrm>
          </p:grpSpPr>
          <p:sp>
            <p:nvSpPr>
              <p:cNvPr id="36" name="Freeform 18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7" name="Rectangle 19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dirty="0">
                    <a:latin typeface="Courier New" pitchFamily="49" charset="0"/>
                    <a:cs typeface="Courier New" pitchFamily="49" charset="0"/>
                  </a:rPr>
                  <a:t>v[4]</a:t>
                </a:r>
                <a:endParaRPr lang="en-US" sz="1000" b="0" dirty="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b="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13" name="Group 20"/>
            <p:cNvGrpSpPr>
              <a:grpSpLocks/>
            </p:cNvGrpSpPr>
            <p:nvPr/>
          </p:nvGrpSpPr>
          <p:grpSpPr bwMode="auto">
            <a:xfrm>
              <a:off x="2886" y="2604"/>
              <a:ext cx="240" cy="144"/>
              <a:chOff x="0" y="0"/>
              <a:chExt cx="20000" cy="20000"/>
            </a:xfrm>
          </p:grpSpPr>
          <p:sp>
            <p:nvSpPr>
              <p:cNvPr id="34" name="Freeform 21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2100" y="4000"/>
                <a:ext cx="15767" cy="145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000" dirty="0">
                    <a:latin typeface="Courier New" pitchFamily="49" charset="0"/>
                    <a:cs typeface="Courier New" pitchFamily="49" charset="0"/>
                  </a:rPr>
                  <a:t>v[3]</a:t>
                </a:r>
                <a:endParaRPr lang="en-US" sz="1000" b="0" dirty="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b="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216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240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264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288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3126" y="2508"/>
              <a:ext cx="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1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17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208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  <a:cs typeface="Courier New" pitchFamily="49" charset="0"/>
                </a:rPr>
                <a:t>3000</a:t>
              </a:r>
              <a:endParaRPr lang="en-US" sz="1000" b="0"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232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  <a:cs typeface="Courier New" pitchFamily="49" charset="0"/>
                </a:rPr>
                <a:t>3004</a:t>
              </a:r>
              <a:endParaRPr lang="en-US" sz="1000" b="0"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256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  <a:cs typeface="Courier New" pitchFamily="49" charset="0"/>
                </a:rPr>
                <a:t>3008</a:t>
              </a:r>
              <a:endParaRPr lang="en-US" sz="1000" b="0"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280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  <a:cs typeface="Courier New" pitchFamily="49" charset="0"/>
                </a:rPr>
                <a:t>3012</a:t>
              </a:r>
              <a:endParaRPr lang="en-US" sz="1000" b="0"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3041" y="2418"/>
              <a:ext cx="18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latin typeface="Courier New" pitchFamily="49" charset="0"/>
                  <a:cs typeface="Courier New" pitchFamily="49" charset="0"/>
                </a:rPr>
                <a:t>3016</a:t>
              </a:r>
              <a:endParaRPr lang="en-US" sz="1000" b="0"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2" name="Rectangle 33"/>
            <p:cNvSpPr>
              <a:spLocks noChangeArrowheads="1"/>
            </p:cNvSpPr>
            <p:nvPr/>
          </p:nvSpPr>
          <p:spPr bwMode="auto">
            <a:xfrm>
              <a:off x="2055" y="2334"/>
              <a:ext cx="324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 b="0">
                  <a:solidFill>
                    <a:srgbClr val="000000"/>
                  </a:solidFill>
                  <a:latin typeface="Courier New" pitchFamily="49" charset="0"/>
                </a:rPr>
                <a:t>location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000" b="0">
                <a:latin typeface="Courier New" pitchFamily="49" charset="0"/>
              </a:endParaRPr>
            </a:p>
          </p:txBody>
        </p:sp>
        <p:sp>
          <p:nvSpPr>
            <p:cNvPr id="33" name="Freeform 34"/>
            <p:cNvSpPr>
              <a:spLocks/>
            </p:cNvSpPr>
            <p:nvPr/>
          </p:nvSpPr>
          <p:spPr bwMode="auto">
            <a:xfrm>
              <a:off x="1852" y="2667"/>
              <a:ext cx="315" cy="214"/>
            </a:xfrm>
            <a:custGeom>
              <a:avLst/>
              <a:gdLst/>
              <a:ahLst/>
              <a:cxnLst>
                <a:cxn ang="0">
                  <a:pos x="19975" y="0"/>
                </a:cxn>
                <a:cxn ang="0">
                  <a:pos x="0" y="0"/>
                </a:cxn>
                <a:cxn ang="0">
                  <a:pos x="0" y="19963"/>
                </a:cxn>
              </a:cxnLst>
              <a:rect l="0" t="0" r="r" b="b"/>
              <a:pathLst>
                <a:path w="20000" h="20000">
                  <a:moveTo>
                    <a:pt x="19975" y="0"/>
                  </a:moveTo>
                  <a:lnTo>
                    <a:pt x="0" y="0"/>
                  </a:lnTo>
                  <a:lnTo>
                    <a:pt x="0" y="19963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Pointer Expressions and Pointer Arithmetic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Subtracting pointers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Returns number of elements between two addresses</a:t>
            </a:r>
          </a:p>
          <a:p>
            <a:pPr marL="2057400" lvl="4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kern="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vPtr2 = v[ 2 ];</a:t>
            </a:r>
            <a:b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= v[ 0 ];</a:t>
            </a:r>
            <a:b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vPtr2 - 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vPtr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== 2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 assignment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Pointer can be assigned to another pointer if both of same type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If not same type, cast operator must be used</a:t>
            </a:r>
          </a:p>
          <a:p>
            <a:pPr algn="l" rtl="0"/>
            <a:endParaRPr lang="ar-S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Pointer Expressions and Pointer Arithmetic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 comparison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Use equality and relational operators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Comparisons meaningless unless pointers point to members of same array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Compare addresses stored in pointers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Example: could show that one pointer points to higher numbered element of array than other pointer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Common use to determine whether pointer is 0 (does not point to anything)</a:t>
            </a:r>
          </a:p>
          <a:p>
            <a:pPr algn="l" rtl="0"/>
            <a:endParaRPr lang="ar-S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	Relationship Between Pointers and Arrays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Arrays and pointers closely related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Array name like constant pointer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Pointers can do array subscripting operations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Accessing array elements with pointers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Element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b[ n ]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can be accessed by 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*(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bPtr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 + n )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Called pointer/offset notation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Addresses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&amp;b[ 3 ]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same as </a:t>
            </a: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bPtr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+ 3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Array name can be treated as pointer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b[ 3 ]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same as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*( b + 3 )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Pointers can be subscripted (pointer/subscript notation)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bPtr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[ 3 ]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same as 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b[ 3 ]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endParaRPr lang="en-US" sz="2200" kern="0" dirty="0" smtClean="0">
              <a:solidFill>
                <a:srgbClr val="000000"/>
              </a:solidFill>
              <a:latin typeface="Times New Roman"/>
            </a:endParaRPr>
          </a:p>
          <a:p>
            <a:pPr algn="l" rtl="0"/>
            <a:endParaRPr lang="ar-S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Pointers 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Powerful, but difficult to master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Simulate pass-by-reference 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Close relationship with arrays and strings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endParaRPr lang="en-US" sz="2200" kern="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2</a:t>
            </a:fld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92923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20</a:t>
            </a:fld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67544" y="1052736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subscripting and pointer notations with arrays.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b[]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bPtr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b;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set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bPtr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to point to array b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output array b using array subscript notation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"Array b printed with:\n"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"Array subscript notation\n"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"b["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"] =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b[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'\n'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output array b using the array name and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pointer/offset notation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nPointer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/offset notation where "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pointer is the array name\n"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658544" y="4364261"/>
            <a:ext cx="3657600" cy="838200"/>
            <a:chOff x="2640" y="2086"/>
            <a:chExt cx="2304" cy="528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3552" y="2086"/>
              <a:ext cx="1392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Using array subscript notation.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2640" y="218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683568" y="1484784"/>
            <a:ext cx="7010400" cy="4648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offset1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offset1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offset1++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"*(b +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offset1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") = "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&lt;&lt; *( b + offset1 )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'\n'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output array b using bPtr and array subscript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"\nPointer subscript notation\n"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"bPtr["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j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"]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bPtr[ j ]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'\n'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"\nPointer/offset notation\n"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array b using bPtr and pointer/offset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offset2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offset2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offset2++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"*(bPtr +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offset2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") = 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&lt;&lt; *( bPtr + offset2 )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'\n'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3502968" y="2322984"/>
            <a:ext cx="4267200" cy="777875"/>
            <a:chOff x="1776" y="528"/>
            <a:chExt cx="2688" cy="490"/>
          </a:xfrm>
        </p:grpSpPr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784" y="64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Using array name and pointer/offset notation.</a:t>
              </a:r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 flipV="1">
              <a:off x="1776" y="528"/>
              <a:ext cx="1008" cy="2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5103168" y="3673947"/>
            <a:ext cx="3657600" cy="819150"/>
            <a:chOff x="2784" y="1379"/>
            <a:chExt cx="2304" cy="516"/>
          </a:xfrm>
        </p:grpSpPr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3696" y="1523"/>
              <a:ext cx="1392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Using pointer subscript notation.</a:t>
              </a:r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 flipH="1" flipV="1">
              <a:off x="2784" y="1379"/>
              <a:ext cx="912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3502968" y="5218584"/>
            <a:ext cx="4267200" cy="971550"/>
            <a:chOff x="1776" y="2352"/>
            <a:chExt cx="2688" cy="612"/>
          </a:xfrm>
        </p:grpSpPr>
        <p:sp>
          <p:nvSpPr>
            <p:cNvPr id="31" name="Text Box 11"/>
            <p:cNvSpPr txBox="1">
              <a:spLocks noChangeArrowheads="1"/>
            </p:cNvSpPr>
            <p:nvPr/>
          </p:nvSpPr>
          <p:spPr bwMode="auto">
            <a:xfrm>
              <a:off x="2856" y="2592"/>
              <a:ext cx="1608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Using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bPtr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and pointer/offset notation.</a:t>
              </a:r>
            </a:p>
          </p:txBody>
        </p:sp>
        <p:sp>
          <p:nvSpPr>
            <p:cNvPr id="32" name="Line 12"/>
            <p:cNvSpPr>
              <a:spLocks noChangeShapeType="1"/>
            </p:cNvSpPr>
            <p:nvPr/>
          </p:nvSpPr>
          <p:spPr bwMode="auto">
            <a:xfrm flipH="1" flipV="1">
              <a:off x="1776" y="2352"/>
              <a:ext cx="1080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67544" y="1052736"/>
            <a:ext cx="7010400" cy="5638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 b printed with: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 subscript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b[0] = 10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b[1] = 20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b[2] = 30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b[3] = 40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Pointer/offset notation where the pointer is the array name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*(b + 0) = 10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*(b + 1) = 20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*(b + 2) = 30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*(b + 3) = 40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Pointer subscript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bPtr[0] = 10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bPtr[1] = 20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bPtr[2] = 30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bPtr[3] = 40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Pointer/offset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*(bPtr + 0) = 10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*(bPtr + 1) = 20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*(bPtr + 2) = 30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*(bPtr + 3) = 40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90B25-311F-4C7C-8931-9BD09E4C0E7F}" type="slidenum">
              <a:rPr lang="en-US"/>
              <a:pPr/>
              <a:t>23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Pointer-based strings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2200" dirty="0"/>
              <a:t>String as arrays of Characters</a:t>
            </a:r>
          </a:p>
          <a:p>
            <a:pPr algn="l" rtl="0">
              <a:buFontTx/>
              <a:buNone/>
            </a:pPr>
            <a:r>
              <a:rPr lang="en-US" sz="2000" dirty="0">
                <a:solidFill>
                  <a:srgbClr val="0066FF"/>
                </a:solidFill>
                <a:latin typeface="Lucida Console" pitchFamily="49" charset="0"/>
              </a:rPr>
              <a:t>  char</a:t>
            </a:r>
            <a:r>
              <a:rPr lang="en-US" sz="2000" dirty="0">
                <a:latin typeface="Lucida Console" pitchFamily="49" charset="0"/>
              </a:rPr>
              <a:t> color[] = </a:t>
            </a:r>
            <a:r>
              <a:rPr lang="en-US" sz="2000" dirty="0" smtClean="0">
                <a:solidFill>
                  <a:srgbClr val="C00000"/>
                </a:solidFill>
                <a:latin typeface="Lucida Console" pitchFamily="49" charset="0"/>
              </a:rPr>
              <a:t>“Hello"</a:t>
            </a:r>
            <a:r>
              <a:rPr lang="en-US" sz="2000" dirty="0" smtClean="0">
                <a:latin typeface="Lucida Console" pitchFamily="49" charset="0"/>
              </a:rPr>
              <a:t>;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  <a:p>
            <a:pPr algn="l" rtl="0">
              <a:buFontTx/>
              <a:buNone/>
            </a:pPr>
            <a:r>
              <a:rPr lang="en-US" dirty="0"/>
              <a:t>   </a:t>
            </a:r>
            <a:r>
              <a:rPr lang="en-US" sz="1800" dirty="0">
                <a:solidFill>
                  <a:srgbClr val="0066FF"/>
                </a:solidFill>
                <a:latin typeface="Lucida Console" pitchFamily="49" charset="0"/>
              </a:rPr>
              <a:t>char</a:t>
            </a:r>
            <a:r>
              <a:rPr lang="en-US" sz="1800" dirty="0">
                <a:latin typeface="Lucida Console" pitchFamily="49" charset="0"/>
              </a:rPr>
              <a:t> color[] = { </a:t>
            </a:r>
            <a:r>
              <a:rPr lang="en-US" sz="1800" dirty="0" smtClean="0">
                <a:solidFill>
                  <a:srgbClr val="C00000"/>
                </a:solidFill>
                <a:latin typeface="Lucida Console" pitchFamily="49" charset="0"/>
              </a:rPr>
              <a:t>‘H', ‘e', ‘l', ‘l', </a:t>
            </a:r>
            <a:r>
              <a:rPr lang="en-US" sz="1800" dirty="0" smtClean="0">
                <a:solidFill>
                  <a:srgbClr val="C00000"/>
                </a:solidFill>
                <a:latin typeface="Lucida Console" pitchFamily="49" charset="0"/>
              </a:rPr>
              <a:t>‘o', </a:t>
            </a:r>
            <a:r>
              <a:rPr lang="en-US" sz="1800" dirty="0" smtClean="0">
                <a:solidFill>
                  <a:srgbClr val="C00000"/>
                </a:solidFill>
                <a:latin typeface="Lucida Console" pitchFamily="49" charset="0"/>
              </a:rPr>
              <a:t>'\</a:t>
            </a:r>
            <a:r>
              <a:rPr lang="en-US" sz="1800" dirty="0">
                <a:solidFill>
                  <a:srgbClr val="C00000"/>
                </a:solidFill>
                <a:latin typeface="Lucida Console" pitchFamily="49" charset="0"/>
              </a:rPr>
              <a:t>0' </a:t>
            </a:r>
            <a:r>
              <a:rPr lang="en-US" sz="1800" dirty="0">
                <a:latin typeface="Lucida Console" pitchFamily="49" charset="0"/>
              </a:rPr>
              <a:t>};</a:t>
            </a:r>
            <a:endParaRPr lang="en-US" sz="1800" dirty="0"/>
          </a:p>
          <a:p>
            <a:pPr lvl="2" algn="l" rtl="0"/>
            <a:endParaRPr lang="en-US" sz="1800" dirty="0"/>
          </a:p>
          <a:p>
            <a:pPr algn="l" rtl="0"/>
            <a:r>
              <a:rPr lang="en-US" sz="2200" dirty="0"/>
              <a:t>String as pointer to character</a:t>
            </a:r>
            <a:endParaRPr lang="en-US" sz="2200" dirty="0">
              <a:latin typeface="Lucida Console" pitchFamily="49" charset="0"/>
            </a:endParaRPr>
          </a:p>
          <a:p>
            <a:pPr algn="l" rtl="0">
              <a:buFontTx/>
              <a:buNone/>
            </a:pPr>
            <a:r>
              <a:rPr lang="en-US" sz="2000" dirty="0">
                <a:solidFill>
                  <a:srgbClr val="0066FF"/>
                </a:solidFill>
                <a:latin typeface="Lucida Console" pitchFamily="49" charset="0"/>
              </a:rPr>
              <a:t>  char</a:t>
            </a:r>
            <a:r>
              <a:rPr lang="en-US" sz="2000" dirty="0">
                <a:latin typeface="Lucida Console" pitchFamily="49" charset="0"/>
              </a:rPr>
              <a:t> *</a:t>
            </a:r>
            <a:r>
              <a:rPr lang="en-US" sz="2000" dirty="0" err="1">
                <a:latin typeface="Lucida Console" pitchFamily="49" charset="0"/>
              </a:rPr>
              <a:t>colorPtr</a:t>
            </a:r>
            <a:r>
              <a:rPr lang="en-US" sz="2000" dirty="0">
                <a:latin typeface="Lucida Console" pitchFamily="49" charset="0"/>
              </a:rPr>
              <a:t> = </a:t>
            </a:r>
            <a:r>
              <a:rPr lang="en-US" sz="2000" dirty="0">
                <a:solidFill>
                  <a:srgbClr val="0099FF"/>
                </a:solidFill>
                <a:latin typeface="Lucida Console" pitchFamily="49" charset="0"/>
              </a:rPr>
              <a:t>"blue"</a:t>
            </a:r>
            <a:r>
              <a:rPr lang="en-US" sz="2000" dirty="0">
                <a:latin typeface="Lucida Console" pitchFamily="49" charset="0"/>
              </a:rPr>
              <a:t>;</a:t>
            </a:r>
          </a:p>
          <a:p>
            <a:pPr algn="l" rtl="0">
              <a:buFontTx/>
              <a:buNone/>
            </a:pPr>
            <a:endParaRPr lang="en-US" sz="2000" dirty="0">
              <a:latin typeface="Lucida Console" pitchFamily="49" charset="0"/>
            </a:endParaRPr>
          </a:p>
          <a:p>
            <a:pPr algn="l" rtl="0">
              <a:buFontTx/>
              <a:buNone/>
            </a:pPr>
            <a:endParaRPr lang="en-US" sz="2000" dirty="0">
              <a:latin typeface="Lucida Console" pitchFamily="49" charset="0"/>
            </a:endParaRPr>
          </a:p>
          <a:p>
            <a:pPr lvl="2" algn="l" rtl="0"/>
            <a:endParaRPr lang="en-US" dirty="0">
              <a:latin typeface="Lucida Console" pitchFamily="49" charset="0"/>
            </a:endParaRPr>
          </a:p>
          <a:p>
            <a:pPr lvl="2" algn="l" rtl="0"/>
            <a:endParaRPr lang="en-US" sz="2000" dirty="0">
              <a:latin typeface="Lucida Console" pitchFamily="49" charset="0"/>
            </a:endParaRPr>
          </a:p>
          <a:p>
            <a:pPr algn="l" rtl="0"/>
            <a:endParaRPr lang="en-US" dirty="0"/>
          </a:p>
        </p:txBody>
      </p:sp>
      <p:sp>
        <p:nvSpPr>
          <p:cNvPr id="212997" name="Rectangle 5"/>
          <p:cNvSpPr>
            <a:spLocks noChangeArrowheads="1"/>
          </p:cNvSpPr>
          <p:nvPr/>
        </p:nvSpPr>
        <p:spPr bwMode="auto">
          <a:xfrm>
            <a:off x="4876800" y="4252913"/>
            <a:ext cx="457200" cy="457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‘e’</a:t>
            </a:r>
            <a:endParaRPr lang="en-US" dirty="0"/>
          </a:p>
        </p:txBody>
      </p:sp>
      <p:sp>
        <p:nvSpPr>
          <p:cNvPr id="212998" name="Rectangle 6"/>
          <p:cNvSpPr>
            <a:spLocks noChangeArrowheads="1"/>
          </p:cNvSpPr>
          <p:nvPr/>
        </p:nvSpPr>
        <p:spPr bwMode="auto">
          <a:xfrm>
            <a:off x="4419600" y="4252913"/>
            <a:ext cx="457200" cy="457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‘H’</a:t>
            </a:r>
            <a:endParaRPr lang="en-US" dirty="0"/>
          </a:p>
        </p:txBody>
      </p:sp>
      <p:sp>
        <p:nvSpPr>
          <p:cNvPr id="212999" name="Rectangle 7"/>
          <p:cNvSpPr>
            <a:spLocks noChangeArrowheads="1"/>
          </p:cNvSpPr>
          <p:nvPr/>
        </p:nvSpPr>
        <p:spPr bwMode="auto">
          <a:xfrm>
            <a:off x="5334000" y="4252913"/>
            <a:ext cx="457200" cy="457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‘l</a:t>
            </a:r>
            <a:endParaRPr lang="en-US" dirty="0"/>
          </a:p>
        </p:txBody>
      </p:sp>
      <p:sp>
        <p:nvSpPr>
          <p:cNvPr id="213000" name="Rectangle 8"/>
          <p:cNvSpPr>
            <a:spLocks noChangeArrowheads="1"/>
          </p:cNvSpPr>
          <p:nvPr/>
        </p:nvSpPr>
        <p:spPr bwMode="auto">
          <a:xfrm>
            <a:off x="5791200" y="4252913"/>
            <a:ext cx="457200" cy="457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‘l’</a:t>
            </a:r>
            <a:endParaRPr lang="en-US" dirty="0"/>
          </a:p>
        </p:txBody>
      </p:sp>
      <p:sp>
        <p:nvSpPr>
          <p:cNvPr id="213001" name="Rectangle 9"/>
          <p:cNvSpPr>
            <a:spLocks noChangeArrowheads="1"/>
          </p:cNvSpPr>
          <p:nvPr/>
        </p:nvSpPr>
        <p:spPr bwMode="auto">
          <a:xfrm>
            <a:off x="6248400" y="4252913"/>
            <a:ext cx="457200" cy="457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‘o’</a:t>
            </a:r>
            <a:endParaRPr lang="en-US" dirty="0"/>
          </a:p>
        </p:txBody>
      </p:sp>
      <p:sp>
        <p:nvSpPr>
          <p:cNvPr id="213003" name="Rectangle 11"/>
          <p:cNvSpPr>
            <a:spLocks noChangeArrowheads="1"/>
          </p:cNvSpPr>
          <p:nvPr/>
        </p:nvSpPr>
        <p:spPr bwMode="auto">
          <a:xfrm>
            <a:off x="2438400" y="4252913"/>
            <a:ext cx="457200" cy="457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13004" name="Line 12"/>
          <p:cNvSpPr>
            <a:spLocks noChangeShapeType="1"/>
          </p:cNvSpPr>
          <p:nvPr/>
        </p:nvSpPr>
        <p:spPr bwMode="auto">
          <a:xfrm>
            <a:off x="2667000" y="4481513"/>
            <a:ext cx="1752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755576" y="4252913"/>
            <a:ext cx="1600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accent2"/>
                </a:solidFill>
              </a:rPr>
              <a:t>colorPtr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13006" name="Text Box 14"/>
          <p:cNvSpPr txBox="1">
            <a:spLocks noChangeArrowheads="1"/>
          </p:cNvSpPr>
          <p:nvPr/>
        </p:nvSpPr>
        <p:spPr bwMode="auto">
          <a:xfrm>
            <a:off x="4419600" y="4724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213007" name="Text Box 15"/>
          <p:cNvSpPr txBox="1">
            <a:spLocks noChangeArrowheads="1"/>
          </p:cNvSpPr>
          <p:nvPr/>
        </p:nvSpPr>
        <p:spPr bwMode="auto">
          <a:xfrm>
            <a:off x="4876800" y="4724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13008" name="Text Box 16"/>
          <p:cNvSpPr txBox="1">
            <a:spLocks noChangeArrowheads="1"/>
          </p:cNvSpPr>
          <p:nvPr/>
        </p:nvSpPr>
        <p:spPr bwMode="auto">
          <a:xfrm>
            <a:off x="5334000" y="47101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213009" name="Text Box 17"/>
          <p:cNvSpPr txBox="1">
            <a:spLocks noChangeArrowheads="1"/>
          </p:cNvSpPr>
          <p:nvPr/>
        </p:nvSpPr>
        <p:spPr bwMode="auto">
          <a:xfrm>
            <a:off x="5791200" y="47101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13010" name="Text Box 18"/>
          <p:cNvSpPr txBox="1">
            <a:spLocks noChangeArrowheads="1"/>
          </p:cNvSpPr>
          <p:nvPr/>
        </p:nvSpPr>
        <p:spPr bwMode="auto">
          <a:xfrm>
            <a:off x="6248400" y="471011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6732240" y="4293096"/>
            <a:ext cx="457200" cy="432048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‘\0’</a:t>
            </a:r>
            <a:endParaRPr lang="en-US" dirty="0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660232" y="4725144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5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482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7544" y="1052736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Copying a string using array notation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and pointer notation.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copy1(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copy2(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string1[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*string2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"Hello"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string3[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string4[]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"Good Bye"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copy1( string1, string2 );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"string1 =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string1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copy2( string3, string4 );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"string3 =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string3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605408" y="1456605"/>
            <a:ext cx="7010400" cy="41910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copy s2 to s1 using array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copy1(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*s1,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*s2 )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( s1[ i ] = s2[ i ] ) !=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'\0'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;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do nothing in body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copy1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copy s2 to s1 using pointer notation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copy2(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*s1,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*s2 )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; ( *s1 = *s2 ) !=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'\0'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s1++, s2++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;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do nothing in body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copy2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05408" y="5647605"/>
            <a:ext cx="7010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string1 = Hello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</a:rPr>
              <a:t>string3 = Good Bye</a:t>
            </a: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3958208" y="2118593"/>
            <a:ext cx="4114800" cy="838200"/>
            <a:chOff x="1800" y="419"/>
            <a:chExt cx="2592" cy="528"/>
          </a:xfrm>
        </p:grpSpPr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2712" y="419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Use array subscript notation to copy string in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s2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to character array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s1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20" name="Line 6"/>
            <p:cNvSpPr>
              <a:spLocks noChangeShapeType="1"/>
            </p:cNvSpPr>
            <p:nvPr/>
          </p:nvSpPr>
          <p:spPr bwMode="auto">
            <a:xfrm flipH="1">
              <a:off x="1800" y="515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2624708" y="3895005"/>
            <a:ext cx="4114800" cy="838200"/>
            <a:chOff x="1272" y="1536"/>
            <a:chExt cx="2592" cy="528"/>
          </a:xfrm>
        </p:grpSpPr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184" y="153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Use pointer notation to copy string in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s2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to character array in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s1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 flipH="1">
              <a:off x="1272" y="163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4644008" y="4941168"/>
            <a:ext cx="4114800" cy="1368425"/>
            <a:chOff x="2544" y="2195"/>
            <a:chExt cx="2592" cy="862"/>
          </a:xfrm>
        </p:grpSpPr>
        <p:sp>
          <p:nvSpPr>
            <p:cNvPr id="25" name="Text Box 11"/>
            <p:cNvSpPr txBox="1">
              <a:spLocks noChangeArrowheads="1"/>
            </p:cNvSpPr>
            <p:nvPr/>
          </p:nvSpPr>
          <p:spPr bwMode="auto">
            <a:xfrm>
              <a:off x="3456" y="2531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Increment both pointers to point to next elements in corresponding arrays.</a:t>
              </a:r>
            </a:p>
          </p:txBody>
        </p: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 flipH="1" flipV="1">
              <a:off x="2544" y="2195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of Pointers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Arrays can contain pointers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Commonly used to store array of strings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char *suit[ 4 ] = {"Hearts", "Diamonds",</a:t>
            </a:r>
            <a:b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                </a:t>
            </a:r>
            <a:r>
              <a:rPr lang="en-US" sz="2000" b="1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"Clubs", "Spades" };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Each element of </a:t>
            </a:r>
            <a:r>
              <a:rPr lang="en-US" sz="2200" b="1" kern="0" dirty="0" smtClean="0">
                <a:solidFill>
                  <a:srgbClr val="000000"/>
                </a:solidFill>
                <a:latin typeface="Times New Roman"/>
              </a:rPr>
              <a:t>suit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points to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char *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(a string)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Array does not store strings, only pointers to strings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suit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array has fixed size, but strings can be of any size</a:t>
            </a:r>
          </a:p>
          <a:p>
            <a:endParaRPr lang="ar-SA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26</a:t>
            </a:fld>
            <a:endParaRPr lang="ar-SA"/>
          </a:p>
        </p:txBody>
      </p:sp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533400" y="4038600"/>
            <a:ext cx="7848600" cy="1447800"/>
            <a:chOff x="0" y="0"/>
            <a:chExt cx="20005" cy="20000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0" y="15000"/>
              <a:ext cx="5585" cy="5000"/>
              <a:chOff x="-1" y="0"/>
              <a:chExt cx="20005" cy="20000"/>
            </a:xfrm>
          </p:grpSpPr>
          <p:grpSp>
            <p:nvGrpSpPr>
              <p:cNvPr id="6" name="Group 7"/>
              <p:cNvGrpSpPr>
                <a:grpSpLocks/>
              </p:cNvGrpSpPr>
              <p:nvPr/>
            </p:nvGrpSpPr>
            <p:grpSpPr bwMode="auto">
              <a:xfrm>
                <a:off x="-1" y="0"/>
                <a:ext cx="14292" cy="20000"/>
                <a:chOff x="0" y="0"/>
                <a:chExt cx="20000" cy="20000"/>
              </a:xfrm>
            </p:grpSpPr>
            <p:grpSp>
              <p:nvGrpSpPr>
                <p:cNvPr id="7" name="Group 8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35" name="Freeform 9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136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6606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134" name="Rectangle 11"/>
                <p:cNvSpPr>
                  <a:spLocks noChangeArrowheads="1"/>
                </p:cNvSpPr>
                <p:nvPr/>
              </p:nvSpPr>
              <p:spPr bwMode="auto">
                <a:xfrm>
                  <a:off x="0" y="3332"/>
                  <a:ext cx="14671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latin typeface="Courier New" pitchFamily="49" charset="0"/>
                      <a:cs typeface="Courier New" pitchFamily="49" charset="0"/>
                    </a:rPr>
                    <a:t>suit[3]</a:t>
                  </a:r>
                  <a:endParaRPr lang="en-US" sz="1200"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sp>
            <p:nvSpPr>
              <p:cNvPr id="132" name="Freeform 12"/>
              <p:cNvSpPr>
                <a:spLocks/>
              </p:cNvSpPr>
              <p:nvPr/>
            </p:nvSpPr>
            <p:spPr bwMode="auto">
              <a:xfrm>
                <a:off x="12862" y="10000"/>
                <a:ext cx="7142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0" y="10000"/>
              <a:ext cx="5585" cy="5000"/>
              <a:chOff x="-1" y="0"/>
              <a:chExt cx="20001" cy="20000"/>
            </a:xfrm>
          </p:grpSpPr>
          <p:grpSp>
            <p:nvGrpSpPr>
              <p:cNvPr id="9" name="Group 14"/>
              <p:cNvGrpSpPr>
                <a:grpSpLocks/>
              </p:cNvGrpSpPr>
              <p:nvPr/>
            </p:nvGrpSpPr>
            <p:grpSpPr bwMode="auto">
              <a:xfrm>
                <a:off x="-1" y="0"/>
                <a:ext cx="14289" cy="20000"/>
                <a:chOff x="-1" y="0"/>
                <a:chExt cx="20001" cy="20000"/>
              </a:xfrm>
            </p:grpSpPr>
            <p:grpSp>
              <p:nvGrpSpPr>
                <p:cNvPr id="10" name="Group 15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29" name="Freeform 16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130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6622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128" name="Rectangle 18"/>
                <p:cNvSpPr>
                  <a:spLocks noChangeArrowheads="1"/>
                </p:cNvSpPr>
                <p:nvPr/>
              </p:nvSpPr>
              <p:spPr bwMode="auto">
                <a:xfrm>
                  <a:off x="-1" y="3332"/>
                  <a:ext cx="14672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latin typeface="Courier New" pitchFamily="49" charset="0"/>
                      <a:cs typeface="Courier New" pitchFamily="49" charset="0"/>
                    </a:rPr>
                    <a:t>suit[2]</a:t>
                  </a:r>
                  <a:endParaRPr lang="en-US" sz="1200"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sp>
            <p:nvSpPr>
              <p:cNvPr id="126" name="Freeform 19"/>
              <p:cNvSpPr>
                <a:spLocks/>
              </p:cNvSpPr>
              <p:nvPr/>
            </p:nvSpPr>
            <p:spPr bwMode="auto">
              <a:xfrm>
                <a:off x="12863" y="10000"/>
                <a:ext cx="7137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0" y="5000"/>
              <a:ext cx="5585" cy="5000"/>
              <a:chOff x="-1" y="0"/>
              <a:chExt cx="20001" cy="20000"/>
            </a:xfrm>
          </p:grpSpPr>
          <p:grpSp>
            <p:nvGrpSpPr>
              <p:cNvPr id="12" name="Group 21"/>
              <p:cNvGrpSpPr>
                <a:grpSpLocks/>
              </p:cNvGrpSpPr>
              <p:nvPr/>
            </p:nvGrpSpPr>
            <p:grpSpPr bwMode="auto">
              <a:xfrm>
                <a:off x="-1" y="0"/>
                <a:ext cx="14289" cy="20000"/>
                <a:chOff x="-1" y="0"/>
                <a:chExt cx="20001" cy="20000"/>
              </a:xfrm>
            </p:grpSpPr>
            <p:grpSp>
              <p:nvGrpSpPr>
                <p:cNvPr id="13" name="Group 22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23" name="Freeform 23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124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6622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122" name="Rectangle 25"/>
                <p:cNvSpPr>
                  <a:spLocks noChangeArrowheads="1"/>
                </p:cNvSpPr>
                <p:nvPr/>
              </p:nvSpPr>
              <p:spPr bwMode="auto">
                <a:xfrm>
                  <a:off x="-1" y="3332"/>
                  <a:ext cx="14672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latin typeface="Courier New" pitchFamily="49" charset="0"/>
                      <a:cs typeface="Courier New" pitchFamily="49" charset="0"/>
                    </a:rPr>
                    <a:t>suit[1]</a:t>
                  </a:r>
                  <a:endParaRPr lang="en-US" sz="1200"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sp>
            <p:nvSpPr>
              <p:cNvPr id="120" name="Freeform 26"/>
              <p:cNvSpPr>
                <a:spLocks/>
              </p:cNvSpPr>
              <p:nvPr/>
            </p:nvSpPr>
            <p:spPr bwMode="auto">
              <a:xfrm>
                <a:off x="12863" y="10000"/>
                <a:ext cx="7137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4" name="Group 27"/>
            <p:cNvGrpSpPr>
              <a:grpSpLocks/>
            </p:cNvGrpSpPr>
            <p:nvPr/>
          </p:nvGrpSpPr>
          <p:grpSpPr bwMode="auto">
            <a:xfrm>
              <a:off x="0" y="0"/>
              <a:ext cx="5585" cy="5000"/>
              <a:chOff x="-1" y="0"/>
              <a:chExt cx="20001" cy="20000"/>
            </a:xfrm>
          </p:grpSpPr>
          <p:grpSp>
            <p:nvGrpSpPr>
              <p:cNvPr id="15" name="Group 28"/>
              <p:cNvGrpSpPr>
                <a:grpSpLocks/>
              </p:cNvGrpSpPr>
              <p:nvPr/>
            </p:nvGrpSpPr>
            <p:grpSpPr bwMode="auto">
              <a:xfrm>
                <a:off x="-1" y="0"/>
                <a:ext cx="14289" cy="20000"/>
                <a:chOff x="-1" y="0"/>
                <a:chExt cx="20001" cy="20000"/>
              </a:xfrm>
            </p:grpSpPr>
            <p:grpSp>
              <p:nvGrpSpPr>
                <p:cNvPr id="16" name="Group 29"/>
                <p:cNvGrpSpPr>
                  <a:grpSpLocks/>
                </p:cNvGrpSpPr>
                <p:nvPr/>
              </p:nvGrpSpPr>
              <p:grpSpPr bwMode="auto">
                <a:xfrm>
                  <a:off x="14005" y="0"/>
                  <a:ext cx="5995" cy="20000"/>
                  <a:chOff x="0" y="0"/>
                  <a:chExt cx="20000" cy="20000"/>
                </a:xfrm>
              </p:grpSpPr>
              <p:sp>
                <p:nvSpPr>
                  <p:cNvPr id="117" name="Freeform 30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44" y="0"/>
                      </a:cxn>
                      <a:cxn ang="0">
                        <a:pos x="19944" y="19944"/>
                      </a:cxn>
                      <a:cxn ang="0">
                        <a:pos x="0" y="19944"/>
                      </a:cxn>
                      <a:cxn ang="0">
                        <a:pos x="0" y="0"/>
                      </a:cxn>
                      <a:cxn ang="0">
                        <a:pos x="19944" y="0"/>
                      </a:cxn>
                    </a:cxnLst>
                    <a:rect l="0" t="0" r="r" b="b"/>
                    <a:pathLst>
                      <a:path w="20000" h="20000">
                        <a:moveTo>
                          <a:pt x="19944" y="0"/>
                        </a:moveTo>
                        <a:lnTo>
                          <a:pt x="19944" y="19944"/>
                        </a:lnTo>
                        <a:lnTo>
                          <a:pt x="0" y="19944"/>
                        </a:lnTo>
                        <a:lnTo>
                          <a:pt x="0" y="0"/>
                        </a:lnTo>
                        <a:lnTo>
                          <a:pt x="19944" y="0"/>
                        </a:lnTo>
                        <a:close/>
                      </a:path>
                    </a:pathLst>
                  </a:custGeom>
                  <a:noFill/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118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6622" y="6668"/>
                    <a:ext cx="6722" cy="6720"/>
                  </a:xfrm>
                  <a:prstGeom prst="ellipse">
                    <a:avLst/>
                  </a:prstGeom>
                  <a:solidFill>
                    <a:srgbClr val="000000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  <p:sp>
              <p:nvSpPr>
                <p:cNvPr id="116" name="Rectangle 32"/>
                <p:cNvSpPr>
                  <a:spLocks noChangeArrowheads="1"/>
                </p:cNvSpPr>
                <p:nvPr/>
              </p:nvSpPr>
              <p:spPr bwMode="auto">
                <a:xfrm>
                  <a:off x="-1" y="3332"/>
                  <a:ext cx="14672" cy="15612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latin typeface="Courier New" pitchFamily="49" charset="0"/>
                      <a:cs typeface="Courier New" pitchFamily="49" charset="0"/>
                    </a:rPr>
                    <a:t>suit[0]</a:t>
                  </a:r>
                  <a:endParaRPr lang="en-US" sz="1200"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sp>
            <p:nvSpPr>
              <p:cNvPr id="114" name="Freeform 33"/>
              <p:cNvSpPr>
                <a:spLocks/>
              </p:cNvSpPr>
              <p:nvPr/>
            </p:nvSpPr>
            <p:spPr bwMode="auto">
              <a:xfrm>
                <a:off x="12863" y="10000"/>
                <a:ext cx="7137" cy="56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7" name="Group 34"/>
            <p:cNvGrpSpPr>
              <a:grpSpLocks/>
            </p:cNvGrpSpPr>
            <p:nvPr/>
          </p:nvGrpSpPr>
          <p:grpSpPr bwMode="auto">
            <a:xfrm>
              <a:off x="5585" y="833"/>
              <a:ext cx="1595" cy="3903"/>
              <a:chOff x="0" y="0"/>
              <a:chExt cx="20000" cy="20000"/>
            </a:xfrm>
          </p:grpSpPr>
          <p:sp>
            <p:nvSpPr>
              <p:cNvPr id="111" name="Freeform 35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12" name="Rectangle 36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’H’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18" name="Group 37"/>
            <p:cNvGrpSpPr>
              <a:grpSpLocks/>
            </p:cNvGrpSpPr>
            <p:nvPr/>
          </p:nvGrpSpPr>
          <p:grpSpPr bwMode="auto">
            <a:xfrm>
              <a:off x="7180" y="833"/>
              <a:ext cx="1595" cy="3903"/>
              <a:chOff x="0" y="0"/>
              <a:chExt cx="20000" cy="20000"/>
            </a:xfrm>
          </p:grpSpPr>
          <p:sp>
            <p:nvSpPr>
              <p:cNvPr id="109" name="Freeform 38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10" name="Rectangle 39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’e’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19" name="Group 40"/>
            <p:cNvGrpSpPr>
              <a:grpSpLocks/>
            </p:cNvGrpSpPr>
            <p:nvPr/>
          </p:nvGrpSpPr>
          <p:grpSpPr bwMode="auto">
            <a:xfrm>
              <a:off x="8775" y="833"/>
              <a:ext cx="1595" cy="3903"/>
              <a:chOff x="0" y="0"/>
              <a:chExt cx="20000" cy="20000"/>
            </a:xfrm>
          </p:grpSpPr>
          <p:sp>
            <p:nvSpPr>
              <p:cNvPr id="107" name="Freeform 41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08" name="Rectangle 42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’a’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1" name="Group 43"/>
            <p:cNvGrpSpPr>
              <a:grpSpLocks/>
            </p:cNvGrpSpPr>
            <p:nvPr/>
          </p:nvGrpSpPr>
          <p:grpSpPr bwMode="auto">
            <a:xfrm>
              <a:off x="10370" y="833"/>
              <a:ext cx="1595" cy="3903"/>
              <a:chOff x="0" y="0"/>
              <a:chExt cx="20000" cy="20000"/>
            </a:xfrm>
          </p:grpSpPr>
          <p:sp>
            <p:nvSpPr>
              <p:cNvPr id="105" name="Freeform 44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06" name="Rectangle 45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’r’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2" name="Group 46"/>
            <p:cNvGrpSpPr>
              <a:grpSpLocks/>
            </p:cNvGrpSpPr>
            <p:nvPr/>
          </p:nvGrpSpPr>
          <p:grpSpPr bwMode="auto">
            <a:xfrm>
              <a:off x="11965" y="833"/>
              <a:ext cx="1595" cy="3903"/>
              <a:chOff x="0" y="0"/>
              <a:chExt cx="20000" cy="20000"/>
            </a:xfrm>
          </p:grpSpPr>
          <p:sp>
            <p:nvSpPr>
              <p:cNvPr id="103" name="Freeform 47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04" name="Rectangle 48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’t’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3" name="Group 49"/>
            <p:cNvGrpSpPr>
              <a:grpSpLocks/>
            </p:cNvGrpSpPr>
            <p:nvPr/>
          </p:nvGrpSpPr>
          <p:grpSpPr bwMode="auto">
            <a:xfrm>
              <a:off x="13560" y="833"/>
              <a:ext cx="1595" cy="3903"/>
              <a:chOff x="0" y="0"/>
              <a:chExt cx="20000" cy="20000"/>
            </a:xfrm>
          </p:grpSpPr>
          <p:sp>
            <p:nvSpPr>
              <p:cNvPr id="101" name="Freeform 50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02" name="Rectangle 51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4" name="Group 52"/>
            <p:cNvGrpSpPr>
              <a:grpSpLocks/>
            </p:cNvGrpSpPr>
            <p:nvPr/>
          </p:nvGrpSpPr>
          <p:grpSpPr bwMode="auto">
            <a:xfrm>
              <a:off x="15085" y="833"/>
              <a:ext cx="1731" cy="3903"/>
              <a:chOff x="0" y="0"/>
              <a:chExt cx="20000" cy="20000"/>
            </a:xfrm>
          </p:grpSpPr>
          <p:sp>
            <p:nvSpPr>
              <p:cNvPr id="99" name="Freeform 53"/>
              <p:cNvSpPr>
                <a:spLocks/>
              </p:cNvSpPr>
              <p:nvPr/>
            </p:nvSpPr>
            <p:spPr bwMode="auto">
              <a:xfrm>
                <a:off x="809" y="0"/>
                <a:ext cx="18428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00" name="Rectangle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5" name="Group 55"/>
            <p:cNvGrpSpPr>
              <a:grpSpLocks/>
            </p:cNvGrpSpPr>
            <p:nvPr/>
          </p:nvGrpSpPr>
          <p:grpSpPr bwMode="auto">
            <a:xfrm>
              <a:off x="5585" y="5694"/>
              <a:ext cx="1595" cy="3903"/>
              <a:chOff x="0" y="0"/>
              <a:chExt cx="20000" cy="20000"/>
            </a:xfrm>
          </p:grpSpPr>
          <p:sp>
            <p:nvSpPr>
              <p:cNvPr id="97" name="Freeform 56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8" name="Rectangle 57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’D’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6" name="Group 58"/>
            <p:cNvGrpSpPr>
              <a:grpSpLocks/>
            </p:cNvGrpSpPr>
            <p:nvPr/>
          </p:nvGrpSpPr>
          <p:grpSpPr bwMode="auto">
            <a:xfrm>
              <a:off x="7180" y="5694"/>
              <a:ext cx="1595" cy="3903"/>
              <a:chOff x="0" y="0"/>
              <a:chExt cx="20000" cy="20000"/>
            </a:xfrm>
          </p:grpSpPr>
          <p:sp>
            <p:nvSpPr>
              <p:cNvPr id="95" name="Freeform 59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6" name="Rectangle 60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’i’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7" name="Group 61"/>
            <p:cNvGrpSpPr>
              <a:grpSpLocks/>
            </p:cNvGrpSpPr>
            <p:nvPr/>
          </p:nvGrpSpPr>
          <p:grpSpPr bwMode="auto">
            <a:xfrm>
              <a:off x="8775" y="5694"/>
              <a:ext cx="1595" cy="3903"/>
              <a:chOff x="0" y="0"/>
              <a:chExt cx="20000" cy="20000"/>
            </a:xfrm>
          </p:grpSpPr>
          <p:sp>
            <p:nvSpPr>
              <p:cNvPr id="93" name="Freeform 62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4" name="Rectangle 63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’a’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8" name="Group 64"/>
            <p:cNvGrpSpPr>
              <a:grpSpLocks/>
            </p:cNvGrpSpPr>
            <p:nvPr/>
          </p:nvGrpSpPr>
          <p:grpSpPr bwMode="auto">
            <a:xfrm>
              <a:off x="10370" y="5694"/>
              <a:ext cx="1595" cy="3903"/>
              <a:chOff x="0" y="0"/>
              <a:chExt cx="20000" cy="20000"/>
            </a:xfrm>
          </p:grpSpPr>
          <p:sp>
            <p:nvSpPr>
              <p:cNvPr id="91" name="Freeform 65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" name="Rectangle 66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’m’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" name="Group 67"/>
            <p:cNvGrpSpPr>
              <a:grpSpLocks/>
            </p:cNvGrpSpPr>
            <p:nvPr/>
          </p:nvGrpSpPr>
          <p:grpSpPr bwMode="auto">
            <a:xfrm>
              <a:off x="11965" y="5694"/>
              <a:ext cx="1595" cy="3903"/>
              <a:chOff x="0" y="0"/>
              <a:chExt cx="20000" cy="20000"/>
            </a:xfrm>
          </p:grpSpPr>
          <p:sp>
            <p:nvSpPr>
              <p:cNvPr id="89" name="Freeform 68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0" name="Rectangle 69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’o’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0" name="Group 70"/>
            <p:cNvGrpSpPr>
              <a:grpSpLocks/>
            </p:cNvGrpSpPr>
            <p:nvPr/>
          </p:nvGrpSpPr>
          <p:grpSpPr bwMode="auto">
            <a:xfrm>
              <a:off x="13560" y="5694"/>
              <a:ext cx="1595" cy="3903"/>
              <a:chOff x="0" y="0"/>
              <a:chExt cx="20000" cy="20000"/>
            </a:xfrm>
          </p:grpSpPr>
          <p:sp>
            <p:nvSpPr>
              <p:cNvPr id="87" name="Freeform 71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8" name="Rectangle 72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’n’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1" name="Group 73"/>
            <p:cNvGrpSpPr>
              <a:grpSpLocks/>
            </p:cNvGrpSpPr>
            <p:nvPr/>
          </p:nvGrpSpPr>
          <p:grpSpPr bwMode="auto">
            <a:xfrm>
              <a:off x="15155" y="5694"/>
              <a:ext cx="1595" cy="3903"/>
              <a:chOff x="0" y="0"/>
              <a:chExt cx="20000" cy="20000"/>
            </a:xfrm>
          </p:grpSpPr>
          <p:sp>
            <p:nvSpPr>
              <p:cNvPr id="85" name="Freeform 74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6" name="Rectangle 75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’d’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2" name="Group 76"/>
            <p:cNvGrpSpPr>
              <a:grpSpLocks/>
            </p:cNvGrpSpPr>
            <p:nvPr/>
          </p:nvGrpSpPr>
          <p:grpSpPr bwMode="auto">
            <a:xfrm>
              <a:off x="16749" y="5694"/>
              <a:ext cx="1595" cy="3903"/>
              <a:chOff x="-13" y="0"/>
              <a:chExt cx="20013" cy="20000"/>
            </a:xfrm>
          </p:grpSpPr>
          <p:sp>
            <p:nvSpPr>
              <p:cNvPr id="83" name="Freeform 77"/>
              <p:cNvSpPr>
                <a:spLocks/>
              </p:cNvSpPr>
              <p:nvPr/>
            </p:nvSpPr>
            <p:spPr bwMode="auto">
              <a:xfrm>
                <a:off x="-13" y="0"/>
                <a:ext cx="20013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4" name="Rectangle 78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3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3" name="Group 79"/>
            <p:cNvGrpSpPr>
              <a:grpSpLocks/>
            </p:cNvGrpSpPr>
            <p:nvPr/>
          </p:nvGrpSpPr>
          <p:grpSpPr bwMode="auto">
            <a:xfrm>
              <a:off x="18274" y="5694"/>
              <a:ext cx="1731" cy="3903"/>
              <a:chOff x="0" y="0"/>
              <a:chExt cx="20000" cy="20000"/>
            </a:xfrm>
          </p:grpSpPr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809" y="0"/>
                <a:ext cx="18428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2" name="Rectangle 8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4" name="Group 82"/>
            <p:cNvGrpSpPr>
              <a:grpSpLocks/>
            </p:cNvGrpSpPr>
            <p:nvPr/>
          </p:nvGrpSpPr>
          <p:grpSpPr bwMode="auto">
            <a:xfrm>
              <a:off x="5585" y="10694"/>
              <a:ext cx="1595" cy="3903"/>
              <a:chOff x="0" y="0"/>
              <a:chExt cx="20000" cy="20000"/>
            </a:xfrm>
          </p:grpSpPr>
          <p:sp>
            <p:nvSpPr>
              <p:cNvPr id="79" name="Freeform 83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80" name="Rectangle 84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’C’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5" name="Group 85"/>
            <p:cNvGrpSpPr>
              <a:grpSpLocks/>
            </p:cNvGrpSpPr>
            <p:nvPr/>
          </p:nvGrpSpPr>
          <p:grpSpPr bwMode="auto">
            <a:xfrm>
              <a:off x="7180" y="10694"/>
              <a:ext cx="1595" cy="3903"/>
              <a:chOff x="0" y="0"/>
              <a:chExt cx="20000" cy="20000"/>
            </a:xfrm>
          </p:grpSpPr>
          <p:sp>
            <p:nvSpPr>
              <p:cNvPr id="77" name="Freeform 86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8" name="Rectangle 87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’l’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6" name="Group 88"/>
            <p:cNvGrpSpPr>
              <a:grpSpLocks/>
            </p:cNvGrpSpPr>
            <p:nvPr/>
          </p:nvGrpSpPr>
          <p:grpSpPr bwMode="auto">
            <a:xfrm>
              <a:off x="8775" y="10694"/>
              <a:ext cx="1595" cy="3903"/>
              <a:chOff x="0" y="0"/>
              <a:chExt cx="20000" cy="20000"/>
            </a:xfrm>
          </p:grpSpPr>
          <p:sp>
            <p:nvSpPr>
              <p:cNvPr id="75" name="Freeform 89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6" name="Rectangle 90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 dirty="0">
                    <a:latin typeface="Courier New" pitchFamily="49" charset="0"/>
                    <a:cs typeface="Courier New" pitchFamily="49" charset="0"/>
                  </a:rPr>
                  <a:t>’u’</a:t>
                </a:r>
                <a:endParaRPr lang="en-US" sz="1200" dirty="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7" name="Group 91"/>
            <p:cNvGrpSpPr>
              <a:grpSpLocks/>
            </p:cNvGrpSpPr>
            <p:nvPr/>
          </p:nvGrpSpPr>
          <p:grpSpPr bwMode="auto">
            <a:xfrm>
              <a:off x="10370" y="10694"/>
              <a:ext cx="1594" cy="3903"/>
              <a:chOff x="0" y="0"/>
              <a:chExt cx="20000" cy="20000"/>
            </a:xfrm>
          </p:grpSpPr>
          <p:sp>
            <p:nvSpPr>
              <p:cNvPr id="73" name="Freeform 92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4" name="Rectangle 93"/>
              <p:cNvSpPr>
                <a:spLocks noChangeArrowheads="1"/>
              </p:cNvSpPr>
              <p:nvPr/>
            </p:nvSpPr>
            <p:spPr bwMode="auto">
              <a:xfrm>
                <a:off x="1619" y="0"/>
                <a:ext cx="16725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’b’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8" name="Group 94"/>
            <p:cNvGrpSpPr>
              <a:grpSpLocks/>
            </p:cNvGrpSpPr>
            <p:nvPr/>
          </p:nvGrpSpPr>
          <p:grpSpPr bwMode="auto">
            <a:xfrm>
              <a:off x="11964" y="10694"/>
              <a:ext cx="1595" cy="3903"/>
              <a:chOff x="0" y="0"/>
              <a:chExt cx="20000" cy="20000"/>
            </a:xfrm>
          </p:grpSpPr>
          <p:sp>
            <p:nvSpPr>
              <p:cNvPr id="71" name="Freeform 95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2" name="Rectangle 96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39" name="Group 97"/>
            <p:cNvGrpSpPr>
              <a:grpSpLocks/>
            </p:cNvGrpSpPr>
            <p:nvPr/>
          </p:nvGrpSpPr>
          <p:grpSpPr bwMode="auto">
            <a:xfrm>
              <a:off x="13490" y="10694"/>
              <a:ext cx="1731" cy="3903"/>
              <a:chOff x="0" y="0"/>
              <a:chExt cx="20000" cy="20000"/>
            </a:xfrm>
          </p:grpSpPr>
          <p:sp>
            <p:nvSpPr>
              <p:cNvPr id="69" name="Freeform 98"/>
              <p:cNvSpPr>
                <a:spLocks/>
              </p:cNvSpPr>
              <p:nvPr/>
            </p:nvSpPr>
            <p:spPr bwMode="auto">
              <a:xfrm>
                <a:off x="797" y="0"/>
                <a:ext cx="18429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70" name="Rectangle 9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0" name="Group 100"/>
            <p:cNvGrpSpPr>
              <a:grpSpLocks/>
            </p:cNvGrpSpPr>
            <p:nvPr/>
          </p:nvGrpSpPr>
          <p:grpSpPr bwMode="auto">
            <a:xfrm>
              <a:off x="5585" y="15694"/>
              <a:ext cx="1595" cy="3903"/>
              <a:chOff x="0" y="0"/>
              <a:chExt cx="20000" cy="20000"/>
            </a:xfrm>
          </p:grpSpPr>
          <p:sp>
            <p:nvSpPr>
              <p:cNvPr id="67" name="Freeform 101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68" name="Rectangle 102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1" name="Group 103"/>
            <p:cNvGrpSpPr>
              <a:grpSpLocks/>
            </p:cNvGrpSpPr>
            <p:nvPr/>
          </p:nvGrpSpPr>
          <p:grpSpPr bwMode="auto">
            <a:xfrm>
              <a:off x="7180" y="15694"/>
              <a:ext cx="1595" cy="3903"/>
              <a:chOff x="0" y="0"/>
              <a:chExt cx="20000" cy="20000"/>
            </a:xfrm>
          </p:grpSpPr>
          <p:sp>
            <p:nvSpPr>
              <p:cNvPr id="65" name="Freeform 104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66" name="Rectangle 105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’p’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2" name="Group 106"/>
            <p:cNvGrpSpPr>
              <a:grpSpLocks/>
            </p:cNvGrpSpPr>
            <p:nvPr/>
          </p:nvGrpSpPr>
          <p:grpSpPr bwMode="auto">
            <a:xfrm>
              <a:off x="8775" y="15694"/>
              <a:ext cx="1595" cy="3903"/>
              <a:chOff x="0" y="0"/>
              <a:chExt cx="20000" cy="20000"/>
            </a:xfrm>
          </p:grpSpPr>
          <p:sp>
            <p:nvSpPr>
              <p:cNvPr id="63" name="Freeform 107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64" name="Rectangle 108"/>
              <p:cNvSpPr>
                <a:spLocks noChangeArrowheads="1"/>
              </p:cNvSpPr>
              <p:nvPr/>
            </p:nvSpPr>
            <p:spPr bwMode="auto">
              <a:xfrm>
                <a:off x="1618" y="0"/>
                <a:ext cx="16714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’a’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3" name="Group 109"/>
            <p:cNvGrpSpPr>
              <a:grpSpLocks/>
            </p:cNvGrpSpPr>
            <p:nvPr/>
          </p:nvGrpSpPr>
          <p:grpSpPr bwMode="auto">
            <a:xfrm>
              <a:off x="10370" y="15694"/>
              <a:ext cx="1594" cy="3903"/>
              <a:chOff x="0" y="0"/>
              <a:chExt cx="20000" cy="20000"/>
            </a:xfrm>
          </p:grpSpPr>
          <p:sp>
            <p:nvSpPr>
              <p:cNvPr id="61" name="Freeform 110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62" name="Rectangle 111"/>
              <p:cNvSpPr>
                <a:spLocks noChangeArrowheads="1"/>
              </p:cNvSpPr>
              <p:nvPr/>
            </p:nvSpPr>
            <p:spPr bwMode="auto">
              <a:xfrm>
                <a:off x="1619" y="0"/>
                <a:ext cx="16725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’d’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4" name="Group 112"/>
            <p:cNvGrpSpPr>
              <a:grpSpLocks/>
            </p:cNvGrpSpPr>
            <p:nvPr/>
          </p:nvGrpSpPr>
          <p:grpSpPr bwMode="auto">
            <a:xfrm>
              <a:off x="11964" y="15694"/>
              <a:ext cx="1595" cy="3903"/>
              <a:chOff x="0" y="0"/>
              <a:chExt cx="20000" cy="20000"/>
            </a:xfrm>
          </p:grpSpPr>
          <p:sp>
            <p:nvSpPr>
              <p:cNvPr id="59" name="Freeform 113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60" name="Rectangle 114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’e’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5" name="Group 115"/>
            <p:cNvGrpSpPr>
              <a:grpSpLocks/>
            </p:cNvGrpSpPr>
            <p:nvPr/>
          </p:nvGrpSpPr>
          <p:grpSpPr bwMode="auto">
            <a:xfrm>
              <a:off x="13559" y="15694"/>
              <a:ext cx="1595" cy="3903"/>
              <a:chOff x="0" y="0"/>
              <a:chExt cx="20000" cy="20000"/>
            </a:xfrm>
          </p:grpSpPr>
          <p:sp>
            <p:nvSpPr>
              <p:cNvPr id="57" name="Freeform 116"/>
              <p:cNvSpPr>
                <a:spLocks/>
              </p:cNvSpPr>
              <p:nvPr/>
            </p:nvSpPr>
            <p:spPr bwMode="auto">
              <a:xfrm>
                <a:off x="0" y="0"/>
                <a:ext cx="20000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58" name="Rectangle 117"/>
              <p:cNvSpPr>
                <a:spLocks noChangeArrowheads="1"/>
              </p:cNvSpPr>
              <p:nvPr/>
            </p:nvSpPr>
            <p:spPr bwMode="auto">
              <a:xfrm>
                <a:off x="1630" y="0"/>
                <a:ext cx="16702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’s’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46" name="Group 118"/>
            <p:cNvGrpSpPr>
              <a:grpSpLocks/>
            </p:cNvGrpSpPr>
            <p:nvPr/>
          </p:nvGrpSpPr>
          <p:grpSpPr bwMode="auto">
            <a:xfrm>
              <a:off x="15084" y="15694"/>
              <a:ext cx="1731" cy="3903"/>
              <a:chOff x="0" y="0"/>
              <a:chExt cx="20000" cy="20000"/>
            </a:xfrm>
          </p:grpSpPr>
          <p:sp>
            <p:nvSpPr>
              <p:cNvPr id="55" name="Freeform 119"/>
              <p:cNvSpPr>
                <a:spLocks/>
              </p:cNvSpPr>
              <p:nvPr/>
            </p:nvSpPr>
            <p:spPr bwMode="auto">
              <a:xfrm>
                <a:off x="809" y="0"/>
                <a:ext cx="18428" cy="17084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19958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58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19958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5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56" name="Rectangle 1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0000" cy="2000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latin typeface="Courier New" pitchFamily="49" charset="0"/>
                    <a:cs typeface="Courier New" pitchFamily="49" charset="0"/>
                  </a:rPr>
                  <a:t> ’\0’</a:t>
                </a:r>
                <a:endParaRPr lang="en-US" sz="1200"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Pointer Variable Declarations and Initialization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 variables</a:t>
            </a:r>
          </a:p>
          <a:p>
            <a:pPr marL="742950" lvl="1" indent="-28575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Contain memory addresses as values </a:t>
            </a:r>
          </a:p>
          <a:p>
            <a:pPr marL="742950" lvl="1" indent="-28575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Normally, variable contains specific value (direct reference)</a:t>
            </a:r>
          </a:p>
          <a:p>
            <a:pPr marL="742950" lvl="1" indent="-28575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Pointers contain address of variable that has specific value (indirect reference)</a:t>
            </a:r>
          </a:p>
          <a:p>
            <a:pPr marL="342900" lvl="0" indent="-34290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Indirection</a:t>
            </a:r>
          </a:p>
          <a:p>
            <a:pPr marL="742950" lvl="1" indent="-28575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Referencing value through pointer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</a:t>
            </a:fld>
            <a:endParaRPr lang="ar-SA"/>
          </a:p>
        </p:txBody>
      </p:sp>
      <p:grpSp>
        <p:nvGrpSpPr>
          <p:cNvPr id="22" name="Group 4"/>
          <p:cNvGrpSpPr>
            <a:grpSpLocks/>
          </p:cNvGrpSpPr>
          <p:nvPr/>
        </p:nvGrpSpPr>
        <p:grpSpPr bwMode="auto">
          <a:xfrm>
            <a:off x="4495800" y="3167757"/>
            <a:ext cx="1749425" cy="549275"/>
            <a:chOff x="2544" y="1824"/>
            <a:chExt cx="1102" cy="346"/>
          </a:xfrm>
        </p:grpSpPr>
        <p:sp>
          <p:nvSpPr>
            <p:cNvPr id="23" name="Rectangle 5"/>
            <p:cNvSpPr>
              <a:spLocks noChangeArrowheads="1"/>
            </p:cNvSpPr>
            <p:nvPr/>
          </p:nvSpPr>
          <p:spPr bwMode="auto">
            <a:xfrm>
              <a:off x="3332" y="1824"/>
              <a:ext cx="309" cy="1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count</a:t>
              </a:r>
              <a:endParaRPr lang="en-US" sz="120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24" name="Group 6"/>
            <p:cNvGrpSpPr>
              <a:grpSpLocks/>
            </p:cNvGrpSpPr>
            <p:nvPr/>
          </p:nvGrpSpPr>
          <p:grpSpPr bwMode="auto">
            <a:xfrm>
              <a:off x="3327" y="1930"/>
              <a:ext cx="319" cy="240"/>
              <a:chOff x="0" y="1"/>
              <a:chExt cx="20000" cy="19999"/>
            </a:xfrm>
          </p:grpSpPr>
          <p:sp>
            <p:nvSpPr>
              <p:cNvPr id="31" name="Freeform 7"/>
              <p:cNvSpPr>
                <a:spLocks/>
              </p:cNvSpPr>
              <p:nvPr/>
            </p:nvSpPr>
            <p:spPr bwMode="auto">
              <a:xfrm>
                <a:off x="0" y="1"/>
                <a:ext cx="20000" cy="19999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67"/>
                  </a:cxn>
                  <a:cxn ang="0">
                    <a:pos x="0" y="19967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67"/>
                    </a:lnTo>
                    <a:lnTo>
                      <a:pt x="0" y="19967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Rectangle 8"/>
              <p:cNvSpPr>
                <a:spLocks noChangeArrowheads="1"/>
              </p:cNvSpPr>
              <p:nvPr/>
            </p:nvSpPr>
            <p:spPr bwMode="auto">
              <a:xfrm>
                <a:off x="7498" y="6401"/>
                <a:ext cx="4969" cy="8700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solidFill>
                      <a:srgbClr val="000000"/>
                    </a:solidFill>
                    <a:latin typeface="Courier New" pitchFamily="49" charset="0"/>
                    <a:cs typeface="Courier New" pitchFamily="49" charset="0"/>
                  </a:rPr>
                  <a:t>7</a:t>
                </a:r>
                <a:endParaRPr lang="en-US" sz="1200">
                  <a:solidFill>
                    <a:srgbClr val="000000"/>
                  </a:solidFill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5" name="Group 9"/>
            <p:cNvGrpSpPr>
              <a:grpSpLocks/>
            </p:cNvGrpSpPr>
            <p:nvPr/>
          </p:nvGrpSpPr>
          <p:grpSpPr bwMode="auto">
            <a:xfrm>
              <a:off x="2544" y="1824"/>
              <a:ext cx="783" cy="346"/>
              <a:chOff x="2544" y="1824"/>
              <a:chExt cx="783" cy="346"/>
            </a:xfrm>
          </p:grpSpPr>
          <p:grpSp>
            <p:nvGrpSpPr>
              <p:cNvPr id="26" name="Group 10"/>
              <p:cNvGrpSpPr>
                <a:grpSpLocks/>
              </p:cNvGrpSpPr>
              <p:nvPr/>
            </p:nvGrpSpPr>
            <p:grpSpPr bwMode="auto">
              <a:xfrm>
                <a:off x="2544" y="1824"/>
                <a:ext cx="481" cy="346"/>
                <a:chOff x="2544" y="1824"/>
                <a:chExt cx="481" cy="346"/>
              </a:xfrm>
            </p:grpSpPr>
            <p:sp>
              <p:nvSpPr>
                <p:cNvPr id="28" name="Rectangle 11"/>
                <p:cNvSpPr>
                  <a:spLocks noChangeArrowheads="1"/>
                </p:cNvSpPr>
                <p:nvPr/>
              </p:nvSpPr>
              <p:spPr bwMode="auto">
                <a:xfrm>
                  <a:off x="2544" y="1824"/>
                  <a:ext cx="481" cy="104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  <a:cs typeface="Courier New" pitchFamily="49" charset="0"/>
                    </a:rPr>
                    <a:t>countPtr</a:t>
                  </a:r>
                  <a:endParaRPr lang="en-US" sz="120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29" name="Freeform 12"/>
                <p:cNvSpPr>
                  <a:spLocks/>
                </p:cNvSpPr>
                <p:nvPr/>
              </p:nvSpPr>
              <p:spPr bwMode="auto">
                <a:xfrm>
                  <a:off x="2625" y="1930"/>
                  <a:ext cx="319" cy="240"/>
                </a:xfrm>
                <a:custGeom>
                  <a:avLst/>
                  <a:gdLst/>
                  <a:ahLst/>
                  <a:cxnLst>
                    <a:cxn ang="0">
                      <a:pos x="19967" y="0"/>
                    </a:cxn>
                    <a:cxn ang="0">
                      <a:pos x="19967" y="19967"/>
                    </a:cxn>
                    <a:cxn ang="0">
                      <a:pos x="0" y="19967"/>
                    </a:cxn>
                    <a:cxn ang="0">
                      <a:pos x="0" y="0"/>
                    </a:cxn>
                    <a:cxn ang="0">
                      <a:pos x="19967" y="0"/>
                    </a:cxn>
                  </a:cxnLst>
                  <a:rect l="0" t="0" r="r" b="b"/>
                  <a:pathLst>
                    <a:path w="20000" h="20000">
                      <a:moveTo>
                        <a:pt x="19967" y="0"/>
                      </a:moveTo>
                      <a:lnTo>
                        <a:pt x="19967" y="19967"/>
                      </a:lnTo>
                      <a:lnTo>
                        <a:pt x="0" y="19967"/>
                      </a:lnTo>
                      <a:lnTo>
                        <a:pt x="0" y="0"/>
                      </a:lnTo>
                      <a:lnTo>
                        <a:pt x="19967" y="0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Oval 13"/>
                <p:cNvSpPr>
                  <a:spLocks noChangeArrowheads="1"/>
                </p:cNvSpPr>
                <p:nvPr/>
              </p:nvSpPr>
              <p:spPr bwMode="auto">
                <a:xfrm>
                  <a:off x="2752" y="2026"/>
                  <a:ext cx="64" cy="48"/>
                </a:xfrm>
                <a:prstGeom prst="ellipse">
                  <a:avLst/>
                </a:prstGeom>
                <a:solidFill>
                  <a:schemeClr val="tx2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7" name="Freeform 14"/>
              <p:cNvSpPr>
                <a:spLocks/>
              </p:cNvSpPr>
              <p:nvPr/>
            </p:nvSpPr>
            <p:spPr bwMode="auto">
              <a:xfrm>
                <a:off x="2817" y="2052"/>
                <a:ext cx="510" cy="0"/>
              </a:xfrm>
              <a:custGeom>
                <a:avLst/>
                <a:gdLst/>
                <a:ahLst/>
                <a:cxnLst>
                  <a:cxn ang="0">
                    <a:pos x="19979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79" y="0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ar-SA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6035675" y="3232274"/>
            <a:ext cx="1508125" cy="41275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 eaLnBrk="0" hangingPunct="0">
              <a:spcBef>
                <a:spcPct val="0"/>
              </a:spcBef>
            </a:pPr>
            <a:endParaRPr lang="ar-SA" sz="1200">
              <a:solidFill>
                <a:prstClr val="black"/>
              </a:solidFill>
              <a:latin typeface="Courier New" pitchFamily="49" charset="0"/>
            </a:endParaRPr>
          </a:p>
        </p:txBody>
      </p:sp>
      <p:grpSp>
        <p:nvGrpSpPr>
          <p:cNvPr id="34" name="Group 18"/>
          <p:cNvGrpSpPr>
            <a:grpSpLocks/>
          </p:cNvGrpSpPr>
          <p:nvPr/>
        </p:nvGrpSpPr>
        <p:grpSpPr bwMode="auto">
          <a:xfrm>
            <a:off x="8305800" y="1838449"/>
            <a:ext cx="560388" cy="676275"/>
            <a:chOff x="5040" y="1122"/>
            <a:chExt cx="353" cy="426"/>
          </a:xfrm>
        </p:grpSpPr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5045" y="1122"/>
              <a:ext cx="342" cy="128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count</a:t>
              </a:r>
              <a:endParaRPr lang="en-US" sz="120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36" name="Group 20"/>
            <p:cNvGrpSpPr>
              <a:grpSpLocks/>
            </p:cNvGrpSpPr>
            <p:nvPr/>
          </p:nvGrpSpPr>
          <p:grpSpPr bwMode="auto">
            <a:xfrm>
              <a:off x="5040" y="1252"/>
              <a:ext cx="353" cy="296"/>
              <a:chOff x="0" y="0"/>
              <a:chExt cx="20000" cy="20000"/>
            </a:xfrm>
          </p:grpSpPr>
          <p:sp>
            <p:nvSpPr>
              <p:cNvPr id="37" name="Freeform 21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67" y="0"/>
                  </a:cxn>
                  <a:cxn ang="0">
                    <a:pos x="19967" y="19967"/>
                  </a:cxn>
                  <a:cxn ang="0">
                    <a:pos x="0" y="19967"/>
                  </a:cxn>
                  <a:cxn ang="0">
                    <a:pos x="0" y="0"/>
                  </a:cxn>
                  <a:cxn ang="0">
                    <a:pos x="19967" y="0"/>
                  </a:cxn>
                </a:cxnLst>
                <a:rect l="0" t="0" r="r" b="b"/>
                <a:pathLst>
                  <a:path w="20000" h="20000">
                    <a:moveTo>
                      <a:pt x="19967" y="0"/>
                    </a:moveTo>
                    <a:lnTo>
                      <a:pt x="19967" y="19967"/>
                    </a:lnTo>
                    <a:lnTo>
                      <a:pt x="0" y="19967"/>
                    </a:lnTo>
                    <a:lnTo>
                      <a:pt x="0" y="0"/>
                    </a:lnTo>
                    <a:lnTo>
                      <a:pt x="1996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Rectangle 22"/>
              <p:cNvSpPr>
                <a:spLocks noChangeArrowheads="1"/>
              </p:cNvSpPr>
              <p:nvPr/>
            </p:nvSpPr>
            <p:spPr bwMode="auto">
              <a:xfrm>
                <a:off x="7501" y="6399"/>
                <a:ext cx="4966" cy="8701"/>
              </a:xfrm>
              <a:prstGeom prst="rect">
                <a:avLst/>
              </a:prstGeom>
              <a:solidFill>
                <a:schemeClr val="accent1"/>
              </a:solidFill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l">
                  <a:spcBef>
                    <a:spcPct val="0"/>
                  </a:spcBef>
                </a:pPr>
                <a:r>
                  <a:rPr lang="en-US" sz="1200">
                    <a:solidFill>
                      <a:srgbClr val="000000"/>
                    </a:solidFill>
                    <a:latin typeface="Courier New" pitchFamily="49" charset="0"/>
                    <a:cs typeface="Courier New" pitchFamily="49" charset="0"/>
                  </a:rPr>
                  <a:t>7</a:t>
                </a:r>
                <a:endParaRPr lang="en-US" sz="1200">
                  <a:solidFill>
                    <a:srgbClr val="000000"/>
                  </a:solidFill>
                  <a:latin typeface="Courier New" pitchFamily="49" charset="0"/>
                </a:endParaRPr>
              </a:p>
              <a:p>
                <a:pPr algn="l" eaLnBrk="0" hangingPunct="0">
                  <a:spcBef>
                    <a:spcPct val="0"/>
                  </a:spcBef>
                </a:pPr>
                <a:endParaRPr lang="en-US" sz="120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pic>
        <p:nvPicPr>
          <p:cNvPr id="39" name="Picture 5" descr="AAEMZIS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2032" y="4935538"/>
            <a:ext cx="7518400" cy="116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3468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11034-5BEF-43A3-9DFE-AF15FF766494}" type="slidenum">
              <a:rPr lang="en-US"/>
              <a:pPr/>
              <a:t>4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Pointer Declaration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365760" lvl="1" indent="0" algn="l" rtl="0">
              <a:buNone/>
            </a:pPr>
            <a:r>
              <a:rPr lang="en-US" sz="2800" b="1" kern="0" dirty="0" smtClean="0">
                <a:solidFill>
                  <a:srgbClr val="000000"/>
                </a:solidFill>
                <a:latin typeface="Courier New" pitchFamily="49" charset="0"/>
              </a:rPr>
              <a:t>- *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800" kern="0" dirty="0">
                <a:solidFill>
                  <a:srgbClr val="000000"/>
                </a:solidFill>
                <a:latin typeface="Times New Roman"/>
              </a:rPr>
              <a:t>indicates variable is 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 algn="l" rtl="0">
              <a:buFontTx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type&gt;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pointerName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&gt;;</a:t>
            </a:r>
            <a:r>
              <a:rPr lang="en-US" dirty="0">
                <a:latin typeface="Lucida Console" pitchFamily="49" charset="0"/>
              </a:rPr>
              <a:t> </a:t>
            </a:r>
          </a:p>
          <a:p>
            <a:pPr lvl="1" algn="l" rtl="0">
              <a:buFontTx/>
              <a:buNone/>
            </a:pPr>
            <a:endParaRPr lang="en-US" dirty="0">
              <a:latin typeface="Lucida Console" pitchFamily="49" charset="0"/>
            </a:endParaRPr>
          </a:p>
          <a:p>
            <a:pPr lvl="2" algn="l" rtl="0"/>
            <a:r>
              <a:rPr lang="en-US" dirty="0" smtClean="0"/>
              <a:t>Examples</a:t>
            </a:r>
          </a:p>
          <a:p>
            <a:pPr lvl="3" algn="l" rtl="0">
              <a:buFontTx/>
              <a:buNone/>
            </a:pPr>
            <a:r>
              <a:rPr lang="en-US" dirty="0" err="1" smtClean="0">
                <a:solidFill>
                  <a:srgbClr val="0000FF"/>
                </a:solidFill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 err="1" smtClean="0">
                <a:latin typeface="Lucida Console" pitchFamily="49" charset="0"/>
              </a:rPr>
              <a:t>myPtr</a:t>
            </a:r>
            <a:r>
              <a:rPr lang="en-US" dirty="0" smtClean="0">
                <a:latin typeface="Lucida Console" pitchFamily="49" charset="0"/>
              </a:rPr>
              <a:t>;</a:t>
            </a:r>
          </a:p>
          <a:p>
            <a:pPr lvl="3" algn="l" rtl="0">
              <a:buNone/>
            </a:pPr>
            <a:r>
              <a:rPr lang="en-US" kern="0" dirty="0">
                <a:solidFill>
                  <a:srgbClr val="000000"/>
                </a:solidFill>
                <a:latin typeface="Times New Roman"/>
              </a:rPr>
              <a:t>- declares pointer to </a:t>
            </a:r>
            <a:r>
              <a:rPr lang="en-US" b="1" kern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kern="0" dirty="0">
                <a:solidFill>
                  <a:srgbClr val="000000"/>
                </a:solidFill>
                <a:latin typeface="Times New Roman"/>
              </a:rPr>
              <a:t>, pointer of type </a:t>
            </a:r>
            <a:r>
              <a:rPr lang="en-US" b="1" kern="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*</a:t>
            </a:r>
            <a:endParaRPr lang="en-US" dirty="0"/>
          </a:p>
          <a:p>
            <a:pPr lvl="3" algn="l" rtl="0">
              <a:buFontTx/>
              <a:buNone/>
            </a:pPr>
            <a:endParaRPr lang="en-US" dirty="0" smtClean="0">
              <a:latin typeface="Lucida Console" pitchFamily="49" charset="0"/>
            </a:endParaRPr>
          </a:p>
          <a:p>
            <a:pPr lvl="3" algn="l" rtl="0">
              <a:buFontTx/>
              <a:buNone/>
            </a:pPr>
            <a:r>
              <a:rPr lang="en-US" dirty="0" err="1" smtClean="0">
                <a:solidFill>
                  <a:srgbClr val="0000FF"/>
                </a:solidFill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>
                <a:latin typeface="Lucida Console" pitchFamily="49" charset="0"/>
              </a:rPr>
              <a:t>myPtr1,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>
                <a:latin typeface="Lucida Console" pitchFamily="49" charset="0"/>
              </a:rPr>
              <a:t>myPtr2;</a:t>
            </a:r>
          </a:p>
          <a:p>
            <a:pPr lvl="3" algn="l" rtl="0">
              <a:buNone/>
            </a:pPr>
            <a:r>
              <a:rPr lang="en-US" kern="0" dirty="0">
                <a:solidFill>
                  <a:srgbClr val="000000"/>
                </a:solidFill>
                <a:latin typeface="Times New Roman"/>
              </a:rPr>
              <a:t>- Multiple pointers require multiple </a:t>
            </a:r>
            <a:r>
              <a:rPr lang="en-US" kern="0" dirty="0" smtClean="0">
                <a:solidFill>
                  <a:srgbClr val="000000"/>
                </a:solidFill>
                <a:latin typeface="Times New Roman"/>
              </a:rPr>
              <a:t>asterisks </a:t>
            </a:r>
            <a:endParaRPr lang="en-US" dirty="0"/>
          </a:p>
          <a:p>
            <a:pPr lvl="3" algn="l" rtl="0">
              <a:buFontTx/>
              <a:buNone/>
            </a:pPr>
            <a:endParaRPr lang="en-US" dirty="0">
              <a:latin typeface="Lucida Console" pitchFamily="49" charset="0"/>
            </a:endParaRPr>
          </a:p>
          <a:p>
            <a:pPr lvl="3" algn="l" rtl="0">
              <a:buFontTx/>
              <a:buNone/>
            </a:pPr>
            <a:r>
              <a:rPr lang="en-US" dirty="0" err="1">
                <a:solidFill>
                  <a:srgbClr val="0000FF"/>
                </a:solidFill>
                <a:latin typeface="Lucida Console" pitchFamily="49" charset="0"/>
              </a:rPr>
              <a:t>int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 </a:t>
            </a:r>
            <a:r>
              <a:rPr lang="en-US" dirty="0">
                <a:latin typeface="Lucida Console" pitchFamily="49" charset="0"/>
              </a:rPr>
              <a:t>Ptr1, Ptr2</a:t>
            </a:r>
            <a:r>
              <a:rPr lang="en-US" dirty="0" smtClean="0">
                <a:latin typeface="Lucida Console" pitchFamily="49" charset="0"/>
              </a:rPr>
              <a:t>;</a:t>
            </a:r>
          </a:p>
          <a:p>
            <a:pPr lvl="3" algn="l" rtl="0">
              <a:buFontTx/>
              <a:buNone/>
            </a:pPr>
            <a:endParaRPr lang="en-US" dirty="0" smtClean="0">
              <a:latin typeface="Lucida Console" pitchFamily="49" charset="0"/>
            </a:endParaRPr>
          </a:p>
          <a:p>
            <a:pPr lvl="3" algn="l" rtl="0">
              <a:buNone/>
            </a:pPr>
            <a:r>
              <a:rPr lang="en-US" dirty="0" err="1">
                <a:solidFill>
                  <a:srgbClr val="0000FF"/>
                </a:solidFill>
                <a:latin typeface="Lucida Console" pitchFamily="49" charset="0"/>
              </a:rPr>
              <a:t>int</a:t>
            </a:r>
            <a:r>
              <a:rPr lang="en-US" dirty="0">
                <a:latin typeface="Lucida Console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 err="1">
                <a:latin typeface="Lucida Console" pitchFamily="49" charset="0"/>
              </a:rPr>
              <a:t>myPtr</a:t>
            </a:r>
            <a:r>
              <a:rPr lang="en-US" dirty="0">
                <a:latin typeface="Lucida Console" pitchFamily="49" charset="0"/>
              </a:rPr>
              <a:t>, </a:t>
            </a:r>
            <a:r>
              <a:rPr lang="en-US" dirty="0" err="1">
                <a:latin typeface="Lucida Console" pitchFamily="49" charset="0"/>
              </a:rPr>
              <a:t>var</a:t>
            </a:r>
            <a:r>
              <a:rPr lang="en-US" dirty="0">
                <a:latin typeface="Lucida Console" pitchFamily="49" charset="0"/>
              </a:rPr>
              <a:t> ;</a:t>
            </a:r>
          </a:p>
          <a:p>
            <a:pPr lvl="3" algn="l" rtl="0">
              <a:buFontTx/>
              <a:buNone/>
            </a:pPr>
            <a:endParaRPr lang="en-US" dirty="0">
              <a:latin typeface="Lucida Console" pitchFamily="49" charset="0"/>
            </a:endParaRPr>
          </a:p>
          <a:p>
            <a:pPr lvl="3" algn="l" rtl="0">
              <a:buFontTx/>
              <a:buNone/>
            </a:pPr>
            <a:endParaRPr lang="en-US" dirty="0">
              <a:latin typeface="Lucida Console" pitchFamily="49" charset="0"/>
            </a:endParaRPr>
          </a:p>
          <a:p>
            <a:pPr lvl="3" algn="l" rtl="0">
              <a:buFontTx/>
              <a:buNone/>
            </a:pPr>
            <a:endParaRPr lang="en-US" dirty="0">
              <a:latin typeface="Lucida Console" pitchFamily="49" charset="0"/>
            </a:endParaRP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032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Pointer Initialization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Can declare pointers to any data type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Pointer initialization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Initialized to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0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, or address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0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or 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points to nothing</a:t>
            </a:r>
          </a:p>
          <a:p>
            <a:pPr lvl="2" algn="l" rtl="0"/>
            <a:r>
              <a:rPr lang="en-US" dirty="0"/>
              <a:t>Examples</a:t>
            </a:r>
          </a:p>
          <a:p>
            <a:pPr lvl="3" algn="l" rtl="0">
              <a:buFontTx/>
              <a:buNone/>
            </a:pPr>
            <a:r>
              <a:rPr lang="en-US" dirty="0" err="1">
                <a:solidFill>
                  <a:srgbClr val="0000FF"/>
                </a:solidFill>
                <a:latin typeface="Lucida Console" pitchFamily="49" charset="0"/>
              </a:rPr>
              <a:t>int</a:t>
            </a:r>
            <a:r>
              <a:rPr lang="en-US" dirty="0">
                <a:latin typeface="Lucida Console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>
                <a:latin typeface="Lucida Console" pitchFamily="49" charset="0"/>
              </a:rPr>
              <a:t>Ptr1=0, </a:t>
            </a:r>
            <a:r>
              <a:rPr lang="en-US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>
                <a:latin typeface="Lucida Console" pitchFamily="49" charset="0"/>
              </a:rPr>
              <a:t>Ptr2=NULL ;</a:t>
            </a:r>
          </a:p>
          <a:p>
            <a:pPr marL="0" lvl="0" indent="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40931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Pointer Operators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b="1" kern="0" dirty="0" smtClean="0">
                <a:solidFill>
                  <a:srgbClr val="000000"/>
                </a:solidFill>
                <a:latin typeface="Courier New" pitchFamily="49" charset="0"/>
              </a:rPr>
              <a:t>&amp;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(address operator)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Returns memory address of its operand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Example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y = 5;</a:t>
            </a:r>
            <a:b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*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b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= &amp;y;    // 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gets address of y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“points to”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y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endParaRPr lang="en-US" sz="2200" kern="0" dirty="0" smtClean="0">
              <a:solidFill>
                <a:srgbClr val="000000"/>
              </a:solidFill>
              <a:latin typeface="Times New Roman"/>
            </a:endParaRPr>
          </a:p>
          <a:p>
            <a:pPr algn="l" rtl="0"/>
            <a:endParaRPr lang="ar-SA" dirty="0"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6</a:t>
            </a:fld>
            <a:endParaRPr lang="ar-SA"/>
          </a:p>
        </p:txBody>
      </p:sp>
      <p:grpSp>
        <p:nvGrpSpPr>
          <p:cNvPr id="65" name="Group 31"/>
          <p:cNvGrpSpPr>
            <a:grpSpLocks/>
          </p:cNvGrpSpPr>
          <p:nvPr/>
        </p:nvGrpSpPr>
        <p:grpSpPr bwMode="auto">
          <a:xfrm>
            <a:off x="609600" y="4238327"/>
            <a:ext cx="7696200" cy="2359025"/>
            <a:chOff x="384" y="2546"/>
            <a:chExt cx="4848" cy="1486"/>
          </a:xfrm>
        </p:grpSpPr>
        <p:sp>
          <p:nvSpPr>
            <p:cNvPr id="66" name="Freeform 5"/>
            <p:cNvSpPr>
              <a:spLocks/>
            </p:cNvSpPr>
            <p:nvPr/>
          </p:nvSpPr>
          <p:spPr bwMode="auto">
            <a:xfrm>
              <a:off x="393" y="3154"/>
              <a:ext cx="347" cy="208"/>
            </a:xfrm>
            <a:custGeom>
              <a:avLst/>
              <a:gdLst/>
              <a:ahLst/>
              <a:cxnLst>
                <a:cxn ang="0">
                  <a:pos x="19956" y="0"/>
                </a:cxn>
                <a:cxn ang="0">
                  <a:pos x="19956" y="19956"/>
                </a:cxn>
                <a:cxn ang="0">
                  <a:pos x="0" y="19956"/>
                </a:cxn>
                <a:cxn ang="0">
                  <a:pos x="0" y="0"/>
                </a:cxn>
                <a:cxn ang="0">
                  <a:pos x="19956" y="0"/>
                </a:cxn>
              </a:cxnLst>
              <a:rect l="0" t="0" r="r" b="b"/>
              <a:pathLst>
                <a:path w="20000" h="20000">
                  <a:moveTo>
                    <a:pt x="19956" y="0"/>
                  </a:moveTo>
                  <a:lnTo>
                    <a:pt x="19956" y="19956"/>
                  </a:lnTo>
                  <a:lnTo>
                    <a:pt x="0" y="19956"/>
                  </a:lnTo>
                  <a:lnTo>
                    <a:pt x="0" y="0"/>
                  </a:lnTo>
                  <a:lnTo>
                    <a:pt x="19956" y="0"/>
                  </a:lnTo>
                  <a:close/>
                </a:path>
              </a:pathLst>
            </a:custGeom>
            <a:solidFill>
              <a:schemeClr val="hlink"/>
            </a:solidFill>
            <a:ln w="317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  <p:sp>
          <p:nvSpPr>
            <p:cNvPr id="67" name="Freeform 6"/>
            <p:cNvSpPr>
              <a:spLocks/>
            </p:cNvSpPr>
            <p:nvPr/>
          </p:nvSpPr>
          <p:spPr bwMode="auto">
            <a:xfrm>
              <a:off x="1478" y="2909"/>
              <a:ext cx="346" cy="208"/>
            </a:xfrm>
            <a:custGeom>
              <a:avLst/>
              <a:gdLst/>
              <a:ahLst/>
              <a:cxnLst>
                <a:cxn ang="0">
                  <a:pos x="19956" y="0"/>
                </a:cxn>
                <a:cxn ang="0">
                  <a:pos x="19956" y="19956"/>
                </a:cxn>
                <a:cxn ang="0">
                  <a:pos x="0" y="19956"/>
                </a:cxn>
                <a:cxn ang="0">
                  <a:pos x="0" y="0"/>
                </a:cxn>
                <a:cxn ang="0">
                  <a:pos x="19956" y="0"/>
                </a:cxn>
              </a:cxnLst>
              <a:rect l="0" t="0" r="r" b="b"/>
              <a:pathLst>
                <a:path w="20000" h="20000">
                  <a:moveTo>
                    <a:pt x="19956" y="0"/>
                  </a:moveTo>
                  <a:lnTo>
                    <a:pt x="19956" y="19956"/>
                  </a:lnTo>
                  <a:lnTo>
                    <a:pt x="0" y="19956"/>
                  </a:lnTo>
                  <a:lnTo>
                    <a:pt x="0" y="0"/>
                  </a:lnTo>
                  <a:lnTo>
                    <a:pt x="19956" y="0"/>
                  </a:lnTo>
                  <a:close/>
                </a:path>
              </a:pathLst>
            </a:custGeom>
            <a:solidFill>
              <a:schemeClr val="accent1"/>
            </a:solidFill>
            <a:ln w="317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  <p:sp>
          <p:nvSpPr>
            <p:cNvPr id="68" name="Freeform 7"/>
            <p:cNvSpPr>
              <a:spLocks/>
            </p:cNvSpPr>
            <p:nvPr/>
          </p:nvSpPr>
          <p:spPr bwMode="auto">
            <a:xfrm>
              <a:off x="567" y="3025"/>
              <a:ext cx="911" cy="233"/>
            </a:xfrm>
            <a:custGeom>
              <a:avLst/>
              <a:gdLst/>
              <a:ahLst/>
              <a:cxnLst>
                <a:cxn ang="0">
                  <a:pos x="19983" y="0"/>
                </a:cxn>
                <a:cxn ang="0">
                  <a:pos x="0" y="19960"/>
                </a:cxn>
              </a:cxnLst>
              <a:rect l="0" t="0" r="r" b="b"/>
              <a:pathLst>
                <a:path w="20000" h="20000">
                  <a:moveTo>
                    <a:pt x="19983" y="0"/>
                  </a:moveTo>
                  <a:lnTo>
                    <a:pt x="0" y="19960"/>
                  </a:lnTo>
                </a:path>
              </a:pathLst>
            </a:custGeom>
            <a:noFill/>
            <a:ln w="3175" cap="flat">
              <a:solidFill>
                <a:srgbClr val="000000"/>
              </a:solidFill>
              <a:prstDash val="solid"/>
              <a:round/>
              <a:headEnd type="triangle" w="med" len="sm"/>
              <a:tailEnd type="none" w="med" len="med"/>
            </a:ln>
            <a:effectLst/>
          </p:spPr>
          <p:txBody>
            <a:bodyPr/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  <p:sp>
          <p:nvSpPr>
            <p:cNvPr id="69" name="Rectangle 8"/>
            <p:cNvSpPr>
              <a:spLocks noChangeArrowheads="1"/>
            </p:cNvSpPr>
            <p:nvPr/>
          </p:nvSpPr>
          <p:spPr bwMode="auto">
            <a:xfrm>
              <a:off x="384" y="3031"/>
              <a:ext cx="364" cy="12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l" eaLnBrk="0" hangingPunct="0">
                <a:lnSpc>
                  <a:spcPct val="72000"/>
                </a:lnSpc>
                <a:spcBef>
                  <a:spcPct val="0"/>
                </a:spcBef>
              </a:pPr>
              <a:r>
                <a:rPr lang="en-US" noProof="1">
                  <a:solidFill>
                    <a:prstClr val="black"/>
                  </a:solidFill>
                  <a:latin typeface="Courier New" pitchFamily="49" charset="0"/>
                </a:rPr>
                <a:t>yPtr</a:t>
              </a:r>
            </a:p>
          </p:txBody>
        </p:sp>
        <p:sp>
          <p:nvSpPr>
            <p:cNvPr id="70" name="Oval 9"/>
            <p:cNvSpPr>
              <a:spLocks noChangeArrowheads="1"/>
            </p:cNvSpPr>
            <p:nvPr/>
          </p:nvSpPr>
          <p:spPr bwMode="auto">
            <a:xfrm>
              <a:off x="531" y="3237"/>
              <a:ext cx="70" cy="42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  <p:sp>
          <p:nvSpPr>
            <p:cNvPr id="71" name="Rectangle 10"/>
            <p:cNvSpPr>
              <a:spLocks noChangeArrowheads="1"/>
            </p:cNvSpPr>
            <p:nvPr/>
          </p:nvSpPr>
          <p:spPr bwMode="auto">
            <a:xfrm>
              <a:off x="1593" y="2786"/>
              <a:ext cx="115" cy="12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l" eaLnBrk="0" hangingPunct="0">
                <a:lnSpc>
                  <a:spcPct val="72000"/>
                </a:lnSpc>
                <a:spcBef>
                  <a:spcPct val="0"/>
                </a:spcBef>
              </a:pPr>
              <a:r>
                <a:rPr lang="en-US" noProof="1">
                  <a:solidFill>
                    <a:prstClr val="black"/>
                  </a:solidFill>
                  <a:latin typeface="Courier New" pitchFamily="49" charset="0"/>
                </a:rPr>
                <a:t>y</a:t>
              </a:r>
            </a:p>
          </p:txBody>
        </p:sp>
        <p:sp>
          <p:nvSpPr>
            <p:cNvPr id="72" name="Rectangle 11"/>
            <p:cNvSpPr>
              <a:spLocks noChangeArrowheads="1"/>
            </p:cNvSpPr>
            <p:nvPr/>
          </p:nvSpPr>
          <p:spPr bwMode="auto">
            <a:xfrm>
              <a:off x="1593" y="2963"/>
              <a:ext cx="115" cy="12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l" eaLnBrk="0" hangingPunct="0">
                <a:lnSpc>
                  <a:spcPct val="72000"/>
                </a:lnSpc>
                <a:spcBef>
                  <a:spcPct val="0"/>
                </a:spcBef>
              </a:pPr>
              <a:r>
                <a:rPr lang="ar-SA" noProof="1">
                  <a:solidFill>
                    <a:prstClr val="black"/>
                  </a:solidFill>
                  <a:latin typeface="Courier New" pitchFamily="49" charset="0"/>
                </a:rPr>
                <a:t>5</a:t>
              </a:r>
            </a:p>
          </p:txBody>
        </p:sp>
        <p:grpSp>
          <p:nvGrpSpPr>
            <p:cNvPr id="73" name="Group 12"/>
            <p:cNvGrpSpPr>
              <a:grpSpLocks/>
            </p:cNvGrpSpPr>
            <p:nvPr/>
          </p:nvGrpSpPr>
          <p:grpSpPr bwMode="auto">
            <a:xfrm>
              <a:off x="2160" y="2738"/>
              <a:ext cx="3072" cy="432"/>
              <a:chOff x="1" y="0"/>
              <a:chExt cx="19998" cy="20000"/>
            </a:xfrm>
          </p:grpSpPr>
          <p:grpSp>
            <p:nvGrpSpPr>
              <p:cNvPr id="78" name="Group 13"/>
              <p:cNvGrpSpPr>
                <a:grpSpLocks/>
              </p:cNvGrpSpPr>
              <p:nvPr/>
            </p:nvGrpSpPr>
            <p:grpSpPr bwMode="auto">
              <a:xfrm>
                <a:off x="1" y="0"/>
                <a:ext cx="8821" cy="20000"/>
                <a:chOff x="1" y="0"/>
                <a:chExt cx="20882" cy="20000"/>
              </a:xfrm>
            </p:grpSpPr>
            <p:sp>
              <p:nvSpPr>
                <p:cNvPr id="86" name="Rectangle 14"/>
                <p:cNvSpPr>
                  <a:spLocks noChangeArrowheads="1"/>
                </p:cNvSpPr>
                <p:nvPr/>
              </p:nvSpPr>
              <p:spPr bwMode="auto">
                <a:xfrm>
                  <a:off x="12735" y="0"/>
                  <a:ext cx="8148" cy="9508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lIns="0" tIns="0" rIns="0" bIns="0"/>
                <a:lstStyle/>
                <a:p>
                  <a:pPr algn="l" eaLnBrk="0" hangingPunct="0">
                    <a:lnSpc>
                      <a:spcPct val="80000"/>
                    </a:lnSpc>
                    <a:spcBef>
                      <a:spcPct val="0"/>
                    </a:spcBef>
                  </a:pPr>
                  <a:r>
                    <a:rPr lang="en-US" noProof="1">
                      <a:solidFill>
                        <a:prstClr val="black"/>
                      </a:solidFill>
                      <a:latin typeface="Courier New" pitchFamily="49" charset="0"/>
                    </a:rPr>
                    <a:t>yptr</a:t>
                  </a:r>
                </a:p>
              </p:txBody>
            </p:sp>
            <p:grpSp>
              <p:nvGrpSpPr>
                <p:cNvPr id="87" name="Group 15"/>
                <p:cNvGrpSpPr>
                  <a:grpSpLocks/>
                </p:cNvGrpSpPr>
                <p:nvPr/>
              </p:nvGrpSpPr>
              <p:grpSpPr bwMode="auto">
                <a:xfrm>
                  <a:off x="1" y="8923"/>
                  <a:ext cx="19999" cy="11077"/>
                  <a:chOff x="0" y="0"/>
                  <a:chExt cx="19999" cy="20000"/>
                </a:xfrm>
              </p:grpSpPr>
              <p:sp>
                <p:nvSpPr>
                  <p:cNvPr id="88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33"/>
                    <a:ext cx="7313" cy="15611"/>
                  </a:xfrm>
                  <a:prstGeom prst="rect">
                    <a:avLst/>
                  </a:prstGeom>
                  <a:noFill/>
                  <a:ln w="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lIns="0" tIns="0" rIns="0" bIns="0"/>
                  <a:lstStyle/>
                  <a:p>
                    <a:pPr algn="l" eaLnBrk="0" hangingPunct="0">
                      <a:lnSpc>
                        <a:spcPct val="80000"/>
                      </a:lnSpc>
                      <a:spcBef>
                        <a:spcPct val="0"/>
                      </a:spcBef>
                    </a:pPr>
                    <a:r>
                      <a:rPr lang="ar-SA" noProof="1">
                        <a:solidFill>
                          <a:prstClr val="black"/>
                        </a:solidFill>
                        <a:latin typeface="Courier New" pitchFamily="49" charset="0"/>
                      </a:rPr>
                      <a:t>500000</a:t>
                    </a:r>
                  </a:p>
                </p:txBody>
              </p:sp>
              <p:grpSp>
                <p:nvGrpSpPr>
                  <p:cNvPr id="89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7313" y="0"/>
                    <a:ext cx="12686" cy="20000"/>
                    <a:chOff x="0" y="0"/>
                    <a:chExt cx="20000" cy="20000"/>
                  </a:xfrm>
                </p:grpSpPr>
                <p:sp>
                  <p:nvSpPr>
                    <p:cNvPr id="90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28" y="3333"/>
                      <a:ext cx="11528" cy="15611"/>
                    </a:xfrm>
                    <a:prstGeom prst="rect">
                      <a:avLst/>
                    </a:prstGeom>
                    <a:noFill/>
                    <a:ln w="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lIns="0" tIns="0" rIns="0" bIns="0"/>
                    <a:lstStyle/>
                    <a:p>
                      <a:pPr algn="l" ea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</a:pPr>
                      <a:r>
                        <a:rPr lang="ar-SA" noProof="1">
                          <a:solidFill>
                            <a:prstClr val="black"/>
                          </a:solidFill>
                          <a:latin typeface="Courier New" pitchFamily="49" charset="0"/>
                        </a:rPr>
                        <a:t>600000</a:t>
                      </a:r>
                    </a:p>
                  </p:txBody>
                </p:sp>
                <p:sp>
                  <p:nvSpPr>
                    <p:cNvPr id="91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0" y="0"/>
                      <a:ext cx="20000" cy="20000"/>
                    </a:xfrm>
                    <a:custGeom>
                      <a:avLst/>
                      <a:gdLst/>
                      <a:ahLst/>
                      <a:cxnLst>
                        <a:cxn ang="0">
                          <a:pos x="19985" y="0"/>
                        </a:cxn>
                        <a:cxn ang="0">
                          <a:pos x="19985" y="19944"/>
                        </a:cxn>
                        <a:cxn ang="0">
                          <a:pos x="0" y="19944"/>
                        </a:cxn>
                        <a:cxn ang="0">
                          <a:pos x="0" y="0"/>
                        </a:cxn>
                        <a:cxn ang="0">
                          <a:pos x="19985" y="0"/>
                        </a:cxn>
                      </a:cxnLst>
                      <a:rect l="0" t="0" r="r" b="b"/>
                      <a:pathLst>
                        <a:path w="20000" h="20000">
                          <a:moveTo>
                            <a:pt x="19985" y="0"/>
                          </a:moveTo>
                          <a:lnTo>
                            <a:pt x="19985" y="19944"/>
                          </a:lnTo>
                          <a:lnTo>
                            <a:pt x="0" y="19944"/>
                          </a:lnTo>
                          <a:lnTo>
                            <a:pt x="0" y="0"/>
                          </a:lnTo>
                          <a:lnTo>
                            <a:pt x="19985" y="0"/>
                          </a:lnTo>
                          <a:close/>
                        </a:path>
                      </a:pathLst>
                    </a:custGeom>
                    <a:noFill/>
                    <a:ln w="3175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ar-SA">
                        <a:solidFill>
                          <a:prstClr val="black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79" name="Group 20"/>
              <p:cNvGrpSpPr>
                <a:grpSpLocks/>
              </p:cNvGrpSpPr>
              <p:nvPr/>
            </p:nvGrpSpPr>
            <p:grpSpPr bwMode="auto">
              <a:xfrm>
                <a:off x="11551" y="0"/>
                <a:ext cx="8448" cy="20000"/>
                <a:chOff x="0" y="0"/>
                <a:chExt cx="20000" cy="20000"/>
              </a:xfrm>
            </p:grpSpPr>
            <p:sp>
              <p:nvSpPr>
                <p:cNvPr id="80" name="Rectangle 21"/>
                <p:cNvSpPr>
                  <a:spLocks noChangeArrowheads="1"/>
                </p:cNvSpPr>
                <p:nvPr/>
              </p:nvSpPr>
              <p:spPr bwMode="auto">
                <a:xfrm>
                  <a:off x="12879" y="0"/>
                  <a:ext cx="1546" cy="8646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lIns="0" tIns="0" rIns="0" bIns="0"/>
                <a:lstStyle/>
                <a:p>
                  <a:pPr algn="l" eaLnBrk="0" hangingPunct="0">
                    <a:lnSpc>
                      <a:spcPct val="80000"/>
                    </a:lnSpc>
                    <a:spcBef>
                      <a:spcPct val="0"/>
                    </a:spcBef>
                  </a:pPr>
                  <a:r>
                    <a:rPr lang="en-US" noProof="1">
                      <a:solidFill>
                        <a:prstClr val="black"/>
                      </a:solidFill>
                      <a:latin typeface="Courier New" pitchFamily="49" charset="0"/>
                    </a:rPr>
                    <a:t>y</a:t>
                  </a:r>
                </a:p>
              </p:txBody>
            </p:sp>
            <p:grpSp>
              <p:nvGrpSpPr>
                <p:cNvPr id="81" name="Group 22"/>
                <p:cNvGrpSpPr>
                  <a:grpSpLocks/>
                </p:cNvGrpSpPr>
                <p:nvPr/>
              </p:nvGrpSpPr>
              <p:grpSpPr bwMode="auto">
                <a:xfrm>
                  <a:off x="0" y="8923"/>
                  <a:ext cx="20000" cy="11077"/>
                  <a:chOff x="0" y="0"/>
                  <a:chExt cx="20000" cy="20000"/>
                </a:xfrm>
              </p:grpSpPr>
              <p:sp>
                <p:nvSpPr>
                  <p:cNvPr id="82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33"/>
                    <a:ext cx="7313" cy="15611"/>
                  </a:xfrm>
                  <a:prstGeom prst="rect">
                    <a:avLst/>
                  </a:prstGeom>
                  <a:noFill/>
                  <a:ln w="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lIns="0" tIns="0" rIns="0" bIns="0"/>
                  <a:lstStyle/>
                  <a:p>
                    <a:pPr algn="l" eaLnBrk="0" hangingPunct="0">
                      <a:lnSpc>
                        <a:spcPct val="80000"/>
                      </a:lnSpc>
                      <a:spcBef>
                        <a:spcPct val="0"/>
                      </a:spcBef>
                    </a:pPr>
                    <a:r>
                      <a:rPr lang="ar-SA" noProof="1">
                        <a:solidFill>
                          <a:prstClr val="black"/>
                        </a:solidFill>
                        <a:latin typeface="Courier New" pitchFamily="49" charset="0"/>
                      </a:rPr>
                      <a:t>600000</a:t>
                    </a:r>
                  </a:p>
                </p:txBody>
              </p:sp>
              <p:grpSp>
                <p:nvGrpSpPr>
                  <p:cNvPr id="83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7313" y="0"/>
                    <a:ext cx="12687" cy="20000"/>
                    <a:chOff x="0" y="0"/>
                    <a:chExt cx="19999" cy="20000"/>
                  </a:xfrm>
                </p:grpSpPr>
                <p:sp>
                  <p:nvSpPr>
                    <p:cNvPr id="84" name="Rectangle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774" y="3333"/>
                      <a:ext cx="2437" cy="15611"/>
                    </a:xfrm>
                    <a:prstGeom prst="rect">
                      <a:avLst/>
                    </a:prstGeom>
                    <a:noFill/>
                    <a:ln w="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lIns="0" tIns="0" rIns="0" bIns="0"/>
                    <a:lstStyle/>
                    <a:p>
                      <a:pPr algn="l" ea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</a:pPr>
                      <a:r>
                        <a:rPr lang="ar-SA" noProof="1">
                          <a:solidFill>
                            <a:prstClr val="black"/>
                          </a:solidFill>
                          <a:latin typeface="Courier New" pitchFamily="49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85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0" y="0"/>
                      <a:ext cx="19999" cy="20000"/>
                    </a:xfrm>
                    <a:custGeom>
                      <a:avLst/>
                      <a:gdLst/>
                      <a:ahLst/>
                      <a:cxnLst>
                        <a:cxn ang="0">
                          <a:pos x="19985" y="0"/>
                        </a:cxn>
                        <a:cxn ang="0">
                          <a:pos x="19985" y="19944"/>
                        </a:cxn>
                        <a:cxn ang="0">
                          <a:pos x="0" y="19944"/>
                        </a:cxn>
                        <a:cxn ang="0">
                          <a:pos x="0" y="0"/>
                        </a:cxn>
                        <a:cxn ang="0">
                          <a:pos x="19985" y="0"/>
                        </a:cxn>
                      </a:cxnLst>
                      <a:rect l="0" t="0" r="r" b="b"/>
                      <a:pathLst>
                        <a:path w="20000" h="20000">
                          <a:moveTo>
                            <a:pt x="19985" y="0"/>
                          </a:moveTo>
                          <a:lnTo>
                            <a:pt x="19985" y="19944"/>
                          </a:lnTo>
                          <a:lnTo>
                            <a:pt x="0" y="19944"/>
                          </a:lnTo>
                          <a:lnTo>
                            <a:pt x="0" y="0"/>
                          </a:lnTo>
                          <a:lnTo>
                            <a:pt x="19985" y="0"/>
                          </a:lnTo>
                          <a:close/>
                        </a:path>
                      </a:pathLst>
                    </a:custGeom>
                    <a:noFill/>
                    <a:ln w="3175" cap="flat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ar-SA">
                        <a:solidFill>
                          <a:prstClr val="black"/>
                        </a:solidFill>
                      </a:endParaRPr>
                    </a:p>
                  </p:txBody>
                </p:sp>
              </p:grpSp>
            </p:grpSp>
          </p:grpSp>
        </p:grpSp>
        <p:sp>
          <p:nvSpPr>
            <p:cNvPr id="74" name="Line 27"/>
            <p:cNvSpPr>
              <a:spLocks noChangeShapeType="1"/>
            </p:cNvSpPr>
            <p:nvPr/>
          </p:nvSpPr>
          <p:spPr bwMode="auto">
            <a:xfrm>
              <a:off x="2016" y="2546"/>
              <a:ext cx="0" cy="14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  <p:sp>
          <p:nvSpPr>
            <p:cNvPr id="75" name="Text Box 28"/>
            <p:cNvSpPr txBox="1">
              <a:spLocks noChangeArrowheads="1"/>
            </p:cNvSpPr>
            <p:nvPr/>
          </p:nvSpPr>
          <p:spPr bwMode="auto">
            <a:xfrm>
              <a:off x="3360" y="3506"/>
              <a:ext cx="1056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>
                  <a:solidFill>
                    <a:srgbClr val="000000"/>
                  </a:solidFill>
                  <a:latin typeface="Courier New" pitchFamily="49" charset="0"/>
                </a:rPr>
                <a:t>address of y is value of yptr</a:t>
              </a:r>
            </a:p>
          </p:txBody>
        </p:sp>
        <p:sp>
          <p:nvSpPr>
            <p:cNvPr id="76" name="Line 29"/>
            <p:cNvSpPr>
              <a:spLocks noChangeShapeType="1"/>
            </p:cNvSpPr>
            <p:nvPr/>
          </p:nvSpPr>
          <p:spPr bwMode="auto">
            <a:xfrm flipV="1">
              <a:off x="3984" y="3122"/>
              <a:ext cx="14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  <p:sp>
          <p:nvSpPr>
            <p:cNvPr id="77" name="Line 30"/>
            <p:cNvSpPr>
              <a:spLocks noChangeShapeType="1"/>
            </p:cNvSpPr>
            <p:nvPr/>
          </p:nvSpPr>
          <p:spPr bwMode="auto">
            <a:xfrm flipH="1" flipV="1">
              <a:off x="3120" y="3074"/>
              <a:ext cx="38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ar-SA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5806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Pointer Operators</a:t>
            </a:r>
            <a:endParaRPr lang="ar-SA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b="1" kern="0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(indirection/dereferencing operator)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Returns synonym for object its pointer operand points to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returns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y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(because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points to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y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).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yptr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= 9;      // assigns 9 to y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b="1" kern="0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 and </a:t>
            </a:r>
            <a:r>
              <a:rPr lang="en-US" sz="2800" b="1" kern="0" dirty="0" smtClean="0">
                <a:solidFill>
                  <a:srgbClr val="000000"/>
                </a:solidFill>
                <a:latin typeface="Courier New" pitchFamily="49" charset="0"/>
              </a:rPr>
              <a:t>&amp;</a:t>
            </a: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 are inverses of each other</a:t>
            </a:r>
            <a:endParaRPr lang="en-US" sz="2800" kern="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3701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124744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   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Using the &amp; and * operators.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3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#include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iostream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&gt;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4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5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using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std::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6      </a:t>
            </a:r>
            <a:r>
              <a:rPr lang="en-US" sz="1200" b="1" kern="0" dirty="0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using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std::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endl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7  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8   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main()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9  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{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10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a;    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a is an integer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11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1200" b="1" kern="0" dirty="0" err="1">
                <a:solidFill>
                  <a:srgbClr val="0000FF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*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</a:t>
            </a:r>
            <a:r>
              <a:rPr lang="en-US" sz="1200" b="1" kern="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is a pointer to an integer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12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13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a =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7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14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= &amp;a;  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// </a:t>
            </a:r>
            <a:r>
              <a:rPr lang="en-US" sz="1200" b="1" kern="0" dirty="0" err="1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assigned address of a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15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16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"The address of a is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&amp;a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17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"\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nThe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value of 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is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18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19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"\n\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nThe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value of a is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a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20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&lt;&lt; 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"\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nThe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value of *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is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*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21    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22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cout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"\n\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nShowing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that * and &amp; are inverses of "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23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&lt;&lt;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"each other.\n&amp;*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= "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&amp;*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24   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   &lt;&lt;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"\n*&amp;</a:t>
            </a:r>
            <a:r>
              <a:rPr lang="en-US" sz="1200" b="1" kern="0" dirty="0" err="1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99FF"/>
                </a:solidFill>
                <a:latin typeface="Courier New" pitchFamily="49" charset="0"/>
                <a:cs typeface="Times New Roman" pitchFamily="18" charset="0"/>
              </a:rPr>
              <a:t> = " 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&lt;&lt; *&amp;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aPtr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&lt;&lt; </a:t>
            </a:r>
            <a:r>
              <a:rPr lang="en-US" sz="1200" b="1" kern="0" dirty="0" err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endl</a:t>
            </a:r>
            <a:r>
              <a:rPr lang="en-US" sz="1200" b="1" kern="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;</a:t>
            </a:r>
            <a:endParaRPr lang="en-US" sz="12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 dirty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25   </a:t>
            </a:r>
            <a:r>
              <a:rPr lang="en-US" sz="1200" b="1" kern="0" dirty="0" smtClea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 </a:t>
            </a:r>
            <a:endParaRPr lang="en-US" sz="1200" b="1" kern="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3828728" y="5009728"/>
            <a:ext cx="4572000" cy="1371600"/>
            <a:chOff x="2208" y="2688"/>
            <a:chExt cx="2880" cy="624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3840" y="2688"/>
              <a:ext cx="1248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*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and </a:t>
              </a:r>
              <a:r>
                <a:rPr lang="en-US" kern="0">
                  <a:solidFill>
                    <a:sysClr val="windowText" lastClr="000000"/>
                  </a:solidFill>
                  <a:latin typeface="Courier New" pitchFamily="49" charset="0"/>
                </a:rPr>
                <a:t>&amp;</a:t>
              </a:r>
              <a:r>
                <a:rPr lang="en-US" kern="0">
                  <a:solidFill>
                    <a:sysClr val="windowText" lastClr="000000"/>
                  </a:solidFill>
                  <a:latin typeface="Times New Roman" pitchFamily="18" charset="0"/>
                </a:rPr>
                <a:t> are inverses of each other  </a:t>
              </a:r>
            </a:p>
          </p:txBody>
        </p:sp>
        <p:sp>
          <p:nvSpPr>
            <p:cNvPr id="13" name="Line 5"/>
            <p:cNvSpPr>
              <a:spLocks noChangeShapeType="1"/>
            </p:cNvSpPr>
            <p:nvPr/>
          </p:nvSpPr>
          <p:spPr bwMode="auto">
            <a:xfrm flipH="1">
              <a:off x="2928" y="278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 flipH="1">
              <a:off x="2208" y="2784"/>
              <a:ext cx="1632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83599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endParaRPr lang="ar-S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11560" y="2226568"/>
            <a:ext cx="7010400" cy="990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26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b="1" ker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kern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indicates successful termination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27    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kern="0">
                <a:solidFill>
                  <a:srgbClr val="5F5F5F"/>
                </a:solidFill>
                <a:latin typeface="AvantGarde" pitchFamily="34" charset="0"/>
                <a:cs typeface="Times New Roman" pitchFamily="18" charset="0"/>
              </a:rPr>
              <a:t>28    </a:t>
            </a:r>
            <a:r>
              <a:rPr lang="en-US" sz="1200" b="1" ker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200" b="1" ker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end main</a:t>
            </a:r>
            <a:endParaRPr lang="en-US" sz="1200" b="1" kern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1200" b="1" kern="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1560" y="3140968"/>
            <a:ext cx="7010400" cy="220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address of a is 0012FED4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value of </a:t>
            </a:r>
            <a:r>
              <a:rPr lang="en-US" sz="1200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aPtr</a:t>
            </a: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is 0012FED4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Times New Roman" pitchFamily="18" charset="0"/>
              </a:rPr>
              <a:t> 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value of a is 7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The value of *</a:t>
            </a:r>
            <a:r>
              <a:rPr lang="en-US" sz="1200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aPtr</a:t>
            </a: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is 7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Times New Roman" pitchFamily="18" charset="0"/>
              </a:rPr>
              <a:t> 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Showing that * and &amp; are inverses of each other.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&amp;*</a:t>
            </a:r>
            <a:r>
              <a:rPr lang="en-US" sz="1200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aPtr</a:t>
            </a:r>
            <a:r>
              <a:rPr lang="en-US" sz="1200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0012FED4</a:t>
            </a:r>
            <a:endParaRPr lang="en-US" sz="1200" kern="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ourier New" pitchFamily="49" charset="0"/>
              </a:rPr>
              <a:t>*&amp;</a:t>
            </a:r>
            <a:r>
              <a:rPr lang="en-US" sz="1200" kern="0" dirty="0" err="1">
                <a:solidFill>
                  <a:sysClr val="windowText" lastClr="000000"/>
                </a:solidFill>
                <a:latin typeface="Courier New" pitchFamily="49" charset="0"/>
              </a:rPr>
              <a:t>aPtr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 pitchFamily="49" charset="0"/>
              </a:rPr>
              <a:t> = 0012FED4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grpSp>
        <p:nvGrpSpPr>
          <p:cNvPr id="27" name="Group 8"/>
          <p:cNvGrpSpPr>
            <a:grpSpLocks/>
          </p:cNvGrpSpPr>
          <p:nvPr/>
        </p:nvGrpSpPr>
        <p:grpSpPr bwMode="auto">
          <a:xfrm>
            <a:off x="2364160" y="4893568"/>
            <a:ext cx="3886200" cy="987425"/>
            <a:chOff x="1104" y="1680"/>
            <a:chExt cx="2448" cy="622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1872" y="177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0"/>
                </a:spcBef>
                <a:defRPr/>
              </a:pPr>
              <a:r>
                <a:rPr lang="en-US" kern="0" dirty="0">
                  <a:solidFill>
                    <a:sysClr val="windowText" lastClr="000000"/>
                  </a:solidFill>
                  <a:latin typeface="Courier New" pitchFamily="49" charset="0"/>
                </a:rPr>
                <a:t>*</a:t>
              </a:r>
              <a:r>
                <a:rPr lang="en-US" kern="0" dirty="0">
                  <a:solidFill>
                    <a:sysClr val="windowText" lastClr="000000"/>
                  </a:solidFill>
                  <a:latin typeface="Times New Roman" pitchFamily="18" charset="0"/>
                </a:rPr>
                <a:t> and </a:t>
              </a:r>
              <a:r>
                <a:rPr lang="en-US" kern="0" dirty="0">
                  <a:solidFill>
                    <a:sysClr val="windowText" lastClr="000000"/>
                  </a:solidFill>
                  <a:latin typeface="Courier New" pitchFamily="49" charset="0"/>
                </a:rPr>
                <a:t>&amp;</a:t>
              </a:r>
              <a:r>
                <a:rPr lang="en-US" kern="0" dirty="0">
                  <a:solidFill>
                    <a:sysClr val="windowText" lastClr="000000"/>
                  </a:solidFill>
                  <a:latin typeface="Times New Roman" pitchFamily="18" charset="0"/>
                </a:rPr>
                <a:t> are inverses; same result when both applied to </a:t>
              </a:r>
              <a:r>
                <a:rPr lang="en-US" kern="0" dirty="0" err="1">
                  <a:solidFill>
                    <a:sysClr val="windowText" lastClr="000000"/>
                  </a:solidFill>
                  <a:latin typeface="Courier New" pitchFamily="49" charset="0"/>
                </a:rPr>
                <a:t>aPtr</a:t>
              </a:r>
              <a:endParaRPr lang="en-US" kern="0" dirty="0">
                <a:solidFill>
                  <a:sysClr val="windowText" lastClr="000000"/>
                </a:solidFill>
                <a:latin typeface="Courier New" pitchFamily="49" charset="0"/>
              </a:endParaRPr>
            </a:p>
          </p:txBody>
        </p:sp>
        <p:sp>
          <p:nvSpPr>
            <p:cNvPr id="29" name="Line 6"/>
            <p:cNvSpPr>
              <a:spLocks noChangeShapeType="1"/>
            </p:cNvSpPr>
            <p:nvPr/>
          </p:nvSpPr>
          <p:spPr bwMode="auto">
            <a:xfrm flipH="1" flipV="1">
              <a:off x="1104" y="1680"/>
              <a:ext cx="768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 flipH="1" flipV="1">
              <a:off x="1104" y="1872"/>
              <a:ext cx="7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ar-SA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189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2104</Words>
  <Application>Microsoft Office PowerPoint</Application>
  <PresentationFormat>On-screen Show (4:3)</PresentationFormat>
  <Paragraphs>467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1_Median</vt:lpstr>
      <vt:lpstr>2_Median</vt:lpstr>
      <vt:lpstr>3_Median</vt:lpstr>
      <vt:lpstr>4_Median</vt:lpstr>
      <vt:lpstr>5_Median</vt:lpstr>
      <vt:lpstr>6_Median</vt:lpstr>
      <vt:lpstr>Concourse</vt:lpstr>
      <vt:lpstr>Pointers</vt:lpstr>
      <vt:lpstr>Introduction</vt:lpstr>
      <vt:lpstr>Pointer Variable Declarations and Initialization</vt:lpstr>
      <vt:lpstr>Pointer Declaration</vt:lpstr>
      <vt:lpstr>Pointer Initialization</vt:lpstr>
      <vt:lpstr>Pointer Operators</vt:lpstr>
      <vt:lpstr> Pointer Operators</vt:lpstr>
      <vt:lpstr>Example</vt:lpstr>
      <vt:lpstr>Example</vt:lpstr>
      <vt:lpstr>Calling Functions by Reference</vt:lpstr>
      <vt:lpstr>Calling Functions by Reference</vt:lpstr>
      <vt:lpstr>Example</vt:lpstr>
      <vt:lpstr>Example  </vt:lpstr>
      <vt:lpstr>Example</vt:lpstr>
      <vt:lpstr>Slide 15</vt:lpstr>
      <vt:lpstr>Pointer Expressions and Pointer Arithmetic</vt:lpstr>
      <vt:lpstr>Pointer Expressions and Pointer Arithmetic</vt:lpstr>
      <vt:lpstr> Pointer Expressions and Pointer Arithmetic</vt:lpstr>
      <vt:lpstr> Relationship Between Pointers and Arrays</vt:lpstr>
      <vt:lpstr>Example</vt:lpstr>
      <vt:lpstr>Example</vt:lpstr>
      <vt:lpstr>Example</vt:lpstr>
      <vt:lpstr>Pointer-based strings</vt:lpstr>
      <vt:lpstr>Example</vt:lpstr>
      <vt:lpstr>Example</vt:lpstr>
      <vt:lpstr>Arrays of Pointers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Pointers</dc:title>
  <dc:creator>JOJO</dc:creator>
  <cp:lastModifiedBy>MANAL</cp:lastModifiedBy>
  <cp:revision>9</cp:revision>
  <dcterms:created xsi:type="dcterms:W3CDTF">2012-11-20T15:29:00Z</dcterms:created>
  <dcterms:modified xsi:type="dcterms:W3CDTF">2012-12-07T21:18:00Z</dcterms:modified>
</cp:coreProperties>
</file>