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6" r:id="rId2"/>
    <p:sldId id="276" r:id="rId3"/>
    <p:sldId id="259" r:id="rId4"/>
    <p:sldId id="260" r:id="rId5"/>
    <p:sldId id="262" r:id="rId6"/>
    <p:sldId id="261" r:id="rId7"/>
    <p:sldId id="263" r:id="rId8"/>
    <p:sldId id="264" r:id="rId9"/>
    <p:sldId id="310" r:id="rId10"/>
    <p:sldId id="311" r:id="rId11"/>
    <p:sldId id="312" r:id="rId12"/>
    <p:sldId id="313" r:id="rId13"/>
    <p:sldId id="314" r:id="rId14"/>
    <p:sldId id="315" r:id="rId15"/>
    <p:sldId id="316" r:id="rId16"/>
    <p:sldId id="317" r:id="rId17"/>
    <p:sldId id="319" r:id="rId18"/>
    <p:sldId id="318" r:id="rId19"/>
    <p:sldId id="265" r:id="rId20"/>
    <p:sldId id="266" r:id="rId21"/>
    <p:sldId id="267" r:id="rId22"/>
    <p:sldId id="268" r:id="rId23"/>
    <p:sldId id="269" r:id="rId24"/>
    <p:sldId id="270" r:id="rId25"/>
    <p:sldId id="271" r:id="rId26"/>
    <p:sldId id="272" r:id="rId27"/>
    <p:sldId id="273" r:id="rId28"/>
    <p:sldId id="274" r:id="rId29"/>
    <p:sldId id="295" r:id="rId30"/>
    <p:sldId id="275" r:id="rId31"/>
    <p:sldId id="281" r:id="rId32"/>
    <p:sldId id="278" r:id="rId33"/>
    <p:sldId id="279" r:id="rId34"/>
    <p:sldId id="280" r:id="rId35"/>
    <p:sldId id="282" r:id="rId36"/>
    <p:sldId id="283" r:id="rId37"/>
    <p:sldId id="284" r:id="rId38"/>
    <p:sldId id="285" r:id="rId39"/>
    <p:sldId id="286" r:id="rId40"/>
    <p:sldId id="299" r:id="rId41"/>
    <p:sldId id="300" r:id="rId42"/>
    <p:sldId id="301" r:id="rId43"/>
    <p:sldId id="302" r:id="rId44"/>
    <p:sldId id="303" r:id="rId45"/>
    <p:sldId id="304" r:id="rId46"/>
    <p:sldId id="287" r:id="rId47"/>
    <p:sldId id="288" r:id="rId48"/>
    <p:sldId id="289" r:id="rId49"/>
    <p:sldId id="290" r:id="rId50"/>
    <p:sldId id="291" r:id="rId51"/>
    <p:sldId id="296" r:id="rId52"/>
    <p:sldId id="297" r:id="rId53"/>
    <p:sldId id="298" r:id="rId54"/>
    <p:sldId id="292" r:id="rId55"/>
    <p:sldId id="293" r:id="rId56"/>
    <p:sldId id="294" r:id="rId57"/>
    <p:sldId id="305" r:id="rId58"/>
    <p:sldId id="306" r:id="rId59"/>
    <p:sldId id="307" r:id="rId60"/>
    <p:sldId id="308" r:id="rId61"/>
    <p:sldId id="309" r:id="rId62"/>
  </p:sldIdLst>
  <p:sldSz cx="9144000" cy="6858000" type="screen4x3"/>
  <p:notesSz cx="7102475" cy="10234613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89198" autoAdjust="0"/>
  </p:normalViewPr>
  <p:slideViewPr>
    <p:cSldViewPr>
      <p:cViewPr>
        <p:scale>
          <a:sx n="60" d="100"/>
          <a:sy n="60" d="100"/>
        </p:scale>
        <p:origin x="-1644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62180C4-EC1A-40BE-9BD0-9C7F3425BBA1}" type="datetimeFigureOut">
              <a:rPr lang="ar-SA" smtClean="0"/>
              <a:pPr/>
              <a:t>06/01/1434</a:t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2180C4-EC1A-40BE-9BD0-9C7F3425BBA1}" type="datetimeFigureOut">
              <a:rPr lang="ar-SA" smtClean="0"/>
              <a:pPr/>
              <a:t>06/01/1434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2180C4-EC1A-40BE-9BD0-9C7F3425BBA1}" type="datetimeFigureOut">
              <a:rPr lang="ar-SA" smtClean="0"/>
              <a:pPr/>
              <a:t>06/01/1434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2180C4-EC1A-40BE-9BD0-9C7F3425BBA1}" type="datetimeFigureOut">
              <a:rPr lang="ar-SA" smtClean="0"/>
              <a:pPr/>
              <a:t>06/01/1434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2180C4-EC1A-40BE-9BD0-9C7F3425BBA1}" type="datetimeFigureOut">
              <a:rPr lang="ar-SA" smtClean="0"/>
              <a:pPr/>
              <a:t>06/01/1434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2180C4-EC1A-40BE-9BD0-9C7F3425BBA1}" type="datetimeFigureOut">
              <a:rPr lang="ar-SA" smtClean="0"/>
              <a:pPr/>
              <a:t>06/01/1434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2180C4-EC1A-40BE-9BD0-9C7F3425BBA1}" type="datetimeFigureOut">
              <a:rPr lang="ar-SA" smtClean="0"/>
              <a:pPr/>
              <a:t>06/01/1434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2180C4-EC1A-40BE-9BD0-9C7F3425BBA1}" type="datetimeFigureOut">
              <a:rPr lang="ar-SA" smtClean="0"/>
              <a:pPr/>
              <a:t>06/01/1434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2180C4-EC1A-40BE-9BD0-9C7F3425BBA1}" type="datetimeFigureOut">
              <a:rPr lang="ar-SA" smtClean="0"/>
              <a:pPr/>
              <a:t>06/01/1434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62180C4-EC1A-40BE-9BD0-9C7F3425BBA1}" type="datetimeFigureOut">
              <a:rPr lang="ar-SA" smtClean="0"/>
              <a:pPr/>
              <a:t>06/01/1434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62180C4-EC1A-40BE-9BD0-9C7F3425BBA1}" type="datetimeFigureOut">
              <a:rPr lang="ar-SA" smtClean="0"/>
              <a:pPr/>
              <a:t>06/01/1434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62180C4-EC1A-40BE-9BD0-9C7F3425BBA1}" type="datetimeFigureOut">
              <a:rPr lang="ar-SA" smtClean="0"/>
              <a:pPr/>
              <a:t>06/01/1434</a:t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2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Functions</a:t>
            </a:r>
            <a:endParaRPr lang="ar-S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475656" y="260648"/>
            <a:ext cx="6705600" cy="1296144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ar-SA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51520" y="1412776"/>
            <a:ext cx="7010400" cy="58674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Shifted, scaled integers produced by 1 + rand() % 6.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#include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iostream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&gt;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8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#include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iomanip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&gt;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9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10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setw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11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12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#include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cstdlib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&gt;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contains function prototype for rand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13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14 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main()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15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16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loop 20 times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17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for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(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counter =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counter &lt;=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20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counter++ ) {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18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19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// pick random number from 1 to 6 and output it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20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setw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 &lt;&lt; (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+ rand() %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6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21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22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// if counter divisible by 5, begin new line of output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23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if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( counter %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5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==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24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25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26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}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// end for structure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Cont.</a:t>
            </a:r>
            <a:endParaRPr lang="ar-SA" dirty="0"/>
          </a:p>
        </p:txBody>
      </p:sp>
      <p:sp>
        <p:nvSpPr>
          <p:cNvPr id="6" name="Rectangle 1027"/>
          <p:cNvSpPr txBox="1">
            <a:spLocks noChangeArrowheads="1"/>
          </p:cNvSpPr>
          <p:nvPr/>
        </p:nvSpPr>
        <p:spPr bwMode="auto">
          <a:xfrm>
            <a:off x="251520" y="1642120"/>
            <a:ext cx="7010400" cy="10668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27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28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return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indicates successful termination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29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30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// end main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7" name="Rectangle 1028"/>
          <p:cNvSpPr>
            <a:spLocks noChangeArrowheads="1"/>
          </p:cNvSpPr>
          <p:nvPr/>
        </p:nvSpPr>
        <p:spPr bwMode="auto">
          <a:xfrm>
            <a:off x="251520" y="2708920"/>
            <a:ext cx="7010400" cy="12192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tIns="182880" bIns="182880"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	6         6         5         5         6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       	5         1         1         5         3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       	6         6         2         4         2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       	6         2         3         4         1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/>
              <a:t>Next</a:t>
            </a:r>
          </a:p>
          <a:p>
            <a:pPr lvl="1" algn="l" rtl="0"/>
            <a:r>
              <a:rPr lang="en-US" dirty="0"/>
              <a:t>Program to show distribution of </a:t>
            </a:r>
            <a:r>
              <a:rPr lang="en-US" b="1" dirty="0">
                <a:latin typeface="Courier New" pitchFamily="49" charset="0"/>
              </a:rPr>
              <a:t>rand()</a:t>
            </a:r>
          </a:p>
          <a:p>
            <a:pPr lvl="1" algn="l" rtl="0"/>
            <a:r>
              <a:rPr lang="en-US" dirty="0"/>
              <a:t>Simulate 6000 rolls of a die</a:t>
            </a:r>
          </a:p>
          <a:p>
            <a:pPr lvl="1" algn="l" rtl="0"/>
            <a:r>
              <a:rPr lang="en-US" dirty="0"/>
              <a:t>Print number of 1’s, 2’s, 3’s, etc. rolled</a:t>
            </a:r>
          </a:p>
          <a:p>
            <a:pPr lvl="1" algn="l" rtl="0"/>
            <a:r>
              <a:rPr lang="en-US" dirty="0"/>
              <a:t>Should be roughly 1000 of each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54C90-FEBD-4630-9FF8-0773516FF96B}" type="slidenum">
              <a:rPr lang="en-US"/>
              <a:pPr/>
              <a:t>12</a:t>
            </a:fld>
            <a:endParaRPr lang="en-US"/>
          </a:p>
        </p:txBody>
      </p:sp>
      <p:sp>
        <p:nvSpPr>
          <p:cNvPr id="250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 smtClean="0"/>
              <a:t>Random </a:t>
            </a:r>
            <a:r>
              <a:rPr lang="en-US" dirty="0"/>
              <a:t>Number Generation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ar-SA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11560" y="1268760"/>
            <a:ext cx="7010400" cy="52578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  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Roll a six-sided die 6000 times.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  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#include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&lt;iostream&gt;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  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std::cout;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  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std::endl;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8  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#include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&lt;iomanip&gt;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9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10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std::setw;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11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12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#include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&lt;cstdlib&gt;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contains function prototype for rand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13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14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main()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15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16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frequency1 =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17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frequency2 =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18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frequency3 =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19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frequency4 =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20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frequency5 =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21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frequency6 =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22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face;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represents one roll of the die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23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Cont.</a:t>
            </a:r>
            <a:endParaRPr lang="ar-SA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539552" y="1268760"/>
            <a:ext cx="7010400" cy="58674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24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loop 6000 times and summarize results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25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for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roll =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roll &lt;=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6000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roll++ ) {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26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face =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+ rand() %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6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random number from 1 to 6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27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28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// determine face value and increment appropriate counter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29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switch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( face ) {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30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31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case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:      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rolled 1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32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 ++frequency1;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33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break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34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35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case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2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:      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rolled 2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36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 ++frequency2;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37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break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38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39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case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3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:     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// rolled 3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40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 ++frequency3;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41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break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42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43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case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4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:      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rolled 4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44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 ++frequency4;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45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break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46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47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case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5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:     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// rolled 5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48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 ++frequency5;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49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break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Cont.</a:t>
            </a:r>
            <a:endParaRPr lang="ar-SA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539552" y="1340768"/>
            <a:ext cx="7010400" cy="54864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50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51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case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6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:     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// rolled 6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52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 ++frequency6;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53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break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54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55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default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:     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invalid value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56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 cout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"Program should never get here!"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57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58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}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switch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59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60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}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for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61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62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display results in tabular format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63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cout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"Face"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setw(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13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 &lt;&lt; "Frequency"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64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"\n   1"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setw(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13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 &lt;&lt; frequency1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65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"\n   2"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setw(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13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 &lt;&lt; frequency2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66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"\n   3"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setw(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13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 &lt;&lt; frequency3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67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"\n   4"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setw(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13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 &lt;&lt; frequency4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68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"\n   5"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setw(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13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 &lt;&lt; frequency5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69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"\n   6"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setw(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13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 &lt;&lt; frequency6 &lt;&lt; endl;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70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71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return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indicates successful termination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72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73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main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2444552" y="3017168"/>
            <a:ext cx="3962400" cy="1308100"/>
            <a:chOff x="1200" y="1056"/>
            <a:chExt cx="2496" cy="824"/>
          </a:xfrm>
        </p:grpSpPr>
        <p:sp>
          <p:nvSpPr>
            <p:cNvPr id="10" name="Text Box 4"/>
            <p:cNvSpPr txBox="1">
              <a:spLocks noChangeArrowheads="1"/>
            </p:cNvSpPr>
            <p:nvPr/>
          </p:nvSpPr>
          <p:spPr bwMode="auto">
            <a:xfrm>
              <a:off x="2016" y="1200"/>
              <a:ext cx="1680" cy="680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Default case included even though it should never be reached. This is a matter of good coding style</a:t>
              </a:r>
            </a:p>
          </p:txBody>
        </p:sp>
        <p:sp>
          <p:nvSpPr>
            <p:cNvPr id="11" name="Line 5"/>
            <p:cNvSpPr>
              <a:spLocks noChangeShapeType="1"/>
            </p:cNvSpPr>
            <p:nvPr/>
          </p:nvSpPr>
          <p:spPr bwMode="auto">
            <a:xfrm flipH="1" flipV="1">
              <a:off x="1200" y="1056"/>
              <a:ext cx="816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Cont.</a:t>
            </a:r>
            <a:endParaRPr lang="ar-SA" dirty="0"/>
          </a:p>
        </p:txBody>
      </p:sp>
      <p:sp>
        <p:nvSpPr>
          <p:cNvPr id="5" name="Rectangle 1027"/>
          <p:cNvSpPr txBox="1">
            <a:spLocks noChangeArrowheads="1"/>
          </p:cNvSpPr>
          <p:nvPr/>
        </p:nvSpPr>
        <p:spPr bwMode="auto">
          <a:xfrm>
            <a:off x="467544" y="1700808"/>
            <a:ext cx="7010400" cy="17526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Face    Frequency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1         1003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2         1017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3          983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4          994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5         1004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6          999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Divide and conquer </a:t>
            </a:r>
          </a:p>
          <a:p>
            <a:pPr lvl="1" algn="l" rtl="0"/>
            <a:r>
              <a:rPr lang="en-US" dirty="0" smtClean="0"/>
              <a:t>Construct a program from smaller pieces or components</a:t>
            </a:r>
          </a:p>
          <a:p>
            <a:pPr lvl="1" algn="l" rtl="0"/>
            <a:r>
              <a:rPr lang="en-US" dirty="0" smtClean="0"/>
              <a:t>Each piece more manageable than the original program</a:t>
            </a:r>
          </a:p>
          <a:p>
            <a:pPr algn="l" rtl="0"/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</a:t>
            </a:r>
            <a:endParaRPr lang="ar-SA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Write a program that asks the user for her exam grade and prints a message indicating if the user has passed the exam or not.</a:t>
            </a:r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We will try to rewrite this program using functions ..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</a:t>
            </a:r>
            <a:endParaRPr lang="ar-SA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/>
            <a:r>
              <a:rPr lang="en-US" dirty="0" smtClean="0"/>
              <a:t>Functions</a:t>
            </a:r>
          </a:p>
          <a:p>
            <a:pPr lvl="1" algn="l" rtl="0"/>
            <a:r>
              <a:rPr lang="en-US" dirty="0" smtClean="0"/>
              <a:t>Modularize a program</a:t>
            </a:r>
          </a:p>
          <a:p>
            <a:pPr lvl="1" algn="l" rtl="0"/>
            <a:r>
              <a:rPr lang="en-US" dirty="0" smtClean="0"/>
              <a:t>Software reusability</a:t>
            </a:r>
          </a:p>
          <a:p>
            <a:pPr lvl="2" algn="l" rtl="0"/>
            <a:r>
              <a:rPr lang="en-US" dirty="0" smtClean="0"/>
              <a:t>Call function multiple times </a:t>
            </a:r>
          </a:p>
          <a:p>
            <a:pPr algn="l" rtl="0"/>
            <a:r>
              <a:rPr lang="en-US" dirty="0" smtClean="0"/>
              <a:t>Local variables</a:t>
            </a:r>
          </a:p>
          <a:p>
            <a:pPr lvl="1" algn="l" rtl="0"/>
            <a:r>
              <a:rPr lang="en-US" dirty="0" smtClean="0"/>
              <a:t>Known only in the function in which they are defined</a:t>
            </a:r>
          </a:p>
          <a:p>
            <a:pPr lvl="1" algn="l" rtl="0"/>
            <a:r>
              <a:rPr lang="en-US" dirty="0" smtClean="0"/>
              <a:t>All variables declared in function definitions are local variables</a:t>
            </a:r>
          </a:p>
          <a:p>
            <a:pPr algn="l" rtl="0"/>
            <a:r>
              <a:rPr lang="en-US" dirty="0" smtClean="0"/>
              <a:t>Parameters</a:t>
            </a:r>
          </a:p>
          <a:p>
            <a:pPr lvl="1" algn="l" rtl="0"/>
            <a:r>
              <a:rPr lang="en-US" dirty="0" smtClean="0"/>
              <a:t>Local variables passed to function when called</a:t>
            </a:r>
          </a:p>
          <a:p>
            <a:pPr lvl="1" algn="l" rtl="0"/>
            <a:r>
              <a:rPr lang="en-US" dirty="0" smtClean="0"/>
              <a:t>Provide outside information</a:t>
            </a:r>
          </a:p>
          <a:p>
            <a:pPr algn="l" rtl="0"/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</a:t>
            </a:r>
            <a:endParaRPr lang="ar-S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In this chapter you ‘’</a:t>
            </a:r>
            <a:r>
              <a:rPr lang="en-US" dirty="0" err="1" smtClean="0"/>
              <a:t>ll</a:t>
            </a:r>
            <a:r>
              <a:rPr lang="en-US" dirty="0" smtClean="0"/>
              <a:t> learn:</a:t>
            </a:r>
          </a:p>
          <a:p>
            <a:pPr lvl="1" algn="l" rtl="0"/>
            <a:r>
              <a:rPr lang="en-US" dirty="0" smtClean="0"/>
              <a:t>To construct programs modularly from functions</a:t>
            </a:r>
          </a:p>
          <a:p>
            <a:pPr lvl="1" algn="l" rtl="0"/>
            <a:r>
              <a:rPr lang="en-US" dirty="0" smtClean="0"/>
              <a:t>To use common math library functions</a:t>
            </a:r>
          </a:p>
          <a:p>
            <a:pPr lvl="1" algn="l" rtl="0"/>
            <a:r>
              <a:rPr lang="en-US" dirty="0" smtClean="0"/>
              <a:t>The mechanism for passing data to functions and returning results.</a:t>
            </a:r>
          </a:p>
          <a:p>
            <a:pPr lvl="1" algn="l" rtl="0"/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ar-SA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/>
            <a:r>
              <a:rPr lang="en-US" dirty="0" smtClean="0"/>
              <a:t>Function prototype</a:t>
            </a:r>
          </a:p>
          <a:p>
            <a:pPr lvl="1" algn="l" rtl="0"/>
            <a:r>
              <a:rPr lang="en-US" dirty="0" smtClean="0"/>
              <a:t>Tells compiler argument type and return type of function</a:t>
            </a:r>
          </a:p>
          <a:p>
            <a:pPr lvl="1" algn="l" rtl="0" eaLnBrk="0" hangingPunct="0">
              <a:spcBef>
                <a:spcPct val="0"/>
              </a:spcBef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square(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);</a:t>
            </a:r>
          </a:p>
          <a:p>
            <a:pPr lvl="2" algn="l" rtl="0" eaLnBrk="0" hangingPunct="0">
              <a:spcBef>
                <a:spcPct val="0"/>
              </a:spcBef>
            </a:pPr>
            <a:r>
              <a:rPr lang="en-US" dirty="0" smtClean="0"/>
              <a:t>Function takes an </a:t>
            </a:r>
            <a:r>
              <a:rPr lang="en-US" b="1" dirty="0" err="1" smtClean="0">
                <a:latin typeface="Courier New" pitchFamily="49" charset="0"/>
              </a:rPr>
              <a:t>int</a:t>
            </a:r>
            <a:r>
              <a:rPr lang="en-US" dirty="0" smtClean="0"/>
              <a:t> and returns an </a:t>
            </a:r>
            <a:r>
              <a:rPr lang="en-US" b="1" dirty="0" err="1" smtClean="0">
                <a:latin typeface="Courier New" pitchFamily="49" charset="0"/>
              </a:rPr>
              <a:t>int</a:t>
            </a:r>
            <a:endParaRPr lang="en-US" b="1" dirty="0" smtClean="0">
              <a:latin typeface="Courier New" pitchFamily="49" charset="0"/>
            </a:endParaRPr>
          </a:p>
          <a:p>
            <a:pPr lvl="1" algn="l" rtl="0" eaLnBrk="0" hangingPunct="0">
              <a:spcBef>
                <a:spcPct val="0"/>
              </a:spcBef>
            </a:pPr>
            <a:r>
              <a:rPr lang="en-US" dirty="0" smtClean="0"/>
              <a:t>Explained in more detail later</a:t>
            </a:r>
          </a:p>
          <a:p>
            <a:pPr algn="l" rtl="0" eaLnBrk="0" hangingPunct="0">
              <a:spcBef>
                <a:spcPct val="0"/>
              </a:spcBef>
            </a:pPr>
            <a:endParaRPr lang="en-US" dirty="0" smtClean="0"/>
          </a:p>
          <a:p>
            <a:pPr algn="l" rtl="0" eaLnBrk="0" hangingPunct="0">
              <a:spcBef>
                <a:spcPct val="0"/>
              </a:spcBef>
            </a:pPr>
            <a:r>
              <a:rPr lang="en-US" dirty="0" smtClean="0"/>
              <a:t>Calling/invoking a function</a:t>
            </a:r>
          </a:p>
          <a:p>
            <a:pPr lvl="1" algn="l" rtl="0" eaLnBrk="0" hangingPunct="0">
              <a:spcBef>
                <a:spcPct val="0"/>
              </a:spcBef>
            </a:pPr>
            <a:r>
              <a:rPr lang="en-US" b="1" dirty="0" smtClean="0">
                <a:latin typeface="Courier New" pitchFamily="49" charset="0"/>
              </a:rPr>
              <a:t>square(x);</a:t>
            </a:r>
          </a:p>
          <a:p>
            <a:pPr lvl="1" algn="l" rtl="0" eaLnBrk="0" hangingPunct="0">
              <a:spcBef>
                <a:spcPct val="0"/>
              </a:spcBef>
            </a:pPr>
            <a:r>
              <a:rPr lang="en-US" dirty="0" smtClean="0"/>
              <a:t>Parentheses an operator used to call function</a:t>
            </a:r>
          </a:p>
          <a:p>
            <a:pPr lvl="2" algn="l" rtl="0" eaLnBrk="0" hangingPunct="0">
              <a:spcBef>
                <a:spcPct val="0"/>
              </a:spcBef>
            </a:pPr>
            <a:r>
              <a:rPr lang="en-US" dirty="0" smtClean="0"/>
              <a:t>Pass argument x</a:t>
            </a:r>
          </a:p>
          <a:p>
            <a:pPr lvl="2" algn="l" rtl="0" eaLnBrk="0" hangingPunct="0">
              <a:spcBef>
                <a:spcPct val="0"/>
              </a:spcBef>
            </a:pPr>
            <a:r>
              <a:rPr lang="en-US" dirty="0" smtClean="0"/>
              <a:t>Function gets its own copy of arguments</a:t>
            </a:r>
          </a:p>
          <a:p>
            <a:pPr lvl="1" algn="l" rtl="0" eaLnBrk="0" hangingPunct="0">
              <a:spcBef>
                <a:spcPct val="0"/>
              </a:spcBef>
            </a:pPr>
            <a:r>
              <a:rPr lang="en-US" dirty="0" smtClean="0"/>
              <a:t>After finished, passes back result</a:t>
            </a:r>
          </a:p>
          <a:p>
            <a:pPr algn="l" rtl="0"/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Definitions</a:t>
            </a:r>
            <a:endParaRPr lang="ar-SA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l" rtl="0"/>
            <a:r>
              <a:rPr lang="en-US" dirty="0" smtClean="0"/>
              <a:t>Format for function definition</a:t>
            </a:r>
          </a:p>
          <a:p>
            <a:pPr lvl="1" algn="l" rtl="0">
              <a:buFontTx/>
              <a:buNone/>
            </a:pPr>
            <a:r>
              <a:rPr lang="en-US" dirty="0" smtClean="0"/>
              <a:t>	</a:t>
            </a:r>
            <a:r>
              <a:rPr lang="en-US" i="1" dirty="0" smtClean="0"/>
              <a:t>return-value-type  function-name</a:t>
            </a:r>
            <a:r>
              <a:rPr lang="en-US" b="1" dirty="0" smtClean="0">
                <a:latin typeface="Courier New" pitchFamily="49" charset="0"/>
              </a:rPr>
              <a:t>(</a:t>
            </a:r>
            <a:r>
              <a:rPr lang="en-US" i="1" dirty="0" smtClean="0"/>
              <a:t> parameter-list </a:t>
            </a:r>
            <a:r>
              <a:rPr lang="en-US" b="1" dirty="0" smtClean="0">
                <a:latin typeface="Courier New" pitchFamily="49" charset="0"/>
              </a:rPr>
              <a:t>)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b="1" dirty="0" smtClean="0">
                <a:latin typeface="Courier New" pitchFamily="49" charset="0"/>
              </a:rPr>
              <a:t>{</a:t>
            </a:r>
            <a:br>
              <a:rPr lang="en-US" b="1" dirty="0" smtClean="0">
                <a:latin typeface="Courier New" pitchFamily="49" charset="0"/>
              </a:rPr>
            </a:br>
            <a:r>
              <a:rPr lang="en-US" i="1" dirty="0" smtClean="0"/>
              <a:t>   declarations and statements</a:t>
            </a:r>
            <a:br>
              <a:rPr lang="en-US" i="1" dirty="0" smtClean="0"/>
            </a:br>
            <a:r>
              <a:rPr lang="en-US" b="1" dirty="0" smtClean="0">
                <a:latin typeface="Courier New" pitchFamily="49" charset="0"/>
              </a:rPr>
              <a:t>}</a:t>
            </a:r>
          </a:p>
          <a:p>
            <a:pPr lvl="1" algn="l" rtl="0"/>
            <a:r>
              <a:rPr lang="en-US" dirty="0" smtClean="0"/>
              <a:t>Parameter list</a:t>
            </a:r>
          </a:p>
          <a:p>
            <a:pPr lvl="2" algn="l" rtl="0"/>
            <a:r>
              <a:rPr lang="en-US" dirty="0" smtClean="0"/>
              <a:t>Comma separated list of arguments</a:t>
            </a:r>
          </a:p>
          <a:p>
            <a:pPr lvl="3" algn="l" rtl="0"/>
            <a:r>
              <a:rPr lang="en-US" dirty="0" smtClean="0"/>
              <a:t>Data type needed for each argument</a:t>
            </a:r>
          </a:p>
          <a:p>
            <a:pPr lvl="2" algn="l" rtl="0"/>
            <a:r>
              <a:rPr lang="en-US" dirty="0" smtClean="0"/>
              <a:t>If no arguments, use </a:t>
            </a:r>
            <a:r>
              <a:rPr lang="en-US" b="1" dirty="0" smtClean="0">
                <a:latin typeface="Courier New" pitchFamily="49" charset="0"/>
              </a:rPr>
              <a:t>void</a:t>
            </a:r>
            <a:r>
              <a:rPr lang="en-US" dirty="0" smtClean="0"/>
              <a:t> or leave blank</a:t>
            </a:r>
          </a:p>
          <a:p>
            <a:pPr lvl="2" algn="l" rtl="0"/>
            <a:r>
              <a:rPr lang="en-US" dirty="0" smtClean="0"/>
              <a:t>Example?</a:t>
            </a:r>
          </a:p>
          <a:p>
            <a:pPr lvl="1" algn="l" rtl="0"/>
            <a:r>
              <a:rPr lang="en-US" dirty="0" smtClean="0"/>
              <a:t>Return-value-type</a:t>
            </a:r>
          </a:p>
          <a:p>
            <a:pPr lvl="2" algn="l" rtl="0"/>
            <a:r>
              <a:rPr lang="en-US" dirty="0" smtClean="0"/>
              <a:t>Data type of result returned (use </a:t>
            </a:r>
            <a:r>
              <a:rPr lang="en-US" b="1" dirty="0" smtClean="0">
                <a:latin typeface="Courier New" pitchFamily="49" charset="0"/>
              </a:rPr>
              <a:t>void</a:t>
            </a:r>
            <a:r>
              <a:rPr lang="en-US" dirty="0" smtClean="0"/>
              <a:t> if nothing returned)</a:t>
            </a:r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Definitions</a:t>
            </a:r>
            <a:endParaRPr lang="ar-SA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 rtl="0"/>
            <a:r>
              <a:rPr lang="en-US" dirty="0" smtClean="0"/>
              <a:t>Example function</a:t>
            </a:r>
          </a:p>
          <a:p>
            <a:pPr lvl="1" algn="l" rtl="0">
              <a:buFontTx/>
              <a:buNone/>
            </a:pP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square(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y )</a:t>
            </a:r>
          </a:p>
          <a:p>
            <a:pPr lvl="1" algn="l" rtl="0">
              <a:buFontTx/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{                                                          </a:t>
            </a:r>
            <a:endParaRPr lang="en-US" sz="1800" b="1" dirty="0" smtClean="0">
              <a:latin typeface="Courier New" pitchFamily="49" charset="0"/>
              <a:cs typeface="Times New Roman" pitchFamily="18" charset="0"/>
            </a:endParaRPr>
          </a:p>
          <a:p>
            <a:pPr lvl="1" algn="l" rtl="0">
              <a:buFontTx/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return y * y;</a:t>
            </a:r>
            <a:endParaRPr lang="en-US" sz="1800" b="1" dirty="0" smtClean="0">
              <a:latin typeface="Courier New" pitchFamily="49" charset="0"/>
              <a:cs typeface="Times New Roman" pitchFamily="18" charset="0"/>
            </a:endParaRPr>
          </a:p>
          <a:p>
            <a:pPr lvl="1" algn="l" rtl="0">
              <a:buFontTx/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algn="l" rtl="0"/>
            <a:r>
              <a:rPr lang="en-US" b="1" dirty="0" smtClean="0">
                <a:latin typeface="Courier New" pitchFamily="49" charset="0"/>
              </a:rPr>
              <a:t>return</a:t>
            </a:r>
            <a:r>
              <a:rPr lang="en-US" dirty="0" smtClean="0"/>
              <a:t> keyword</a:t>
            </a:r>
          </a:p>
          <a:p>
            <a:pPr lvl="1" algn="l" rtl="0"/>
            <a:r>
              <a:rPr lang="en-US" dirty="0" smtClean="0"/>
              <a:t>Returns data, and control goes to function’s caller</a:t>
            </a:r>
          </a:p>
          <a:p>
            <a:pPr lvl="2" algn="l" rtl="0"/>
            <a:r>
              <a:rPr lang="en-US" dirty="0" smtClean="0"/>
              <a:t>If no data to return, use </a:t>
            </a:r>
            <a:r>
              <a:rPr lang="en-US" b="1" dirty="0" smtClean="0">
                <a:latin typeface="Courier New" pitchFamily="49" charset="0"/>
              </a:rPr>
              <a:t>return;</a:t>
            </a:r>
          </a:p>
          <a:p>
            <a:pPr lvl="1" algn="l" rtl="0"/>
            <a:r>
              <a:rPr lang="en-US" dirty="0" smtClean="0"/>
              <a:t>Function ends when reaches right brace</a:t>
            </a:r>
          </a:p>
          <a:p>
            <a:pPr lvl="2" algn="l" rtl="0"/>
            <a:r>
              <a:rPr lang="en-US" dirty="0" smtClean="0"/>
              <a:t>Control goes to caller</a:t>
            </a:r>
          </a:p>
          <a:p>
            <a:pPr algn="l" rtl="0"/>
            <a:r>
              <a:rPr lang="en-US" dirty="0" smtClean="0"/>
              <a:t>Functions cannot be defined inside other functions</a:t>
            </a:r>
          </a:p>
          <a:p>
            <a:pPr algn="l" rtl="0"/>
            <a:r>
              <a:rPr lang="en-US" dirty="0" smtClean="0"/>
              <a:t>Next: program examples</a:t>
            </a:r>
            <a:endParaRPr lang="en-US" b="1" dirty="0" smtClean="0">
              <a:latin typeface="Courier New" pitchFamily="49" charset="0"/>
            </a:endParaRPr>
          </a:p>
          <a:p>
            <a:pPr algn="l" rtl="0"/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Definitions</a:t>
            </a:r>
            <a:endParaRPr lang="ar-SA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 smtClean="0"/>
              <a:t>Example 1 </a:t>
            </a:r>
            <a:endParaRPr lang="ar-SA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560" y="1484784"/>
            <a:ext cx="7010400" cy="50292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Creating and using a programmer-defined function.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#include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iostream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&gt;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      </a:t>
            </a:r>
            <a:r>
              <a:rPr lang="en-US" sz="1200" b="1" kern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using</a:t>
            </a:r>
            <a:r>
              <a:rPr lang="en-US" sz="1200" b="1" kern="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namespace std;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8   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square(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);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// function prototype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9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10 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main()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11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12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loop 10 times and calculate and output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13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square of x each time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14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for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(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x =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x &lt;=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x++ )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15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square( x )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  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function call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16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17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18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19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return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indicates successful termination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20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21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main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22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grpSp>
        <p:nvGrpSpPr>
          <p:cNvPr id="13" name="Group 9"/>
          <p:cNvGrpSpPr>
            <a:grpSpLocks/>
          </p:cNvGrpSpPr>
          <p:nvPr/>
        </p:nvGrpSpPr>
        <p:grpSpPr bwMode="auto">
          <a:xfrm>
            <a:off x="3131842" y="3933056"/>
            <a:ext cx="4270375" cy="923925"/>
            <a:chOff x="1632" y="1488"/>
            <a:chExt cx="2690" cy="582"/>
          </a:xfrm>
        </p:grpSpPr>
        <p:sp>
          <p:nvSpPr>
            <p:cNvPr id="14" name="Text Box 4"/>
            <p:cNvSpPr txBox="1">
              <a:spLocks noChangeArrowheads="1"/>
            </p:cNvSpPr>
            <p:nvPr/>
          </p:nvSpPr>
          <p:spPr bwMode="auto">
            <a:xfrm>
              <a:off x="2544" y="1488"/>
              <a:ext cx="1778" cy="58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Parentheses </a:t>
              </a: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()</a:t>
              </a: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 cause function to be called. When done, it returns the result.</a:t>
              </a:r>
            </a:p>
          </p:txBody>
        </p:sp>
        <p:sp>
          <p:nvSpPr>
            <p:cNvPr id="15" name="Line 5"/>
            <p:cNvSpPr>
              <a:spLocks noChangeShapeType="1"/>
            </p:cNvSpPr>
            <p:nvPr/>
          </p:nvSpPr>
          <p:spPr bwMode="auto">
            <a:xfrm flipH="1">
              <a:off x="1632" y="1584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6" name="Group 8"/>
          <p:cNvGrpSpPr>
            <a:grpSpLocks/>
          </p:cNvGrpSpPr>
          <p:nvPr/>
        </p:nvGrpSpPr>
        <p:grpSpPr bwMode="auto">
          <a:xfrm>
            <a:off x="2339752" y="2430761"/>
            <a:ext cx="4392613" cy="1477963"/>
            <a:chOff x="1056" y="480"/>
            <a:chExt cx="2767" cy="931"/>
          </a:xfrm>
        </p:grpSpPr>
        <p:sp>
          <p:nvSpPr>
            <p:cNvPr id="17" name="Text Box 6"/>
            <p:cNvSpPr txBox="1">
              <a:spLocks noChangeArrowheads="1"/>
            </p:cNvSpPr>
            <p:nvPr/>
          </p:nvSpPr>
          <p:spPr bwMode="auto">
            <a:xfrm>
              <a:off x="1968" y="480"/>
              <a:ext cx="1855" cy="931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Function prototype: specifies data types of arguments and return values. </a:t>
              </a: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square</a:t>
              </a: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 expects and </a:t>
              </a:r>
              <a:r>
                <a:rPr kumimoji="0" lang="en-US" sz="18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int</a:t>
              </a: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, and returns an </a:t>
              </a: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int</a:t>
              </a: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.</a:t>
              </a:r>
            </a:p>
          </p:txBody>
        </p:sp>
        <p:sp>
          <p:nvSpPr>
            <p:cNvPr id="18" name="Line 7"/>
            <p:cNvSpPr>
              <a:spLocks noChangeShapeType="1"/>
            </p:cNvSpPr>
            <p:nvPr/>
          </p:nvSpPr>
          <p:spPr bwMode="auto">
            <a:xfrm flipH="1">
              <a:off x="1056" y="576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Example1 Cont.</a:t>
            </a:r>
            <a:endParaRPr lang="ar-SA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657944" y="1628800"/>
            <a:ext cx="7010400" cy="18288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23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square function definition returns square of an integer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24 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square(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y )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y is a copy of argument to function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25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                                         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26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return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y * y;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// returns square of y as an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27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                               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28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function square                  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657944" y="3305200"/>
            <a:ext cx="7010400" cy="6096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tIns="182880" bIns="182880"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1  4  9  16  25  36  49  64  81  100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urier New" pitchFamily="49" charset="0"/>
            </a:endParaRPr>
          </a:p>
        </p:txBody>
      </p:sp>
      <p:grpSp>
        <p:nvGrpSpPr>
          <p:cNvPr id="11" name="Group 7"/>
          <p:cNvGrpSpPr>
            <a:grpSpLocks/>
          </p:cNvGrpSpPr>
          <p:nvPr/>
        </p:nvGrpSpPr>
        <p:grpSpPr bwMode="auto">
          <a:xfrm>
            <a:off x="2715344" y="2619400"/>
            <a:ext cx="4495800" cy="1498600"/>
            <a:chOff x="1296" y="624"/>
            <a:chExt cx="2832" cy="944"/>
          </a:xfrm>
        </p:grpSpPr>
        <p:sp>
          <p:nvSpPr>
            <p:cNvPr id="12" name="Text Box 5"/>
            <p:cNvSpPr txBox="1">
              <a:spLocks noChangeArrowheads="1"/>
            </p:cNvSpPr>
            <p:nvPr/>
          </p:nvSpPr>
          <p:spPr bwMode="auto">
            <a:xfrm>
              <a:off x="2448" y="812"/>
              <a:ext cx="1680" cy="756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Definition of </a:t>
              </a: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square</a:t>
              </a:r>
              <a:r>
                <a:rPr lang="en-US" kern="0" dirty="0" smtClean="0">
                  <a:solidFill>
                    <a:sysClr val="windowText" lastClr="000000"/>
                  </a:solidFill>
                  <a:latin typeface="Times New Roman" pitchFamily="18" charset="0"/>
                </a:rPr>
                <a:t>. </a:t>
              </a: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y</a:t>
              </a: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 is a copy of the argument passed. Returns </a:t>
              </a: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y * y</a:t>
              </a: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, or </a:t>
              </a: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y</a:t>
              </a: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 squared.</a:t>
              </a:r>
            </a:p>
          </p:txBody>
        </p:sp>
        <p:sp>
          <p:nvSpPr>
            <p:cNvPr id="13" name="Line 6"/>
            <p:cNvSpPr>
              <a:spLocks noChangeShapeType="1"/>
            </p:cNvSpPr>
            <p:nvPr/>
          </p:nvSpPr>
          <p:spPr bwMode="auto">
            <a:xfrm flipH="1" flipV="1">
              <a:off x="1296" y="624"/>
              <a:ext cx="1152" cy="52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</a:t>
            </a:r>
            <a:endParaRPr lang="ar-SA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11560" y="1174576"/>
            <a:ext cx="7010400" cy="56388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Finding the maximum of three floating-point numbers.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#include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iostream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&gt;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lvl="0" algn="l" rtl="0" fontAlgn="base">
              <a:spcBef>
                <a:spcPct val="20000"/>
              </a:spcBef>
              <a:spcAft>
                <a:spcPct val="0"/>
              </a:spcAft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 </a:t>
            </a:r>
            <a:r>
              <a:rPr kumimoji="0" lang="en-US" sz="1200" b="1" i="0" u="none" strike="noStrike" kern="0" cap="none" spc="0" normalizeH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      </a:t>
            </a:r>
            <a:r>
              <a:rPr lang="en-US" sz="1200" b="1" kern="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using</a:t>
            </a:r>
            <a:r>
              <a:rPr lang="en-US" sz="1200" b="1" kern="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namespace std;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8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9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double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maximum(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double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double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double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function prototype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10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11 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main()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12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13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double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number1;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14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double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number2;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15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double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number3;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16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17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"Enter three floating-point numbers: 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18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cin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&gt;&gt; number1 &gt;&gt; number2 &gt;&gt; number3;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19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20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number1, number2 and number3 are arguments to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21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the maximum function call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22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"Maximum is: 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23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&lt;&lt; maximum( number1, number2, number3 ) &lt;&lt;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24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25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return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indicates successful termination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grpSp>
        <p:nvGrpSpPr>
          <p:cNvPr id="9" name="Group 6"/>
          <p:cNvGrpSpPr>
            <a:grpSpLocks/>
          </p:cNvGrpSpPr>
          <p:nvPr/>
        </p:nvGrpSpPr>
        <p:grpSpPr bwMode="auto">
          <a:xfrm>
            <a:off x="2440360" y="3429001"/>
            <a:ext cx="3810000" cy="1533526"/>
            <a:chOff x="1152" y="1392"/>
            <a:chExt cx="2400" cy="966"/>
          </a:xfrm>
        </p:grpSpPr>
        <p:sp>
          <p:nvSpPr>
            <p:cNvPr id="10" name="Text Box 4"/>
            <p:cNvSpPr txBox="1">
              <a:spLocks noChangeArrowheads="1"/>
            </p:cNvSpPr>
            <p:nvPr/>
          </p:nvSpPr>
          <p:spPr bwMode="auto">
            <a:xfrm>
              <a:off x="1872" y="1776"/>
              <a:ext cx="1680" cy="58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Function 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maximum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 takes 3 arguments (all 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double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) and returns a 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double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.</a:t>
              </a:r>
            </a:p>
          </p:txBody>
        </p:sp>
        <p:sp>
          <p:nvSpPr>
            <p:cNvPr id="11" name="Line 5"/>
            <p:cNvSpPr>
              <a:spLocks noChangeShapeType="1"/>
            </p:cNvSpPr>
            <p:nvPr/>
          </p:nvSpPr>
          <p:spPr bwMode="auto">
            <a:xfrm flipH="1" flipV="1">
              <a:off x="1152" y="1392"/>
              <a:ext cx="720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Example2 Cont</a:t>
            </a:r>
            <a:endParaRPr lang="ar-SA" dirty="0"/>
          </a:p>
        </p:txBody>
      </p:sp>
      <p:sp>
        <p:nvSpPr>
          <p:cNvPr id="9" name="Rectangle 1027"/>
          <p:cNvSpPr txBox="1">
            <a:spLocks noChangeArrowheads="1"/>
          </p:cNvSpPr>
          <p:nvPr/>
        </p:nvSpPr>
        <p:spPr bwMode="auto">
          <a:xfrm>
            <a:off x="395536" y="1556793"/>
            <a:ext cx="7010400" cy="4248472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 smtClean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26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27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main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28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29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function maximum definition;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30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x, y and z are parameters   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31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double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maximum(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double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x,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double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y,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double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z )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32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                              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33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double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max = x;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assume x is largest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34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                    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35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if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( y &gt; max )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// if y is larger,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36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max = y; 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assign y to max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37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                    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38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if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( z &gt; max )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if z is larger,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39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max = z; 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assign z to max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40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                    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41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return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max; 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max is largest value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42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                    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43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function maximum      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10" name="Rectangle 1028"/>
          <p:cNvSpPr>
            <a:spLocks noChangeArrowheads="1"/>
          </p:cNvSpPr>
          <p:nvPr/>
        </p:nvSpPr>
        <p:spPr bwMode="auto">
          <a:xfrm>
            <a:off x="2627784" y="4876800"/>
            <a:ext cx="7010400" cy="19812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tIns="182880" bIns="182880"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Enter three floating-point numbers: 99.32 37.3 27.1928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Maximum is: 99.32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Enter three floating-point numbers: 1.1 3.333 2.22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Maximum is: 3.333</a:t>
            </a: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 pitchFamily="49" charset="0"/>
              </a:rPr>
              <a:t> 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Enter three floating-point numbers: 27.9 14.31 88.99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Maximum is: 88.99</a:t>
            </a: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" pitchFamily="49" charset="0"/>
              </a:rPr>
              <a:t> 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urier New" pitchFamily="49" charset="0"/>
            </a:endParaRPr>
          </a:p>
        </p:txBody>
      </p:sp>
      <p:grpSp>
        <p:nvGrpSpPr>
          <p:cNvPr id="11" name="Group 1031"/>
          <p:cNvGrpSpPr>
            <a:grpSpLocks/>
          </p:cNvGrpSpPr>
          <p:nvPr/>
        </p:nvGrpSpPr>
        <p:grpSpPr bwMode="auto">
          <a:xfrm>
            <a:off x="3049488" y="2086744"/>
            <a:ext cx="4114800" cy="838200"/>
            <a:chOff x="1584" y="288"/>
            <a:chExt cx="2592" cy="528"/>
          </a:xfrm>
        </p:grpSpPr>
        <p:sp>
          <p:nvSpPr>
            <p:cNvPr id="12" name="Text Box 1029"/>
            <p:cNvSpPr txBox="1">
              <a:spLocks noChangeArrowheads="1"/>
            </p:cNvSpPr>
            <p:nvPr/>
          </p:nvSpPr>
          <p:spPr bwMode="auto">
            <a:xfrm>
              <a:off x="2496" y="288"/>
              <a:ext cx="1680" cy="407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Comma separated list for multiple parameters.</a:t>
              </a:r>
            </a:p>
          </p:txBody>
        </p:sp>
        <p:sp>
          <p:nvSpPr>
            <p:cNvPr id="13" name="Line 1030"/>
            <p:cNvSpPr>
              <a:spLocks noChangeShapeType="1"/>
            </p:cNvSpPr>
            <p:nvPr/>
          </p:nvSpPr>
          <p:spPr bwMode="auto">
            <a:xfrm flipH="1">
              <a:off x="1584" y="384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/>
            <a:r>
              <a:rPr lang="en-US" dirty="0" smtClean="0"/>
              <a:t>Function prototype contains</a:t>
            </a:r>
          </a:p>
          <a:p>
            <a:pPr lvl="1" algn="l" rtl="0"/>
            <a:r>
              <a:rPr lang="en-US" dirty="0" smtClean="0"/>
              <a:t>Function name</a:t>
            </a:r>
          </a:p>
          <a:p>
            <a:pPr lvl="1" algn="l" rtl="0"/>
            <a:r>
              <a:rPr lang="en-US" dirty="0" smtClean="0"/>
              <a:t>Parameters (number and data type)</a:t>
            </a:r>
          </a:p>
          <a:p>
            <a:pPr lvl="1" algn="l" rtl="0"/>
            <a:r>
              <a:rPr lang="en-US" dirty="0" smtClean="0"/>
              <a:t>Return type (</a:t>
            </a:r>
            <a:r>
              <a:rPr lang="en-US" b="1" dirty="0" smtClean="0">
                <a:latin typeface="Courier New" pitchFamily="49" charset="0"/>
              </a:rPr>
              <a:t>void</a:t>
            </a:r>
            <a:r>
              <a:rPr lang="en-US" dirty="0" smtClean="0"/>
              <a:t> if returns nothing)</a:t>
            </a:r>
          </a:p>
          <a:p>
            <a:pPr lvl="1" algn="l" rtl="0"/>
            <a:r>
              <a:rPr lang="en-US" dirty="0" smtClean="0"/>
              <a:t>Only needed if function definition after function call</a:t>
            </a:r>
          </a:p>
          <a:p>
            <a:pPr algn="l" rtl="0"/>
            <a:r>
              <a:rPr lang="en-US" dirty="0" smtClean="0"/>
              <a:t>Prototype must match function definition</a:t>
            </a:r>
          </a:p>
          <a:p>
            <a:pPr lvl="1" algn="l" rtl="0"/>
            <a:r>
              <a:rPr lang="en-US" dirty="0" smtClean="0"/>
              <a:t>Function prototype</a:t>
            </a:r>
          </a:p>
          <a:p>
            <a:pPr lvl="2" algn="l" rtl="0">
              <a:buFontTx/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double maximum( double, double, double );</a:t>
            </a:r>
          </a:p>
          <a:p>
            <a:pPr lvl="1" algn="l" rtl="0"/>
            <a:r>
              <a:rPr lang="en-US" dirty="0" smtClean="0">
                <a:cs typeface="Courier New" pitchFamily="49" charset="0"/>
              </a:rPr>
              <a:t>Definition</a:t>
            </a:r>
          </a:p>
          <a:p>
            <a:pPr lvl="2" algn="l" rtl="0">
              <a:buFontTx/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double maximum( double x, double y, double z )</a:t>
            </a:r>
          </a:p>
          <a:p>
            <a:pPr lvl="2" algn="l" rtl="0">
              <a:buFontTx/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lvl="2" algn="l" rtl="0">
              <a:buFontTx/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…</a:t>
            </a:r>
          </a:p>
          <a:p>
            <a:pPr lvl="2" algn="l" rtl="0">
              <a:buFontTx/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algn="l" rtl="0"/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Prototypes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l" rtl="0">
              <a:lnSpc>
                <a:spcPct val="90000"/>
              </a:lnSpc>
            </a:pPr>
            <a:r>
              <a:rPr lang="en-US" dirty="0" smtClean="0"/>
              <a:t>Function signature</a:t>
            </a:r>
          </a:p>
          <a:p>
            <a:pPr lvl="1" algn="l" rtl="0">
              <a:lnSpc>
                <a:spcPct val="90000"/>
              </a:lnSpc>
            </a:pPr>
            <a:r>
              <a:rPr lang="en-US" dirty="0" smtClean="0"/>
              <a:t>Part of prototype with name and parameters</a:t>
            </a:r>
          </a:p>
          <a:p>
            <a:pPr lvl="2" algn="l" rtl="0">
              <a:lnSpc>
                <a:spcPct val="90000"/>
              </a:lnSpc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double maximum( double, double, double );</a:t>
            </a:r>
          </a:p>
          <a:p>
            <a:pPr lvl="2" algn="l" rtl="0">
              <a:lnSpc>
                <a:spcPct val="90000"/>
              </a:lnSpc>
            </a:pPr>
            <a:endParaRPr lang="en-US" sz="1600" b="1" dirty="0" smtClean="0">
              <a:latin typeface="Courier New" pitchFamily="49" charset="0"/>
              <a:cs typeface="Courier New" pitchFamily="49" charset="0"/>
            </a:endParaRPr>
          </a:p>
          <a:p>
            <a:pPr algn="l" rtl="0">
              <a:lnSpc>
                <a:spcPct val="90000"/>
              </a:lnSpc>
            </a:pPr>
            <a:r>
              <a:rPr lang="en-US" dirty="0" smtClean="0"/>
              <a:t>Argument Coercion</a:t>
            </a:r>
          </a:p>
          <a:p>
            <a:pPr lvl="1" algn="l" rtl="0">
              <a:lnSpc>
                <a:spcPct val="90000"/>
              </a:lnSpc>
            </a:pPr>
            <a:r>
              <a:rPr lang="en-US" dirty="0" smtClean="0"/>
              <a:t>Force arguments to be of proper type</a:t>
            </a:r>
          </a:p>
          <a:p>
            <a:pPr lvl="2" algn="l" rtl="0">
              <a:lnSpc>
                <a:spcPct val="90000"/>
              </a:lnSpc>
            </a:pPr>
            <a:r>
              <a:rPr lang="en-US" dirty="0" smtClean="0"/>
              <a:t>Converting </a:t>
            </a:r>
            <a:r>
              <a:rPr lang="en-US" b="1" dirty="0" err="1" smtClean="0">
                <a:latin typeface="Courier New" pitchFamily="49" charset="0"/>
              </a:rPr>
              <a:t>int</a:t>
            </a:r>
            <a:r>
              <a:rPr lang="en-US" dirty="0" smtClean="0"/>
              <a:t> (4) to </a:t>
            </a:r>
            <a:r>
              <a:rPr lang="en-US" b="1" dirty="0" smtClean="0">
                <a:latin typeface="Courier New" pitchFamily="49" charset="0"/>
              </a:rPr>
              <a:t>double</a:t>
            </a:r>
            <a:r>
              <a:rPr lang="en-US" dirty="0" smtClean="0"/>
              <a:t> (4.0)</a:t>
            </a:r>
          </a:p>
          <a:p>
            <a:pPr lvl="2" algn="l" rtl="0">
              <a:lnSpc>
                <a:spcPct val="90000"/>
              </a:lnSpc>
              <a:buFontTx/>
              <a:buNone/>
            </a:pPr>
            <a:r>
              <a:rPr lang="en-US" sz="1800" b="1" dirty="0" err="1" smtClean="0">
                <a:latin typeface="Courier New" pitchFamily="49" charset="0"/>
              </a:rPr>
              <a:t>cout</a:t>
            </a:r>
            <a:r>
              <a:rPr lang="en-US" sz="1800" b="1" dirty="0" smtClean="0">
                <a:latin typeface="Courier New" pitchFamily="49" charset="0"/>
              </a:rPr>
              <a:t> &lt;&lt; </a:t>
            </a:r>
            <a:r>
              <a:rPr lang="en-US" sz="1800" b="1" dirty="0" err="1" smtClean="0">
                <a:latin typeface="Courier New" pitchFamily="49" charset="0"/>
              </a:rPr>
              <a:t>sqrt</a:t>
            </a:r>
            <a:r>
              <a:rPr lang="en-US" sz="1800" b="1" dirty="0" smtClean="0">
                <a:latin typeface="Courier New" pitchFamily="49" charset="0"/>
              </a:rPr>
              <a:t>(4)</a:t>
            </a:r>
          </a:p>
          <a:p>
            <a:pPr lvl="1" algn="l" rtl="0">
              <a:lnSpc>
                <a:spcPct val="90000"/>
              </a:lnSpc>
            </a:pPr>
            <a:r>
              <a:rPr lang="en-US" dirty="0" smtClean="0"/>
              <a:t>Conversion rules</a:t>
            </a:r>
          </a:p>
          <a:p>
            <a:pPr lvl="2" algn="l" rtl="0">
              <a:lnSpc>
                <a:spcPct val="90000"/>
              </a:lnSpc>
            </a:pPr>
            <a:r>
              <a:rPr lang="en-US" dirty="0" smtClean="0"/>
              <a:t>Arguments usually converted automatically</a:t>
            </a:r>
          </a:p>
          <a:p>
            <a:pPr lvl="2" algn="l" rtl="0">
              <a:lnSpc>
                <a:spcPct val="90000"/>
              </a:lnSpc>
            </a:pPr>
            <a:r>
              <a:rPr lang="en-US" dirty="0" smtClean="0"/>
              <a:t>Changing from </a:t>
            </a:r>
            <a:r>
              <a:rPr lang="en-US" b="1" dirty="0" smtClean="0">
                <a:latin typeface="Courier New" pitchFamily="49" charset="0"/>
              </a:rPr>
              <a:t>double</a:t>
            </a:r>
            <a:r>
              <a:rPr lang="en-US" dirty="0" smtClean="0"/>
              <a:t> to </a:t>
            </a:r>
            <a:r>
              <a:rPr lang="en-US" b="1" dirty="0" err="1" smtClean="0">
                <a:latin typeface="Courier New" pitchFamily="49" charset="0"/>
              </a:rPr>
              <a:t>int</a:t>
            </a:r>
            <a:r>
              <a:rPr lang="en-US" dirty="0" smtClean="0"/>
              <a:t> can truncate data (Demotion)</a:t>
            </a:r>
          </a:p>
          <a:p>
            <a:pPr lvl="3" algn="l" rtl="0">
              <a:lnSpc>
                <a:spcPct val="90000"/>
              </a:lnSpc>
            </a:pPr>
            <a:r>
              <a:rPr lang="en-US" dirty="0" smtClean="0"/>
              <a:t>3.4 to 3</a:t>
            </a:r>
          </a:p>
          <a:p>
            <a:pPr lvl="1" algn="l" rtl="0">
              <a:lnSpc>
                <a:spcPct val="90000"/>
              </a:lnSpc>
            </a:pPr>
            <a:r>
              <a:rPr lang="en-US" dirty="0" smtClean="0"/>
              <a:t>Mixed type goes to highest type (promotion)</a:t>
            </a:r>
          </a:p>
          <a:p>
            <a:pPr lvl="2" algn="l" rtl="0">
              <a:lnSpc>
                <a:spcPct val="90000"/>
              </a:lnSpc>
            </a:pPr>
            <a:r>
              <a:rPr lang="en-US" b="1" dirty="0" err="1" smtClean="0">
                <a:latin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</a:rPr>
              <a:t> * double</a:t>
            </a:r>
          </a:p>
          <a:p>
            <a:pPr algn="l" rtl="0"/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Prototypes Cont.</a:t>
            </a:r>
            <a:endParaRPr lang="ar-SA" dirty="0"/>
          </a:p>
        </p:txBody>
      </p:sp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2405608" y="2495302"/>
            <a:ext cx="4038600" cy="501650"/>
            <a:chOff x="1584" y="2784"/>
            <a:chExt cx="2544" cy="316"/>
          </a:xfrm>
        </p:grpSpPr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1968" y="2908"/>
              <a:ext cx="196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/>
              <a:r>
                <a:rPr lang="en-US" sz="1400" b="0"/>
                <a:t>Function signature</a:t>
              </a:r>
            </a:p>
          </p:txBody>
        </p:sp>
        <p:sp>
          <p:nvSpPr>
            <p:cNvPr id="6" name="Line 5"/>
            <p:cNvSpPr>
              <a:spLocks noChangeShapeType="1"/>
            </p:cNvSpPr>
            <p:nvPr/>
          </p:nvSpPr>
          <p:spPr bwMode="auto">
            <a:xfrm flipH="1">
              <a:off x="1584" y="2928"/>
              <a:ext cx="25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ar-SA"/>
            </a:p>
          </p:txBody>
        </p:sp>
        <p:sp>
          <p:nvSpPr>
            <p:cNvPr id="7" name="Line 6"/>
            <p:cNvSpPr>
              <a:spLocks noChangeShapeType="1"/>
            </p:cNvSpPr>
            <p:nvPr/>
          </p:nvSpPr>
          <p:spPr bwMode="auto">
            <a:xfrm>
              <a:off x="1584" y="278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ar-SA"/>
            </a:p>
          </p:txBody>
        </p:sp>
        <p:sp>
          <p:nvSpPr>
            <p:cNvPr id="8" name="Line 7"/>
            <p:cNvSpPr>
              <a:spLocks noChangeShapeType="1"/>
            </p:cNvSpPr>
            <p:nvPr/>
          </p:nvSpPr>
          <p:spPr bwMode="auto">
            <a:xfrm>
              <a:off x="4128" y="278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ar-SA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Promotion/Demotion may occur when the type of a function argument does not mach the specified parameter type.</a:t>
            </a:r>
          </a:p>
          <a:p>
            <a:pPr algn="l" rtl="0"/>
            <a:r>
              <a:rPr lang="en-US" dirty="0" smtClean="0"/>
              <a:t>Example?</a:t>
            </a:r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Demotion/Promotion Example</a:t>
            </a:r>
            <a:endParaRPr lang="ar-S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/>
            <a:r>
              <a:rPr lang="en-US" dirty="0" smtClean="0"/>
              <a:t>Modules: functions and classes</a:t>
            </a:r>
          </a:p>
          <a:p>
            <a:pPr algn="l" rtl="0"/>
            <a:r>
              <a:rPr lang="en-US" dirty="0" smtClean="0"/>
              <a:t>Programs use new and “prepackaged” modules</a:t>
            </a:r>
          </a:p>
          <a:p>
            <a:pPr lvl="1" algn="l" rtl="0"/>
            <a:r>
              <a:rPr lang="en-US" dirty="0" smtClean="0"/>
              <a:t>New: programmer-defined functions, classes</a:t>
            </a:r>
          </a:p>
          <a:p>
            <a:pPr lvl="1" algn="l" rtl="0"/>
            <a:r>
              <a:rPr lang="en-US" dirty="0" smtClean="0"/>
              <a:t>Prepackaged: from the standard library </a:t>
            </a:r>
          </a:p>
          <a:p>
            <a:pPr algn="l" rtl="0"/>
            <a:r>
              <a:rPr lang="en-US" dirty="0" smtClean="0"/>
              <a:t>Functions invoked by function call</a:t>
            </a:r>
          </a:p>
          <a:p>
            <a:pPr lvl="1" algn="l" rtl="0"/>
            <a:r>
              <a:rPr lang="en-US" dirty="0" smtClean="0"/>
              <a:t>Function name and information (arguments) it needs</a:t>
            </a:r>
          </a:p>
          <a:p>
            <a:pPr algn="l" rtl="0"/>
            <a:r>
              <a:rPr lang="en-US" dirty="0" smtClean="0"/>
              <a:t>Function definitions</a:t>
            </a:r>
          </a:p>
          <a:p>
            <a:pPr lvl="1" algn="l" rtl="0"/>
            <a:r>
              <a:rPr lang="en-US" dirty="0" smtClean="0"/>
              <a:t>Only written once</a:t>
            </a:r>
          </a:p>
          <a:p>
            <a:pPr lvl="1" algn="l" rtl="0"/>
            <a:r>
              <a:rPr lang="en-US" dirty="0" smtClean="0"/>
              <a:t>Hidden from other functions</a:t>
            </a:r>
          </a:p>
          <a:p>
            <a:pPr algn="l" rtl="0"/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Program Components in C++</a:t>
            </a:r>
            <a:endParaRPr lang="ar-SA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30" name="Object 2"/>
          <p:cNvGraphicFramePr>
            <a:graphicFrameLocks/>
          </p:cNvGraphicFramePr>
          <p:nvPr>
            <p:ph idx="1"/>
          </p:nvPr>
        </p:nvGraphicFramePr>
        <p:xfrm>
          <a:off x="1517650" y="1712913"/>
          <a:ext cx="6107113" cy="4064000"/>
        </p:xfrm>
        <a:graphic>
          <a:graphicData uri="http://schemas.openxmlformats.org/presentationml/2006/ole">
            <p:oleObj spid="_x0000_s22530" name="Document" r:id="rId3" imgW="6106320" imgH="4064040" progId="Word.Document.8">
              <p:embed/>
            </p:oleObj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Prototypes</a:t>
            </a:r>
            <a:endParaRPr lang="ar-SA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323528" y="1628800"/>
            <a:ext cx="0" cy="3096344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-36512" y="4797152"/>
            <a:ext cx="936104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en-US" b="1" dirty="0" smtClean="0"/>
              <a:t>Low </a:t>
            </a:r>
            <a:endParaRPr lang="ar-SA" b="1" dirty="0"/>
          </a:p>
        </p:txBody>
      </p:sp>
      <p:sp>
        <p:nvSpPr>
          <p:cNvPr id="7" name="TextBox 6"/>
          <p:cNvSpPr txBox="1"/>
          <p:nvPr/>
        </p:nvSpPr>
        <p:spPr>
          <a:xfrm>
            <a:off x="0" y="1268760"/>
            <a:ext cx="936104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en-US" b="1" dirty="0" smtClean="0"/>
              <a:t>High</a:t>
            </a:r>
            <a:endParaRPr lang="ar-SA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b="1" dirty="0" smtClean="0">
                <a:latin typeface="Courier New" pitchFamily="49" charset="0"/>
              </a:rPr>
              <a:t>static</a:t>
            </a:r>
            <a:r>
              <a:rPr lang="en-US" dirty="0" smtClean="0"/>
              <a:t> keyword</a:t>
            </a:r>
          </a:p>
          <a:p>
            <a:pPr lvl="1" algn="l" rtl="0"/>
            <a:r>
              <a:rPr lang="en-US" dirty="0" smtClean="0"/>
              <a:t>Local variables in function</a:t>
            </a:r>
          </a:p>
          <a:p>
            <a:pPr lvl="1" algn="l" rtl="0"/>
            <a:r>
              <a:rPr lang="en-US" dirty="0" smtClean="0"/>
              <a:t>Keeps value between function calls </a:t>
            </a:r>
          </a:p>
          <a:p>
            <a:pPr lvl="1" algn="l" rtl="0"/>
            <a:r>
              <a:rPr lang="en-US" dirty="0" smtClean="0"/>
              <a:t>Only known in own function</a:t>
            </a:r>
          </a:p>
          <a:p>
            <a:pPr algn="l" rtl="0"/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Static Variables</a:t>
            </a:r>
            <a:endParaRPr lang="ar-SA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Scope</a:t>
            </a:r>
          </a:p>
          <a:p>
            <a:pPr lvl="1" algn="l" rtl="0"/>
            <a:r>
              <a:rPr lang="en-US" dirty="0" smtClean="0"/>
              <a:t>Portion of program where identifier(variable/function) can be used</a:t>
            </a:r>
          </a:p>
          <a:p>
            <a:pPr algn="l" rtl="0"/>
            <a:r>
              <a:rPr lang="en-US" dirty="0" smtClean="0"/>
              <a:t>Types of scopes for an </a:t>
            </a:r>
            <a:r>
              <a:rPr lang="en-US" dirty="0" err="1" smtClean="0"/>
              <a:t>indentifier</a:t>
            </a:r>
            <a:r>
              <a:rPr lang="en-US" dirty="0" smtClean="0"/>
              <a:t>:</a:t>
            </a:r>
          </a:p>
          <a:p>
            <a:pPr lvl="1" algn="l" rtl="0"/>
            <a:r>
              <a:rPr lang="en-US" dirty="0" smtClean="0"/>
              <a:t>File scope </a:t>
            </a:r>
          </a:p>
          <a:p>
            <a:pPr lvl="2" algn="l" rtl="0"/>
            <a:r>
              <a:rPr lang="en-US" dirty="0" smtClean="0"/>
              <a:t>Defined outside a function, known in all functions</a:t>
            </a:r>
          </a:p>
          <a:p>
            <a:pPr lvl="2" algn="l" rtl="0"/>
            <a:r>
              <a:rPr lang="en-US" dirty="0" smtClean="0"/>
              <a:t>Global variables, function definitions and prototypes</a:t>
            </a:r>
          </a:p>
          <a:p>
            <a:pPr lvl="1" algn="l" rtl="0"/>
            <a:r>
              <a:rPr lang="en-US" dirty="0" smtClean="0"/>
              <a:t>Function scope</a:t>
            </a:r>
          </a:p>
          <a:p>
            <a:pPr lvl="2" algn="l" rtl="0"/>
            <a:r>
              <a:rPr lang="en-US" dirty="0" smtClean="0"/>
              <a:t>Can only be referenced inside defining function</a:t>
            </a:r>
          </a:p>
          <a:p>
            <a:pPr lvl="2" algn="l" rtl="0"/>
            <a:r>
              <a:rPr lang="en-US" dirty="0" smtClean="0"/>
              <a:t>Cannot be referenced outside the function body</a:t>
            </a:r>
          </a:p>
          <a:p>
            <a:pPr lvl="2" algn="l" rtl="0"/>
            <a:r>
              <a:rPr lang="en-US" dirty="0" smtClean="0"/>
              <a:t>Local variables and function parameters</a:t>
            </a:r>
          </a:p>
          <a:p>
            <a:pPr algn="l" rtl="0"/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Scope Rules</a:t>
            </a:r>
            <a:endParaRPr lang="ar-SA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/>
            <a:r>
              <a:rPr lang="en-US" dirty="0" smtClean="0"/>
              <a:t>Block scope</a:t>
            </a:r>
          </a:p>
          <a:p>
            <a:pPr lvl="1" algn="l" rtl="0"/>
            <a:r>
              <a:rPr lang="en-US" dirty="0" smtClean="0"/>
              <a:t>Blocks are defined by the beginning left brace { and the terminating right brace}.</a:t>
            </a:r>
          </a:p>
          <a:p>
            <a:pPr lvl="1" algn="l" rtl="0"/>
            <a:r>
              <a:rPr lang="en-US" dirty="0" smtClean="0"/>
              <a:t>Block scope begins at declaration of the identifier and ends at right brace </a:t>
            </a:r>
            <a:r>
              <a:rPr lang="en-US" b="1" dirty="0" smtClean="0">
                <a:latin typeface="Courier New" pitchFamily="49" charset="0"/>
              </a:rPr>
              <a:t>} </a:t>
            </a:r>
            <a:r>
              <a:rPr lang="en-US" dirty="0" smtClean="0"/>
              <a:t>of the block</a:t>
            </a:r>
          </a:p>
          <a:p>
            <a:pPr lvl="2" algn="l" rtl="0"/>
            <a:r>
              <a:rPr lang="en-US" dirty="0" smtClean="0"/>
              <a:t>Can only be referenced in this range</a:t>
            </a:r>
          </a:p>
          <a:p>
            <a:pPr lvl="2" algn="l" rtl="0"/>
            <a:r>
              <a:rPr lang="en-US" dirty="0" smtClean="0"/>
              <a:t>Example:</a:t>
            </a:r>
          </a:p>
          <a:p>
            <a:pPr algn="l" rtl="0"/>
            <a:r>
              <a:rPr lang="en-US" dirty="0" smtClean="0"/>
              <a:t>Function-prototype scope</a:t>
            </a:r>
          </a:p>
          <a:p>
            <a:pPr lvl="1" algn="l" rtl="0"/>
            <a:r>
              <a:rPr lang="en-US" dirty="0" smtClean="0"/>
              <a:t>Parameter list of prototype</a:t>
            </a:r>
          </a:p>
          <a:p>
            <a:pPr lvl="1" algn="l" rtl="0"/>
            <a:r>
              <a:rPr lang="en-US" dirty="0" smtClean="0"/>
              <a:t>Names in prototype optional</a:t>
            </a:r>
          </a:p>
          <a:p>
            <a:pPr lvl="2" algn="l" rtl="0"/>
            <a:r>
              <a:rPr lang="en-US" dirty="0" smtClean="0"/>
              <a:t>Compiler ignores</a:t>
            </a:r>
          </a:p>
          <a:p>
            <a:pPr lvl="1" algn="l" rtl="0"/>
            <a:r>
              <a:rPr lang="en-US" dirty="0" smtClean="0"/>
              <a:t>In a single prototype, name can be used once</a:t>
            </a:r>
          </a:p>
          <a:p>
            <a:pPr algn="l" rtl="0"/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Scope Rules</a:t>
            </a:r>
            <a:endParaRPr lang="ar-SA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153400" cy="990600"/>
          </a:xfrm>
        </p:spPr>
        <p:txBody>
          <a:bodyPr/>
          <a:lstStyle/>
          <a:p>
            <a:r>
              <a:rPr lang="en-US" dirty="0" smtClean="0"/>
              <a:t>Scope Example</a:t>
            </a:r>
            <a:endParaRPr lang="ar-SA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827584" y="908720"/>
            <a:ext cx="7776864" cy="5904656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A scoping example.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#include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iostream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&gt;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namespace</a:t>
            </a:r>
            <a:r>
              <a:rPr kumimoji="0" lang="en-US" sz="12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8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void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useLocal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void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);  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function prototype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9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void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useStaticLocal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void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);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function prototype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10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void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useGlobal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void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);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// function prototype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11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12 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x =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// global variable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13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14 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main()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15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16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x =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5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local variable to main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17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18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"local x in main's outer scope is 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x &lt;&lt;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19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20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{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start new scope                       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21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                                   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22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x =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7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                            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23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                                   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24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"local x in main's inner scope is 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x &lt;&lt;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25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                                   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26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}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new scope                         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grpSp>
        <p:nvGrpSpPr>
          <p:cNvPr id="27" name="Group 6"/>
          <p:cNvGrpSpPr>
            <a:grpSpLocks/>
          </p:cNvGrpSpPr>
          <p:nvPr/>
        </p:nvGrpSpPr>
        <p:grpSpPr bwMode="auto">
          <a:xfrm>
            <a:off x="2228056" y="2420888"/>
            <a:ext cx="4114800" cy="838200"/>
            <a:chOff x="912" y="1152"/>
            <a:chExt cx="2592" cy="528"/>
          </a:xfrm>
        </p:grpSpPr>
        <p:sp>
          <p:nvSpPr>
            <p:cNvPr id="28" name="Text Box 4"/>
            <p:cNvSpPr txBox="1">
              <a:spLocks noChangeArrowheads="1"/>
            </p:cNvSpPr>
            <p:nvPr/>
          </p:nvSpPr>
          <p:spPr bwMode="auto">
            <a:xfrm>
              <a:off x="1824" y="1152"/>
              <a:ext cx="1680" cy="526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Declared outside of function; global variable with file scope.</a:t>
              </a:r>
            </a:p>
          </p:txBody>
        </p:sp>
        <p:sp>
          <p:nvSpPr>
            <p:cNvPr id="29" name="Line 5"/>
            <p:cNvSpPr>
              <a:spLocks noChangeShapeType="1"/>
            </p:cNvSpPr>
            <p:nvPr/>
          </p:nvSpPr>
          <p:spPr bwMode="auto">
            <a:xfrm flipH="1">
              <a:off x="912" y="1392"/>
              <a:ext cx="912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30" name="Group 9"/>
          <p:cNvGrpSpPr>
            <a:grpSpLocks/>
          </p:cNvGrpSpPr>
          <p:nvPr/>
        </p:nvGrpSpPr>
        <p:grpSpPr bwMode="auto">
          <a:xfrm>
            <a:off x="2532856" y="3335288"/>
            <a:ext cx="4114800" cy="838200"/>
            <a:chOff x="1104" y="1680"/>
            <a:chExt cx="2592" cy="528"/>
          </a:xfrm>
        </p:grpSpPr>
        <p:sp>
          <p:nvSpPr>
            <p:cNvPr id="31" name="Text Box 7"/>
            <p:cNvSpPr txBox="1">
              <a:spLocks noChangeArrowheads="1"/>
            </p:cNvSpPr>
            <p:nvPr/>
          </p:nvSpPr>
          <p:spPr bwMode="auto">
            <a:xfrm>
              <a:off x="2016" y="1680"/>
              <a:ext cx="1680" cy="37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Local variable with function scope.</a:t>
              </a:r>
            </a:p>
          </p:txBody>
        </p:sp>
        <p:sp>
          <p:nvSpPr>
            <p:cNvPr id="32" name="Line 8"/>
            <p:cNvSpPr>
              <a:spLocks noChangeShapeType="1"/>
            </p:cNvSpPr>
            <p:nvPr/>
          </p:nvSpPr>
          <p:spPr bwMode="auto">
            <a:xfrm flipH="1">
              <a:off x="1104" y="1872"/>
              <a:ext cx="912" cy="3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33" name="Group 12"/>
          <p:cNvGrpSpPr>
            <a:grpSpLocks/>
          </p:cNvGrpSpPr>
          <p:nvPr/>
        </p:nvGrpSpPr>
        <p:grpSpPr bwMode="auto">
          <a:xfrm>
            <a:off x="2761456" y="4554488"/>
            <a:ext cx="4114800" cy="914400"/>
            <a:chOff x="1248" y="2160"/>
            <a:chExt cx="2592" cy="576"/>
          </a:xfrm>
        </p:grpSpPr>
        <p:sp>
          <p:nvSpPr>
            <p:cNvPr id="34" name="Text Box 10"/>
            <p:cNvSpPr txBox="1">
              <a:spLocks noChangeArrowheads="1"/>
            </p:cNvSpPr>
            <p:nvPr/>
          </p:nvSpPr>
          <p:spPr bwMode="auto">
            <a:xfrm>
              <a:off x="2160" y="2160"/>
              <a:ext cx="1680" cy="526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Create a new block, giving 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x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 block scope. When the block ends, this 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x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 is destroyed.</a:t>
              </a:r>
            </a:p>
          </p:txBody>
        </p:sp>
        <p:sp>
          <p:nvSpPr>
            <p:cNvPr id="35" name="Line 11"/>
            <p:cNvSpPr>
              <a:spLocks noChangeShapeType="1"/>
            </p:cNvSpPr>
            <p:nvPr/>
          </p:nvSpPr>
          <p:spPr bwMode="auto">
            <a:xfrm flipH="1">
              <a:off x="1248" y="2304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Scope Example</a:t>
            </a:r>
            <a:endParaRPr lang="ar-SA" dirty="0"/>
          </a:p>
        </p:txBody>
      </p:sp>
      <p:sp>
        <p:nvSpPr>
          <p:cNvPr id="5" name="Rectangle 1027"/>
          <p:cNvSpPr txBox="1">
            <a:spLocks noChangeArrowheads="1"/>
          </p:cNvSpPr>
          <p:nvPr/>
        </p:nvSpPr>
        <p:spPr bwMode="auto">
          <a:xfrm>
            <a:off x="611560" y="1700808"/>
            <a:ext cx="7010400" cy="4089648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27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28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cout &lt;&lt;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"local x in main's outer scope is 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x &lt;&lt; endl;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29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30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useLocal();   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useLocal has local x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31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useStaticLocal();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useStaticLocal has static local x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32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useGlobal();  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useGlobal uses global x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33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useLocal();  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// useLocal reinitializes its local x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34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useStaticLocal();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static local x retains its prior value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35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useGlobal();  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global x also retains its value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36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37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cout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"\nlocal x in main is 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x &lt;&lt; endl;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38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39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return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indicates successful termination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40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41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main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42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Scope Example</a:t>
            </a:r>
            <a:endParaRPr lang="ar-SA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83568" y="1700808"/>
            <a:ext cx="7992888" cy="4248472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43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useLocal reinitializes local variable x during each call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44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void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useLocal(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void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45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46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x =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25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initialized each time useLocal is called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47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48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cout &lt;&lt; endl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"local x is "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&lt;&lt; x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49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 on entering useLocal"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endl;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50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++x;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51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cout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"local x is 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x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52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 on exiting useLocal"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endl;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53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54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function useLocal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55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grpSp>
        <p:nvGrpSpPr>
          <p:cNvPr id="9" name="Group 7"/>
          <p:cNvGrpSpPr>
            <a:grpSpLocks/>
          </p:cNvGrpSpPr>
          <p:nvPr/>
        </p:nvGrpSpPr>
        <p:grpSpPr bwMode="auto">
          <a:xfrm>
            <a:off x="2481808" y="2708920"/>
            <a:ext cx="5621338" cy="1584326"/>
            <a:chOff x="1152" y="720"/>
            <a:chExt cx="3541" cy="998"/>
          </a:xfrm>
        </p:grpSpPr>
        <p:sp>
          <p:nvSpPr>
            <p:cNvPr id="10" name="Text Box 4"/>
            <p:cNvSpPr txBox="1">
              <a:spLocks noChangeArrowheads="1"/>
            </p:cNvSpPr>
            <p:nvPr/>
          </p:nvSpPr>
          <p:spPr bwMode="auto">
            <a:xfrm>
              <a:off x="3013" y="787"/>
              <a:ext cx="1680" cy="931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local variable of function. This is destroyed when the function exits, and reinitialized when the function begins.</a:t>
              </a:r>
            </a:p>
          </p:txBody>
        </p:sp>
        <p:sp>
          <p:nvSpPr>
            <p:cNvPr id="11" name="Line 5"/>
            <p:cNvSpPr>
              <a:spLocks noChangeShapeType="1"/>
            </p:cNvSpPr>
            <p:nvPr/>
          </p:nvSpPr>
          <p:spPr bwMode="auto">
            <a:xfrm flipH="1" flipV="1">
              <a:off x="1152" y="720"/>
              <a:ext cx="1861" cy="9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square"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Scope Example</a:t>
            </a:r>
            <a:endParaRPr lang="ar-SA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11560" y="1567408"/>
            <a:ext cx="7010400" cy="4597896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56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useStaticLocal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initializes static local variable x only the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57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first time the function is called; value of x is saved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58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between calls to this function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59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void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useStaticLocal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void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60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61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initialized only first time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useStaticLocal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is called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62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static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x =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50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                  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63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64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"local static x is "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&lt;&lt; x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65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 on entering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useStaticLocal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66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++x;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67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"local static x is 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x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68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 on exiting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useStaticLocal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69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70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function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useStaticLocal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71</a:t>
            </a: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lain" startAt="71"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grpSp>
        <p:nvGrpSpPr>
          <p:cNvPr id="12" name="Group 6"/>
          <p:cNvGrpSpPr>
            <a:grpSpLocks/>
          </p:cNvGrpSpPr>
          <p:nvPr/>
        </p:nvGrpSpPr>
        <p:grpSpPr bwMode="auto">
          <a:xfrm>
            <a:off x="2455116" y="3250034"/>
            <a:ext cx="5429252" cy="1955800"/>
            <a:chOff x="1152" y="1056"/>
            <a:chExt cx="3420" cy="1232"/>
          </a:xfrm>
        </p:grpSpPr>
        <p:sp>
          <p:nvSpPr>
            <p:cNvPr id="13" name="Text Box 4"/>
            <p:cNvSpPr txBox="1">
              <a:spLocks noChangeArrowheads="1"/>
            </p:cNvSpPr>
            <p:nvPr/>
          </p:nvSpPr>
          <p:spPr bwMode="auto">
            <a:xfrm>
              <a:off x="2574" y="1532"/>
              <a:ext cx="1998" cy="756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Static local variable of function; it is initialized only once, and retains its value between function calls.</a:t>
              </a:r>
            </a:p>
          </p:txBody>
        </p:sp>
        <p:sp>
          <p:nvSpPr>
            <p:cNvPr id="14" name="Line 5"/>
            <p:cNvSpPr>
              <a:spLocks noChangeShapeType="1"/>
            </p:cNvSpPr>
            <p:nvPr/>
          </p:nvSpPr>
          <p:spPr bwMode="auto">
            <a:xfrm flipH="1" flipV="1">
              <a:off x="1152" y="1056"/>
              <a:ext cx="1378" cy="56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square"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Scope Example</a:t>
            </a:r>
            <a:endParaRPr lang="ar-SA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611560" y="1340768"/>
            <a:ext cx="7010400" cy="24384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72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useGlobal modifies global variable x during each call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73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void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useGlobal(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void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74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75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cout &lt;&lt; endl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"global x is "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&lt;&lt; x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76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 on entering useGlobal"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&lt;&lt; endl;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77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x *=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10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78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cout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"global x is 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x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79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 on exiting useGlobal"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&lt;&lt; endl;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80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81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function useGlobal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5F5F5F"/>
              </a:solidFill>
              <a:effectLst/>
              <a:uLnTx/>
              <a:uFillTx/>
              <a:latin typeface="AvantGarde" pitchFamily="34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611560" y="3779168"/>
            <a:ext cx="7010400" cy="28956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tIns="182880" bIns="182880"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local x in main's outer scope is 5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local x in main's inner scope is 7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local x in main's outer scope is 5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</a:rPr>
              <a:t> 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local x is 25 on entering useLocal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local x is 26 on exiting useLocal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</a:rPr>
              <a:t> 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local static x is 50 on entering useStaticLocal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local static x is 51 on exiting useStaticLocal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global x is 1 on entering useGlobal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global x is 10 on exiting useGlobal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urier New" pitchFamily="49" charset="0"/>
            </a:endParaRPr>
          </a:p>
        </p:txBody>
      </p:sp>
      <p:grpSp>
        <p:nvGrpSpPr>
          <p:cNvPr id="11" name="Group 7"/>
          <p:cNvGrpSpPr>
            <a:grpSpLocks/>
          </p:cNvGrpSpPr>
          <p:nvPr/>
        </p:nvGrpSpPr>
        <p:grpSpPr bwMode="auto">
          <a:xfrm>
            <a:off x="3888160" y="2102768"/>
            <a:ext cx="4114800" cy="1079500"/>
            <a:chOff x="2064" y="480"/>
            <a:chExt cx="2592" cy="680"/>
          </a:xfrm>
        </p:grpSpPr>
        <p:sp>
          <p:nvSpPr>
            <p:cNvPr id="12" name="Text Box 5"/>
            <p:cNvSpPr txBox="1">
              <a:spLocks noChangeArrowheads="1"/>
            </p:cNvSpPr>
            <p:nvPr/>
          </p:nvSpPr>
          <p:spPr bwMode="auto">
            <a:xfrm>
              <a:off x="2976" y="480"/>
              <a:ext cx="1680" cy="680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This function does not declare any variables. It uses the global 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x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 declared in the beginning of the program.</a:t>
              </a:r>
            </a:p>
          </p:txBody>
        </p:sp>
        <p:sp>
          <p:nvSpPr>
            <p:cNvPr id="13" name="Line 6"/>
            <p:cNvSpPr>
              <a:spLocks noChangeShapeType="1"/>
            </p:cNvSpPr>
            <p:nvPr/>
          </p:nvSpPr>
          <p:spPr bwMode="auto">
            <a:xfrm flipH="1">
              <a:off x="2064" y="576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Scope Example</a:t>
            </a:r>
            <a:endParaRPr lang="ar-SA" dirty="0"/>
          </a:p>
        </p:txBody>
      </p:sp>
      <p:sp>
        <p:nvSpPr>
          <p:cNvPr id="5" name="Rectangle 1027"/>
          <p:cNvSpPr txBox="1">
            <a:spLocks noChangeArrowheads="1"/>
          </p:cNvSpPr>
          <p:nvPr/>
        </p:nvSpPr>
        <p:spPr bwMode="auto">
          <a:xfrm>
            <a:off x="654765" y="1772816"/>
            <a:ext cx="7949683" cy="3024336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 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local x is 25 on entering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useLocal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local x is 26 on exiting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useLocal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 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local static x is 51 on entering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useStaticLocal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local static x is 52 on exiting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useStaticLocal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 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global x is 10 on entering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useGlobal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global x is 100 on exiting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useGlobal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 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local x in main is 5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Boss to worker analogy</a:t>
            </a:r>
          </a:p>
          <a:p>
            <a:pPr lvl="1" algn="l" rtl="0"/>
            <a:r>
              <a:rPr lang="en-US" dirty="0" smtClean="0"/>
              <a:t>A boss (the calling function or caller) asks a worker (the called function) to perform a task and return (i.e., report back) the results when the task is done.</a:t>
            </a:r>
          </a:p>
          <a:p>
            <a:pPr algn="l" rtl="0"/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Program Components in C++</a:t>
            </a:r>
            <a:endParaRPr lang="ar-SA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Empty parameter lists</a:t>
            </a:r>
          </a:p>
          <a:p>
            <a:pPr lvl="1" algn="l" rtl="0"/>
            <a:r>
              <a:rPr lang="en-US" b="1" dirty="0" smtClean="0">
                <a:latin typeface="Courier New" pitchFamily="49" charset="0"/>
              </a:rPr>
              <a:t>void</a:t>
            </a:r>
            <a:r>
              <a:rPr lang="en-US" dirty="0" smtClean="0"/>
              <a:t> or leave parameter list empty</a:t>
            </a:r>
          </a:p>
          <a:p>
            <a:pPr lvl="1" algn="l" rtl="0"/>
            <a:r>
              <a:rPr lang="en-US" dirty="0" smtClean="0"/>
              <a:t>Indicates function takes no arguments</a:t>
            </a:r>
          </a:p>
          <a:p>
            <a:pPr lvl="1" algn="l" rtl="0"/>
            <a:r>
              <a:rPr lang="en-US" dirty="0" smtClean="0"/>
              <a:t>Function </a:t>
            </a:r>
            <a:r>
              <a:rPr lang="en-US" b="1" dirty="0" smtClean="0">
                <a:latin typeface="Courier New" pitchFamily="49" charset="0"/>
              </a:rPr>
              <a:t>print</a:t>
            </a:r>
            <a:r>
              <a:rPr lang="en-US" dirty="0" smtClean="0"/>
              <a:t> takes no arguments and returns no value</a:t>
            </a:r>
          </a:p>
          <a:p>
            <a:pPr lvl="2" algn="l" rtl="0"/>
            <a:r>
              <a:rPr lang="en-US" b="1" dirty="0" smtClean="0">
                <a:latin typeface="Courier New" pitchFamily="49" charset="0"/>
              </a:rPr>
              <a:t>void print();</a:t>
            </a:r>
          </a:p>
          <a:p>
            <a:pPr lvl="2" algn="l" rtl="0"/>
            <a:r>
              <a:rPr lang="en-US" b="1" dirty="0" smtClean="0">
                <a:latin typeface="Courier New" pitchFamily="49" charset="0"/>
              </a:rPr>
              <a:t>void print( void );</a:t>
            </a:r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Functions with Empty Parameter Lists</a:t>
            </a:r>
            <a:endParaRPr lang="ar-SA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ar-SA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51520" y="1556792"/>
            <a:ext cx="7010400" cy="43434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Functions that take no arguments.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#include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iostream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&gt;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8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void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function1();  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function prototype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9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void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function2( void );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// function prototype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10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11 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main()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12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13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function1();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call function1 with no arguments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14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function2();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call function2 with no arguments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15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16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return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indicates successful termination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17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18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// end main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19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ar-SA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07504" y="1287760"/>
            <a:ext cx="7010400" cy="35814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20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function1 uses an empty parameter list to specify that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21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the function receives no arguments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22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void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function1()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23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24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cout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"function1 takes no arguments"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endl;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25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26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function1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27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28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function2 uses a void parameter list to specify that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29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the function receives no arguments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30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void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function2(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void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31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32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cout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"function2 also takes no arguments"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endl;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33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34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function2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07504" y="4869160"/>
            <a:ext cx="7010400" cy="6858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tIns="182880" bIns="182880"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function1 takes no arguments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function2 also takes no arguments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/>
            <a:r>
              <a:rPr lang="en-US" dirty="0" smtClean="0"/>
              <a:t>Inline functions </a:t>
            </a:r>
          </a:p>
          <a:p>
            <a:pPr lvl="1" algn="l" rtl="0"/>
            <a:r>
              <a:rPr lang="en-US" dirty="0" smtClean="0"/>
              <a:t>Keyword </a:t>
            </a:r>
            <a:r>
              <a:rPr lang="en-US" b="1" dirty="0" smtClean="0">
                <a:latin typeface="Courier New" pitchFamily="49" charset="0"/>
              </a:rPr>
              <a:t>inline</a:t>
            </a:r>
            <a:r>
              <a:rPr lang="en-US" dirty="0" smtClean="0"/>
              <a:t> before function</a:t>
            </a:r>
          </a:p>
          <a:p>
            <a:pPr lvl="1" algn="l" rtl="0"/>
            <a:r>
              <a:rPr lang="en-US" dirty="0" smtClean="0"/>
              <a:t>Asks the compiler to copy code into program instead of making function call</a:t>
            </a:r>
          </a:p>
          <a:p>
            <a:pPr lvl="2" algn="l" rtl="0"/>
            <a:r>
              <a:rPr lang="en-US" dirty="0" smtClean="0"/>
              <a:t>Reduce function-call overhead</a:t>
            </a:r>
          </a:p>
          <a:p>
            <a:pPr lvl="2" algn="l" rtl="0"/>
            <a:r>
              <a:rPr lang="en-US" dirty="0" smtClean="0"/>
              <a:t>Compiler can ignore </a:t>
            </a:r>
            <a:r>
              <a:rPr lang="en-US" b="1" dirty="0" smtClean="0">
                <a:latin typeface="Courier New" pitchFamily="49" charset="0"/>
              </a:rPr>
              <a:t>inline</a:t>
            </a:r>
          </a:p>
          <a:p>
            <a:pPr lvl="1" algn="l" rtl="0"/>
            <a:r>
              <a:rPr lang="en-US" dirty="0" smtClean="0"/>
              <a:t>Good for small, often-used functions</a:t>
            </a:r>
          </a:p>
          <a:p>
            <a:pPr algn="l" rtl="0"/>
            <a:r>
              <a:rPr lang="en-US" dirty="0" smtClean="0"/>
              <a:t>Example</a:t>
            </a:r>
          </a:p>
          <a:p>
            <a:pPr lvl="3" algn="l" rtl="0">
              <a:buFontTx/>
              <a:buNone/>
            </a:pPr>
            <a:r>
              <a:rPr lang="en-US" b="1" dirty="0" smtClean="0">
                <a:latin typeface="Courier New" pitchFamily="49" charset="0"/>
                <a:cs typeface="Times New Roman" pitchFamily="18" charset="0"/>
              </a:rPr>
              <a:t>inline double cube( const double s )</a:t>
            </a:r>
          </a:p>
          <a:p>
            <a:pPr lvl="4" algn="l" rtl="0">
              <a:buFontTx/>
              <a:buNone/>
            </a:pPr>
            <a:r>
              <a:rPr lang="en-US" b="1" dirty="0" smtClean="0">
                <a:latin typeface="Courier New" pitchFamily="49" charset="0"/>
                <a:cs typeface="Times New Roman" pitchFamily="18" charset="0"/>
              </a:rPr>
              <a:t>{ return s * s * s; }</a:t>
            </a:r>
            <a:r>
              <a:rPr lang="en-US" b="1" dirty="0" smtClean="0">
                <a:latin typeface="Courier New" pitchFamily="49" charset="0"/>
              </a:rPr>
              <a:t> </a:t>
            </a:r>
          </a:p>
          <a:p>
            <a:pPr lvl="1" algn="l" rtl="0"/>
            <a:r>
              <a:rPr lang="en-US" b="1" dirty="0" smtClean="0">
                <a:latin typeface="Courier New" pitchFamily="49" charset="0"/>
              </a:rPr>
              <a:t>const</a:t>
            </a:r>
            <a:r>
              <a:rPr lang="en-US" dirty="0" smtClean="0"/>
              <a:t> tells compiler that function does not modify </a:t>
            </a:r>
            <a:r>
              <a:rPr lang="en-US" b="1" dirty="0" smtClean="0">
                <a:latin typeface="Courier New" pitchFamily="49" charset="0"/>
              </a:rPr>
              <a:t>s</a:t>
            </a:r>
          </a:p>
          <a:p>
            <a:pPr algn="l" rtl="0"/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Inline functions </a:t>
            </a:r>
            <a:endParaRPr lang="ar-SA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ar-SA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67544" y="1556792"/>
            <a:ext cx="7010400" cy="43434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Using an inline function to calculate.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the volume of a cube.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#include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iostream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&gt;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cin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8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9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10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Definition of inline function cube. Definition of function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11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appears before function is called, so a function prototype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12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is not required. First line of function definition acts as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13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the prototype.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14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inline double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cube(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const double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side )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15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                              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16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return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side * side * side;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calculate cube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17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                    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18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function cube         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19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ar-SA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67544" y="1628800"/>
            <a:ext cx="7010400" cy="35814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20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main()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21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22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cout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"Enter the side length of your cube: 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23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24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double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sideValue;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25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26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cin &gt;&gt; sideValue;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27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28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calculate cube of sideValue and display result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29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cout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"Volume of cube with side "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30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&lt;&lt; sideValue &lt;&lt;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" is 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cube( sideValue ) &lt;&lt; endl;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31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32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return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indicates successful termination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33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34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main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467544" y="5210200"/>
            <a:ext cx="7010400" cy="6858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tIns="182880" bIns="182880"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Enter the side length of your cube: 3.5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Volume of cube with side 3.5 is 42.875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Call by value</a:t>
            </a:r>
          </a:p>
          <a:p>
            <a:pPr lvl="1" algn="l" rtl="0"/>
            <a:r>
              <a:rPr lang="en-US" dirty="0" smtClean="0"/>
              <a:t>Copy of data passed to function</a:t>
            </a:r>
          </a:p>
          <a:p>
            <a:pPr lvl="1" algn="l" rtl="0"/>
            <a:r>
              <a:rPr lang="en-US" dirty="0" smtClean="0"/>
              <a:t>Changes to copy do not change original</a:t>
            </a:r>
          </a:p>
          <a:p>
            <a:pPr lvl="1" algn="l" rtl="0"/>
            <a:r>
              <a:rPr lang="en-US" dirty="0" smtClean="0"/>
              <a:t>Prevent unwanted side effects</a:t>
            </a:r>
          </a:p>
          <a:p>
            <a:pPr algn="l" rtl="0"/>
            <a:r>
              <a:rPr lang="en-US" dirty="0" smtClean="0"/>
              <a:t>Call by reference </a:t>
            </a:r>
          </a:p>
          <a:p>
            <a:pPr lvl="1" algn="l" rtl="0"/>
            <a:r>
              <a:rPr lang="en-US" dirty="0" smtClean="0"/>
              <a:t>Function can directly access data</a:t>
            </a:r>
          </a:p>
          <a:p>
            <a:pPr lvl="1" algn="l" rtl="0"/>
            <a:r>
              <a:rPr lang="en-US" dirty="0" smtClean="0"/>
              <a:t>Changes affect original</a:t>
            </a:r>
          </a:p>
          <a:p>
            <a:pPr algn="l" rtl="0"/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References and Reference Parameters</a:t>
            </a:r>
            <a:endParaRPr lang="ar-SA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Reference parameter</a:t>
            </a:r>
          </a:p>
          <a:p>
            <a:pPr lvl="1" algn="l" rtl="0"/>
            <a:r>
              <a:rPr lang="en-US" dirty="0" smtClean="0"/>
              <a:t>Alias for argument in function call</a:t>
            </a:r>
          </a:p>
          <a:p>
            <a:pPr lvl="2" algn="l" rtl="0"/>
            <a:r>
              <a:rPr lang="en-US" dirty="0" smtClean="0"/>
              <a:t>Passes parameter by reference</a:t>
            </a:r>
          </a:p>
          <a:p>
            <a:pPr lvl="1" algn="l" rtl="0"/>
            <a:r>
              <a:rPr lang="en-US" dirty="0" smtClean="0"/>
              <a:t>Use </a:t>
            </a:r>
            <a:r>
              <a:rPr lang="en-US" b="1" dirty="0" smtClean="0">
                <a:latin typeface="Courier New" pitchFamily="49" charset="0"/>
              </a:rPr>
              <a:t>&amp;</a:t>
            </a:r>
            <a:r>
              <a:rPr lang="en-US" dirty="0" smtClean="0"/>
              <a:t> after data type in prototype</a:t>
            </a:r>
          </a:p>
          <a:p>
            <a:pPr lvl="2" algn="l" rtl="0"/>
            <a:r>
              <a:rPr lang="en-US" b="1" dirty="0" smtClean="0">
                <a:latin typeface="Courier New" pitchFamily="49" charset="0"/>
              </a:rPr>
              <a:t>void </a:t>
            </a:r>
            <a:r>
              <a:rPr lang="en-US" b="1" dirty="0" err="1" smtClean="0">
                <a:latin typeface="Courier New" pitchFamily="49" charset="0"/>
              </a:rPr>
              <a:t>myFunction</a:t>
            </a:r>
            <a:r>
              <a:rPr lang="en-US" b="1" dirty="0" smtClean="0">
                <a:latin typeface="Courier New" pitchFamily="49" charset="0"/>
              </a:rPr>
              <a:t>( </a:t>
            </a:r>
            <a:r>
              <a:rPr lang="en-US" b="1" dirty="0" err="1" smtClean="0">
                <a:latin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</a:rPr>
              <a:t> &amp;data )</a:t>
            </a:r>
          </a:p>
          <a:p>
            <a:pPr lvl="2" algn="l" rtl="0"/>
            <a:r>
              <a:rPr lang="en-US" dirty="0" smtClean="0"/>
              <a:t>Read “</a:t>
            </a:r>
            <a:r>
              <a:rPr lang="en-US" b="1" dirty="0" smtClean="0">
                <a:latin typeface="Courier New" pitchFamily="49" charset="0"/>
              </a:rPr>
              <a:t>data</a:t>
            </a:r>
            <a:r>
              <a:rPr lang="en-US" dirty="0" smtClean="0"/>
              <a:t> is a reference to an </a:t>
            </a:r>
            <a:r>
              <a:rPr lang="en-US" b="1" dirty="0" err="1" smtClean="0">
                <a:latin typeface="Courier New" pitchFamily="49" charset="0"/>
              </a:rPr>
              <a:t>int</a:t>
            </a:r>
            <a:r>
              <a:rPr lang="en-US" dirty="0" smtClean="0"/>
              <a:t>”</a:t>
            </a:r>
          </a:p>
          <a:p>
            <a:pPr lvl="1" algn="l" rtl="0"/>
            <a:r>
              <a:rPr lang="en-US" dirty="0" smtClean="0"/>
              <a:t>Function call format the same</a:t>
            </a:r>
          </a:p>
          <a:p>
            <a:pPr lvl="2" algn="l" rtl="0"/>
            <a:r>
              <a:rPr lang="en-US" dirty="0" smtClean="0"/>
              <a:t>However, original can now be changed</a:t>
            </a:r>
          </a:p>
          <a:p>
            <a:pPr algn="l" rtl="0"/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References and Reference Parameters</a:t>
            </a:r>
            <a:endParaRPr lang="ar-SA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514528" cy="4495800"/>
          </a:xfrm>
        </p:spPr>
        <p:txBody>
          <a:bodyPr/>
          <a:lstStyle/>
          <a:p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</a:t>
            </a:r>
            <a:endParaRPr lang="ar-SA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251520" y="1340768"/>
            <a:ext cx="8424936" cy="50292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Comparing pass-by-value and pass-by-reference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with references.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#include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iostream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&gt;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8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9   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squareByValue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);   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function prototype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10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void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squareByReference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&amp; );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function prototype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11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                       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12 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main()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13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14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x =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2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15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z =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4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16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17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demonstrate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squareByValue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18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"x = 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x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 before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squareByValue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\n"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19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"Value returned by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squareByValue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: "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20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&lt;&lt;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squareByValue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 x ) &lt;&lt;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21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"x = 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x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 after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squareByValue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\n"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22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grpSp>
        <p:nvGrpSpPr>
          <p:cNvPr id="9" name="Group 6"/>
          <p:cNvGrpSpPr>
            <a:grpSpLocks/>
          </p:cNvGrpSpPr>
          <p:nvPr/>
        </p:nvGrpSpPr>
        <p:grpSpPr bwMode="auto">
          <a:xfrm>
            <a:off x="4083224" y="2636168"/>
            <a:ext cx="4114800" cy="838200"/>
            <a:chOff x="1824" y="816"/>
            <a:chExt cx="2592" cy="528"/>
          </a:xfrm>
        </p:grpSpPr>
        <p:sp>
          <p:nvSpPr>
            <p:cNvPr id="10" name="Text Box 4"/>
            <p:cNvSpPr txBox="1">
              <a:spLocks noChangeArrowheads="1"/>
            </p:cNvSpPr>
            <p:nvPr/>
          </p:nvSpPr>
          <p:spPr bwMode="auto">
            <a:xfrm>
              <a:off x="2736" y="816"/>
              <a:ext cx="1680" cy="37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Notice the 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&amp;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 operator, indicating pass-by-reference.</a:t>
              </a:r>
            </a:p>
          </p:txBody>
        </p:sp>
        <p:sp>
          <p:nvSpPr>
            <p:cNvPr id="11" name="Line 5"/>
            <p:cNvSpPr>
              <a:spLocks noChangeShapeType="1"/>
            </p:cNvSpPr>
            <p:nvPr/>
          </p:nvSpPr>
          <p:spPr bwMode="auto">
            <a:xfrm flipH="1">
              <a:off x="1824" y="912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</a:t>
            </a:r>
            <a:endParaRPr lang="ar-SA" dirty="0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683568" y="1556792"/>
            <a:ext cx="8003232" cy="56388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23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demonstrate squareByReference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24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cout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"z = "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&lt;&lt; z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 before squareByReference"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endl;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25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squareByReference( z );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26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cout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"z = "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&lt;&lt; z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 after squareByReference"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endl;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27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28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return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indicates successful termination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29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main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30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31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squareByValue multiplies number by itself, stores the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32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result in number and returns the new value of number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33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squareByValue(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number )                    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34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                                                  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35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return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number *= number;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caller's argument not modified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36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                                        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37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function squareByValue                    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38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39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squareByReference multiplies numberRef by itself and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40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stores the result in the variable to which numberRef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41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refers in function main                     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42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void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squareByReference(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&amp;numberRef )       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43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                                              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44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numberRef *= numberRef;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caller's argument modified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45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                                    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46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function squareByReference            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grpSp>
        <p:nvGrpSpPr>
          <p:cNvPr id="12" name="Group 6"/>
          <p:cNvGrpSpPr>
            <a:grpSpLocks/>
          </p:cNvGrpSpPr>
          <p:nvPr/>
        </p:nvGrpSpPr>
        <p:grpSpPr bwMode="auto">
          <a:xfrm>
            <a:off x="3989251" y="3080792"/>
            <a:ext cx="4697549" cy="838200"/>
            <a:chOff x="1824" y="960"/>
            <a:chExt cx="2592" cy="528"/>
          </a:xfrm>
        </p:grpSpPr>
        <p:sp>
          <p:nvSpPr>
            <p:cNvPr id="13" name="Text Box 4"/>
            <p:cNvSpPr txBox="1">
              <a:spLocks noChangeArrowheads="1"/>
            </p:cNvSpPr>
            <p:nvPr/>
          </p:nvSpPr>
          <p:spPr bwMode="auto">
            <a:xfrm>
              <a:off x="2736" y="960"/>
              <a:ext cx="1680" cy="526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Changes 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number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, but original parameter (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x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) is not modified.</a:t>
              </a:r>
            </a:p>
          </p:txBody>
        </p:sp>
        <p:sp>
          <p:nvSpPr>
            <p:cNvPr id="14" name="Line 5"/>
            <p:cNvSpPr>
              <a:spLocks noChangeShapeType="1"/>
            </p:cNvSpPr>
            <p:nvPr/>
          </p:nvSpPr>
          <p:spPr bwMode="auto">
            <a:xfrm flipH="1">
              <a:off x="1824" y="1056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5" name="Group 9"/>
          <p:cNvGrpSpPr>
            <a:grpSpLocks/>
          </p:cNvGrpSpPr>
          <p:nvPr/>
        </p:nvGrpSpPr>
        <p:grpSpPr bwMode="auto">
          <a:xfrm>
            <a:off x="4446451" y="4985792"/>
            <a:ext cx="4697549" cy="1079500"/>
            <a:chOff x="2112" y="2160"/>
            <a:chExt cx="2592" cy="680"/>
          </a:xfrm>
        </p:grpSpPr>
        <p:sp>
          <p:nvSpPr>
            <p:cNvPr id="16" name="Text Box 7"/>
            <p:cNvSpPr txBox="1">
              <a:spLocks noChangeArrowheads="1"/>
            </p:cNvSpPr>
            <p:nvPr/>
          </p:nvSpPr>
          <p:spPr bwMode="auto">
            <a:xfrm>
              <a:off x="3024" y="2160"/>
              <a:ext cx="1680" cy="680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Changes 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numberRef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, an alias for the original parameter. Thus, 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z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 is changed.</a:t>
              </a:r>
            </a:p>
          </p:txBody>
        </p:sp>
        <p:sp>
          <p:nvSpPr>
            <p:cNvPr id="17" name="Line 8"/>
            <p:cNvSpPr>
              <a:spLocks noChangeShapeType="1"/>
            </p:cNvSpPr>
            <p:nvPr/>
          </p:nvSpPr>
          <p:spPr bwMode="auto">
            <a:xfrm flipH="1">
              <a:off x="2112" y="2256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Hierarchical boss function/worker function relationship</a:t>
            </a:r>
            <a:endParaRPr lang="ar-SA" dirty="0"/>
          </a:p>
        </p:txBody>
      </p:sp>
      <p:sp>
        <p:nvSpPr>
          <p:cNvPr id="4" name="Rectangle 3"/>
          <p:cNvSpPr/>
          <p:nvPr/>
        </p:nvSpPr>
        <p:spPr>
          <a:xfrm>
            <a:off x="3419872" y="1916832"/>
            <a:ext cx="1872208" cy="86409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b="1" dirty="0" smtClean="0"/>
              <a:t>Boss</a:t>
            </a:r>
            <a:endParaRPr lang="ar-SA" sz="2400" b="1" dirty="0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2699792" y="2708920"/>
            <a:ext cx="792088" cy="864096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endCxn id="12" idx="0"/>
          </p:cNvCxnSpPr>
          <p:nvPr/>
        </p:nvCxnSpPr>
        <p:spPr>
          <a:xfrm>
            <a:off x="4499992" y="2708920"/>
            <a:ext cx="0" cy="864096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5292080" y="2708920"/>
            <a:ext cx="504056" cy="936104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1907704" y="3573016"/>
            <a:ext cx="1584176" cy="72008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b="1" dirty="0" smtClean="0"/>
              <a:t>Worker1</a:t>
            </a:r>
            <a:endParaRPr lang="ar-SA" sz="2400" b="1" dirty="0"/>
          </a:p>
        </p:txBody>
      </p:sp>
      <p:sp>
        <p:nvSpPr>
          <p:cNvPr id="12" name="Rectangle 11"/>
          <p:cNvSpPr/>
          <p:nvPr/>
        </p:nvSpPr>
        <p:spPr>
          <a:xfrm>
            <a:off x="3707904" y="3573016"/>
            <a:ext cx="1584176" cy="72008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b="1" dirty="0" smtClean="0"/>
              <a:t>Worker2</a:t>
            </a:r>
            <a:endParaRPr lang="ar-SA" sz="2400" b="1" dirty="0"/>
          </a:p>
        </p:txBody>
      </p:sp>
      <p:sp>
        <p:nvSpPr>
          <p:cNvPr id="13" name="Rectangle 12"/>
          <p:cNvSpPr/>
          <p:nvPr/>
        </p:nvSpPr>
        <p:spPr>
          <a:xfrm>
            <a:off x="5436096" y="3573016"/>
            <a:ext cx="1584176" cy="72008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b="1" dirty="0" smtClean="0"/>
              <a:t>Worker3</a:t>
            </a:r>
            <a:endParaRPr lang="ar-SA" sz="2400" b="1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ar-SA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11560" y="1628800"/>
            <a:ext cx="8136904" cy="3168352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x = 2 before squareByValue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Value returned by squareByValue: 4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x = 2 after squareByValue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 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z = 4 before squareByReference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z = 16 after squareByReference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Function call with omitted parameters</a:t>
            </a:r>
          </a:p>
          <a:p>
            <a:pPr lvl="1" algn="l" rtl="0"/>
            <a:r>
              <a:rPr lang="en-US" dirty="0" smtClean="0"/>
              <a:t>If not enough parameters, rightmost go to their defaults</a:t>
            </a:r>
          </a:p>
          <a:p>
            <a:pPr lvl="1" algn="l" rtl="0"/>
            <a:r>
              <a:rPr lang="en-US" dirty="0" smtClean="0"/>
              <a:t>Default values</a:t>
            </a:r>
          </a:p>
          <a:p>
            <a:pPr lvl="2" algn="l" rtl="0"/>
            <a:r>
              <a:rPr lang="en-US" dirty="0" smtClean="0"/>
              <a:t>Can be constants, global variables, or function calls</a:t>
            </a:r>
          </a:p>
          <a:p>
            <a:pPr algn="l" rtl="0"/>
            <a:r>
              <a:rPr lang="en-US" dirty="0" smtClean="0"/>
              <a:t>Set defaults in function prototype</a:t>
            </a:r>
          </a:p>
          <a:p>
            <a:pPr algn="l" rtl="0">
              <a:buFontTx/>
              <a:buNone/>
            </a:pPr>
            <a:r>
              <a:rPr lang="en-US" sz="1600" b="1" dirty="0" smtClean="0">
                <a:latin typeface="Courier New" pitchFamily="49" charset="0"/>
              </a:rPr>
              <a:t>	</a:t>
            </a:r>
            <a:r>
              <a:rPr lang="en-US" sz="1600" b="1" dirty="0" err="1" smtClean="0">
                <a:latin typeface="Courier New" pitchFamily="49" charset="0"/>
              </a:rPr>
              <a:t>int</a:t>
            </a: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err="1" smtClean="0">
                <a:latin typeface="Courier New" pitchFamily="49" charset="0"/>
              </a:rPr>
              <a:t>myFunction</a:t>
            </a:r>
            <a:r>
              <a:rPr lang="en-US" sz="1600" b="1" dirty="0" smtClean="0">
                <a:latin typeface="Courier New" pitchFamily="49" charset="0"/>
              </a:rPr>
              <a:t>( </a:t>
            </a:r>
            <a:r>
              <a:rPr lang="en-US" sz="1600" b="1" dirty="0" err="1" smtClean="0">
                <a:latin typeface="Courier New" pitchFamily="49" charset="0"/>
              </a:rPr>
              <a:t>int</a:t>
            </a:r>
            <a:r>
              <a:rPr lang="en-US" sz="1600" b="1" dirty="0" smtClean="0">
                <a:latin typeface="Courier New" pitchFamily="49" charset="0"/>
              </a:rPr>
              <a:t> x = 1, </a:t>
            </a:r>
            <a:r>
              <a:rPr lang="en-US" sz="1600" b="1" dirty="0" err="1" smtClean="0">
                <a:latin typeface="Courier New" pitchFamily="49" charset="0"/>
              </a:rPr>
              <a:t>int</a:t>
            </a:r>
            <a:r>
              <a:rPr lang="en-US" sz="1600" b="1" dirty="0" smtClean="0">
                <a:latin typeface="Courier New" pitchFamily="49" charset="0"/>
              </a:rPr>
              <a:t> y = 2, </a:t>
            </a:r>
            <a:r>
              <a:rPr lang="en-US" sz="1600" b="1" dirty="0" err="1" smtClean="0">
                <a:latin typeface="Courier New" pitchFamily="49" charset="0"/>
              </a:rPr>
              <a:t>int</a:t>
            </a:r>
            <a:r>
              <a:rPr lang="en-US" sz="1600" b="1" dirty="0" smtClean="0">
                <a:latin typeface="Courier New" pitchFamily="49" charset="0"/>
              </a:rPr>
              <a:t> z = 3 );</a:t>
            </a:r>
          </a:p>
          <a:p>
            <a:pPr lvl="1" algn="l" rtl="0"/>
            <a:r>
              <a:rPr lang="en-US" b="1" dirty="0" err="1" smtClean="0">
                <a:latin typeface="Courier New" pitchFamily="49" charset="0"/>
              </a:rPr>
              <a:t>myFunction</a:t>
            </a:r>
            <a:r>
              <a:rPr lang="en-US" b="1" dirty="0" smtClean="0">
                <a:latin typeface="Courier New" pitchFamily="49" charset="0"/>
              </a:rPr>
              <a:t>(3)</a:t>
            </a:r>
          </a:p>
          <a:p>
            <a:pPr lvl="2" algn="l" rtl="0"/>
            <a:r>
              <a:rPr lang="en-US" b="1" dirty="0" smtClean="0">
                <a:latin typeface="Courier New" pitchFamily="49" charset="0"/>
              </a:rPr>
              <a:t>x = 3</a:t>
            </a:r>
            <a:r>
              <a:rPr lang="en-US" dirty="0" smtClean="0"/>
              <a:t>, </a:t>
            </a:r>
            <a:r>
              <a:rPr lang="en-US" b="1" dirty="0" smtClean="0">
                <a:latin typeface="Courier New" pitchFamily="49" charset="0"/>
              </a:rPr>
              <a:t>y</a:t>
            </a:r>
            <a:r>
              <a:rPr lang="en-US" dirty="0" smtClean="0"/>
              <a:t> and </a:t>
            </a:r>
            <a:r>
              <a:rPr lang="en-US" b="1" dirty="0" smtClean="0">
                <a:latin typeface="Courier New" pitchFamily="49" charset="0"/>
              </a:rPr>
              <a:t>z</a:t>
            </a:r>
            <a:r>
              <a:rPr lang="en-US" dirty="0" smtClean="0"/>
              <a:t> get defaults (rightmost)</a:t>
            </a:r>
          </a:p>
          <a:p>
            <a:pPr lvl="1" algn="l" rtl="0"/>
            <a:r>
              <a:rPr lang="en-US" b="1" dirty="0" err="1" smtClean="0">
                <a:latin typeface="Courier New" pitchFamily="49" charset="0"/>
              </a:rPr>
              <a:t>myFunction</a:t>
            </a:r>
            <a:r>
              <a:rPr lang="en-US" b="1" dirty="0" smtClean="0">
                <a:latin typeface="Courier New" pitchFamily="49" charset="0"/>
              </a:rPr>
              <a:t>(3, 5)</a:t>
            </a:r>
            <a:endParaRPr lang="en-US" dirty="0" smtClean="0"/>
          </a:p>
          <a:p>
            <a:pPr lvl="2" algn="l" rtl="0"/>
            <a:r>
              <a:rPr lang="en-US" b="1" dirty="0" smtClean="0">
                <a:latin typeface="Courier New" pitchFamily="49" charset="0"/>
              </a:rPr>
              <a:t>x = 3</a:t>
            </a:r>
            <a:r>
              <a:rPr lang="en-US" dirty="0" smtClean="0"/>
              <a:t>, </a:t>
            </a:r>
            <a:r>
              <a:rPr lang="en-US" b="1" dirty="0" smtClean="0">
                <a:latin typeface="Courier New" pitchFamily="49" charset="0"/>
              </a:rPr>
              <a:t>y = 5</a:t>
            </a:r>
            <a:r>
              <a:rPr lang="en-US" dirty="0" smtClean="0"/>
              <a:t> and </a:t>
            </a:r>
            <a:r>
              <a:rPr lang="en-US" b="1" dirty="0" smtClean="0">
                <a:latin typeface="Courier New" pitchFamily="49" charset="0"/>
              </a:rPr>
              <a:t>z</a:t>
            </a:r>
            <a:r>
              <a:rPr lang="en-US" dirty="0" smtClean="0"/>
              <a:t> gets default</a:t>
            </a:r>
          </a:p>
          <a:p>
            <a:pPr lvl="2" algn="l" rtl="0"/>
            <a:endParaRPr lang="en-US" dirty="0" smtClean="0"/>
          </a:p>
          <a:p>
            <a:pPr algn="l" rtl="0"/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Default Arguments</a:t>
            </a:r>
            <a:endParaRPr lang="ar-SA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ar-SA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539552" y="1484784"/>
            <a:ext cx="8280920" cy="5373216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  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Using default arguments.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  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#include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&lt;iostream&gt;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  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std::cout;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  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std::endl;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8  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function prototype that specifies default arguments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9  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boxVolume(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length =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width =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height =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10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11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main()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12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13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no arguments--use default values for all dimensions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14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cout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"The default box volume is: 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boxVolume();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15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16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specify length; default width and height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17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cout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"\n\nThe volume of a box with length 10,\n"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18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"width 1 and height 1 is: 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boxVolume(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10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19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20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specify length and width; default height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21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cout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"\n\nThe volume of a box with length 10,\n"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22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"width 5 and height 1 is: "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&lt;&lt; boxVolume(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10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5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23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5496" y="365720"/>
            <a:ext cx="7010400" cy="35052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24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specify all arguments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25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cout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"\n\nThe volume of a box with length 10,\n"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26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&lt;&lt;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"width 5 and height 2 is: 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boxVolume(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10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5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2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27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&lt;&lt; endl;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28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29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return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indicates successful termination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30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31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main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32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33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function boxVolume calculates the volume of a box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34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boxVolume(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length,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width,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height )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35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                                        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36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return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length * width * height;       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37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                              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38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function boxVolume              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5496" y="3870920"/>
            <a:ext cx="7010400" cy="24384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tIns="182880" bIns="182880"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The default box volume is: 1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</a:rPr>
              <a:t> 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The volume of a box with length 10,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width 1 and height 1 is: 10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</a:rPr>
              <a:t> 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The volume of a box with length 10,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width 5 and height 1 is: 50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</a:rPr>
              <a:t> 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The volume of a box with length 10,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width 5 and height 2 is: 100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Function overloading</a:t>
            </a:r>
          </a:p>
          <a:p>
            <a:pPr lvl="1" algn="l" rtl="0"/>
            <a:r>
              <a:rPr lang="en-US" dirty="0" smtClean="0"/>
              <a:t>Functions with same name and different parameters</a:t>
            </a:r>
          </a:p>
          <a:p>
            <a:pPr lvl="1" algn="l" rtl="0"/>
            <a:r>
              <a:rPr lang="en-US" dirty="0" smtClean="0"/>
              <a:t>Should perform similar tasks </a:t>
            </a:r>
          </a:p>
          <a:p>
            <a:pPr lvl="2" algn="l" rtl="0"/>
            <a:r>
              <a:rPr lang="en-US" dirty="0" smtClean="0"/>
              <a:t>I.e., function to square </a:t>
            </a:r>
            <a:r>
              <a:rPr lang="en-US" b="1" dirty="0" err="1" smtClean="0">
                <a:latin typeface="Courier New" pitchFamily="49" charset="0"/>
              </a:rPr>
              <a:t>int</a:t>
            </a:r>
            <a:r>
              <a:rPr lang="en-US" dirty="0" err="1" smtClean="0"/>
              <a:t>s</a:t>
            </a:r>
            <a:r>
              <a:rPr lang="en-US" dirty="0" smtClean="0"/>
              <a:t> and function to square </a:t>
            </a:r>
            <a:r>
              <a:rPr lang="en-US" b="1" dirty="0" smtClean="0">
                <a:latin typeface="Courier New" pitchFamily="49" charset="0"/>
              </a:rPr>
              <a:t>float</a:t>
            </a:r>
            <a:r>
              <a:rPr lang="en-US" dirty="0" smtClean="0"/>
              <a:t>s</a:t>
            </a:r>
          </a:p>
          <a:p>
            <a:pPr lvl="2" algn="l" rtl="0">
              <a:buFontTx/>
              <a:buNone/>
            </a:pPr>
            <a:r>
              <a:rPr lang="en-US" sz="1800" dirty="0" smtClean="0"/>
              <a:t>	</a:t>
            </a:r>
            <a:r>
              <a:rPr lang="en-US" sz="1800" b="1" dirty="0" err="1" smtClean="0">
                <a:latin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</a:rPr>
              <a:t> square( </a:t>
            </a:r>
            <a:r>
              <a:rPr lang="en-US" sz="1800" b="1" dirty="0" err="1" smtClean="0">
                <a:latin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</a:rPr>
              <a:t> x) {return x * x;}</a:t>
            </a:r>
          </a:p>
          <a:p>
            <a:pPr lvl="2" algn="l" rtl="0">
              <a:buFontTx/>
              <a:buNone/>
            </a:pPr>
            <a:r>
              <a:rPr lang="en-US" sz="1800" b="1" dirty="0" smtClean="0">
                <a:latin typeface="Courier New" pitchFamily="49" charset="0"/>
              </a:rPr>
              <a:t>	float square(float x) { return x * x; }</a:t>
            </a:r>
            <a:endParaRPr lang="en-US" dirty="0" smtClean="0"/>
          </a:p>
          <a:p>
            <a:pPr algn="l" rtl="0"/>
            <a:r>
              <a:rPr lang="en-US" dirty="0" smtClean="0"/>
              <a:t>Overloaded functions distinguished by </a:t>
            </a:r>
            <a:r>
              <a:rPr lang="en-US" b="1" dirty="0" smtClean="0"/>
              <a:t>signature</a:t>
            </a:r>
          </a:p>
          <a:p>
            <a:pPr lvl="1" algn="l" rtl="0"/>
            <a:r>
              <a:rPr lang="en-US" dirty="0" smtClean="0"/>
              <a:t>Based on name and parameter types (order matters)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Overloading</a:t>
            </a:r>
            <a:endParaRPr lang="ar-SA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ar-SA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23528" y="1524000"/>
            <a:ext cx="8450560" cy="53340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Using overloaded functions.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#include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iostream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&gt;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8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function square for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values          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9   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square(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x )                        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10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                                          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11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"Called square with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argument: 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x &lt;&lt;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12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return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x * x;                           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13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                                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14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version of function square    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15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16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function square for double values          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17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double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square(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double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y )                     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18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                                             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19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"Called square with double argument: 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y &lt;&lt;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20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return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y * y;                              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21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                                   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22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double version of function square    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23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3128177" y="2590800"/>
            <a:ext cx="4960111" cy="2667000"/>
            <a:chOff x="1392" y="672"/>
            <a:chExt cx="2592" cy="1680"/>
          </a:xfrm>
        </p:grpSpPr>
        <p:sp>
          <p:nvSpPr>
            <p:cNvPr id="11" name="Text Box 4"/>
            <p:cNvSpPr txBox="1">
              <a:spLocks noChangeArrowheads="1"/>
            </p:cNvSpPr>
            <p:nvPr/>
          </p:nvSpPr>
          <p:spPr bwMode="auto">
            <a:xfrm>
              <a:off x="2304" y="672"/>
              <a:ext cx="1680" cy="680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Overloaded functions have the same name, but the different parameters distinguish them.</a:t>
              </a:r>
            </a:p>
          </p:txBody>
        </p:sp>
        <p:sp>
          <p:nvSpPr>
            <p:cNvPr id="12" name="Line 5"/>
            <p:cNvSpPr>
              <a:spLocks noChangeShapeType="1"/>
            </p:cNvSpPr>
            <p:nvPr/>
          </p:nvSpPr>
          <p:spPr bwMode="auto">
            <a:xfrm flipH="1">
              <a:off x="1392" y="1056"/>
              <a:ext cx="912" cy="14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" name="Line 6"/>
            <p:cNvSpPr>
              <a:spLocks noChangeShapeType="1"/>
            </p:cNvSpPr>
            <p:nvPr/>
          </p:nvSpPr>
          <p:spPr bwMode="auto">
            <a:xfrm flipH="1">
              <a:off x="1680" y="1056"/>
              <a:ext cx="624" cy="129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ar-SA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23528" y="1609711"/>
            <a:ext cx="8568952" cy="3192355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24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main()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25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26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intResult = square(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7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);    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// calls int version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27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double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doubleResult = square(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7.5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calls double version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28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29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cout &lt;&lt;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"\nThe square of integer 7 is 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intResult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30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"\nThe square of double 7.5 is 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doubleResult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31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&lt;&lt; endl;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32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33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return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indicates successful termination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34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35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main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323528" y="4509120"/>
            <a:ext cx="8568952" cy="1512168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tIns="182880" bIns="182880"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Called square with int argument: 7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Called square with double argument: 7.5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</a:rPr>
              <a:t> 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The square of integer 7 is 49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The square of double 7.5 is 56.25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urier New" pitchFamily="49" charset="0"/>
            </a:endParaRPr>
          </a:p>
        </p:txBody>
      </p:sp>
      <p:grpSp>
        <p:nvGrpSpPr>
          <p:cNvPr id="11" name="Group 7"/>
          <p:cNvGrpSpPr>
            <a:grpSpLocks/>
          </p:cNvGrpSpPr>
          <p:nvPr/>
        </p:nvGrpSpPr>
        <p:grpSpPr bwMode="auto">
          <a:xfrm>
            <a:off x="3770703" y="2852889"/>
            <a:ext cx="3818772" cy="1088621"/>
            <a:chOff x="1920" y="720"/>
            <a:chExt cx="1968" cy="622"/>
          </a:xfrm>
        </p:grpSpPr>
        <p:sp>
          <p:nvSpPr>
            <p:cNvPr id="12" name="Text Box 5"/>
            <p:cNvSpPr txBox="1">
              <a:spLocks noChangeArrowheads="1"/>
            </p:cNvSpPr>
            <p:nvPr/>
          </p:nvSpPr>
          <p:spPr bwMode="auto">
            <a:xfrm>
              <a:off x="2208" y="816"/>
              <a:ext cx="1680" cy="526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The proper function is called based upon the argument (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int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 or 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double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).</a:t>
              </a:r>
            </a:p>
          </p:txBody>
        </p:sp>
        <p:sp>
          <p:nvSpPr>
            <p:cNvPr id="13" name="Line 6"/>
            <p:cNvSpPr>
              <a:spLocks noChangeShapeType="1"/>
            </p:cNvSpPr>
            <p:nvPr/>
          </p:nvSpPr>
          <p:spPr bwMode="auto">
            <a:xfrm flipH="1" flipV="1">
              <a:off x="1920" y="720"/>
              <a:ext cx="288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/>
            <a:r>
              <a:rPr lang="en-US" dirty="0" smtClean="0"/>
              <a:t>Compact way to make overloaded functions</a:t>
            </a:r>
          </a:p>
          <a:p>
            <a:pPr lvl="1" algn="l" rtl="0"/>
            <a:r>
              <a:rPr lang="en-US" dirty="0" smtClean="0"/>
              <a:t>Generate separate function for different data types</a:t>
            </a:r>
          </a:p>
          <a:p>
            <a:pPr algn="l" rtl="0"/>
            <a:r>
              <a:rPr lang="en-US" dirty="0" smtClean="0"/>
              <a:t>Format</a:t>
            </a:r>
          </a:p>
          <a:p>
            <a:pPr lvl="1" algn="l" rtl="0"/>
            <a:r>
              <a:rPr lang="en-US" dirty="0" smtClean="0"/>
              <a:t>Begin with keyword </a:t>
            </a:r>
            <a:r>
              <a:rPr lang="en-US" b="1" dirty="0" smtClean="0">
                <a:latin typeface="Courier New" pitchFamily="49" charset="0"/>
              </a:rPr>
              <a:t>template</a:t>
            </a:r>
          </a:p>
          <a:p>
            <a:pPr lvl="1" algn="l" rtl="0"/>
            <a:r>
              <a:rPr lang="en-US" dirty="0" smtClean="0"/>
              <a:t>Formal type parameters in brackets </a:t>
            </a:r>
            <a:r>
              <a:rPr lang="en-US" b="1" dirty="0" smtClean="0">
                <a:latin typeface="Courier New" pitchFamily="49" charset="0"/>
              </a:rPr>
              <a:t>&lt;&gt;</a:t>
            </a:r>
          </a:p>
          <a:p>
            <a:pPr lvl="2" algn="l" rtl="0"/>
            <a:r>
              <a:rPr lang="en-US" dirty="0" smtClean="0"/>
              <a:t>Every type parameter preceded by </a:t>
            </a:r>
            <a:r>
              <a:rPr lang="en-US" b="1" dirty="0" err="1" smtClean="0">
                <a:latin typeface="Courier New" pitchFamily="49" charset="0"/>
              </a:rPr>
              <a:t>typename</a:t>
            </a:r>
            <a:r>
              <a:rPr lang="en-US" dirty="0" smtClean="0"/>
              <a:t> or </a:t>
            </a:r>
            <a:r>
              <a:rPr lang="en-US" b="1" dirty="0" smtClean="0">
                <a:latin typeface="Courier New" pitchFamily="49" charset="0"/>
              </a:rPr>
              <a:t>class</a:t>
            </a:r>
            <a:r>
              <a:rPr lang="en-US" dirty="0" smtClean="0"/>
              <a:t> (synonyms)</a:t>
            </a:r>
          </a:p>
          <a:p>
            <a:pPr lvl="2" algn="l" rtl="0"/>
            <a:r>
              <a:rPr lang="en-US" dirty="0" smtClean="0"/>
              <a:t>Placeholders for built-in types (i.e., </a:t>
            </a:r>
            <a:r>
              <a:rPr lang="en-US" b="1" dirty="0" err="1" smtClean="0">
                <a:latin typeface="Courier New" pitchFamily="49" charset="0"/>
              </a:rPr>
              <a:t>int</a:t>
            </a:r>
            <a:r>
              <a:rPr lang="en-US" dirty="0" smtClean="0"/>
              <a:t>) or user-defined types</a:t>
            </a:r>
          </a:p>
          <a:p>
            <a:pPr lvl="2" algn="l" rtl="0"/>
            <a:r>
              <a:rPr lang="en-US" dirty="0" smtClean="0"/>
              <a:t>Specify arguments types, return types, declare variables</a:t>
            </a:r>
          </a:p>
          <a:p>
            <a:pPr lvl="1" algn="l" rtl="0"/>
            <a:r>
              <a:rPr lang="en-US" dirty="0" smtClean="0"/>
              <a:t>Function definition like normal, except formal types used</a:t>
            </a:r>
          </a:p>
          <a:p>
            <a:pPr algn="l" rtl="0"/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Templates</a:t>
            </a:r>
            <a:endParaRPr lang="ar-SA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Example</a:t>
            </a:r>
            <a:endParaRPr lang="en-US" sz="2000" b="1" dirty="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lvl="3" algn="l" rtl="0">
              <a:buFontTx/>
              <a:buNone/>
            </a:pPr>
            <a:r>
              <a:rPr lang="en-US" sz="1600" b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template &lt; class T &gt; // or template&lt; </a:t>
            </a:r>
            <a:r>
              <a:rPr lang="en-US" sz="1600" b="1" dirty="0" err="1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typename</a:t>
            </a:r>
            <a:r>
              <a:rPr lang="en-US" sz="1600" b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T &gt;</a:t>
            </a:r>
          </a:p>
          <a:p>
            <a:pPr lvl="3" algn="l" rtl="0">
              <a:buFontTx/>
              <a:buNone/>
            </a:pPr>
            <a:r>
              <a:rPr lang="en-US" sz="1600" b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T square( T value1 )</a:t>
            </a:r>
          </a:p>
          <a:p>
            <a:pPr lvl="3" algn="l" rtl="0">
              <a:buFontTx/>
              <a:buNone/>
            </a:pPr>
            <a:r>
              <a:rPr lang="en-US" sz="1600" b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{</a:t>
            </a:r>
          </a:p>
          <a:p>
            <a:pPr lvl="3" algn="l" rtl="0">
              <a:buFontTx/>
              <a:buNone/>
            </a:pPr>
            <a:r>
              <a:rPr lang="en-US" sz="1600" b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  return value1 * value1;</a:t>
            </a:r>
          </a:p>
          <a:p>
            <a:pPr lvl="3" algn="l" rtl="0">
              <a:buFontTx/>
              <a:buNone/>
            </a:pPr>
            <a:r>
              <a:rPr lang="en-US" sz="1600" b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}</a:t>
            </a:r>
          </a:p>
          <a:p>
            <a:pPr lvl="1" algn="l" rtl="0"/>
            <a:r>
              <a:rPr lang="en-US" b="1" dirty="0" smtClean="0">
                <a:latin typeface="Courier New" pitchFamily="49" charset="0"/>
              </a:rPr>
              <a:t>T</a:t>
            </a:r>
            <a:r>
              <a:rPr lang="en-US" dirty="0" smtClean="0"/>
              <a:t> is a formal type, used as parameter type</a:t>
            </a:r>
          </a:p>
          <a:p>
            <a:pPr lvl="2" algn="l" rtl="0"/>
            <a:r>
              <a:rPr lang="en-US" dirty="0" smtClean="0"/>
              <a:t>Above function returns variable of same type as parameter</a:t>
            </a:r>
          </a:p>
          <a:p>
            <a:pPr lvl="1" algn="l" rtl="0"/>
            <a:r>
              <a:rPr lang="en-US" dirty="0" smtClean="0"/>
              <a:t>In function call, T replaced by real type</a:t>
            </a:r>
            <a:endParaRPr lang="en-US" sz="1800" dirty="0" smtClean="0"/>
          </a:p>
          <a:p>
            <a:pPr lvl="2" algn="l" rtl="0"/>
            <a:r>
              <a:rPr lang="en-US" dirty="0" smtClean="0"/>
              <a:t>If </a:t>
            </a:r>
            <a:r>
              <a:rPr lang="en-US" b="1" dirty="0" err="1" smtClean="0">
                <a:latin typeface="Courier New" pitchFamily="49" charset="0"/>
              </a:rPr>
              <a:t>int</a:t>
            </a:r>
            <a:r>
              <a:rPr lang="en-US" dirty="0" smtClean="0"/>
              <a:t>, all </a:t>
            </a:r>
            <a:r>
              <a:rPr lang="en-US" b="1" dirty="0" smtClean="0">
                <a:latin typeface="Courier New" pitchFamily="49" charset="0"/>
              </a:rPr>
              <a:t>T</a:t>
            </a:r>
            <a:r>
              <a:rPr lang="en-US" dirty="0" smtClean="0"/>
              <a:t>'s become </a:t>
            </a:r>
            <a:r>
              <a:rPr lang="en-US" b="1" dirty="0" err="1" smtClean="0">
                <a:latin typeface="Courier New" pitchFamily="49" charset="0"/>
              </a:rPr>
              <a:t>int</a:t>
            </a:r>
            <a:r>
              <a:rPr lang="en-US" dirty="0" err="1" smtClean="0"/>
              <a:t>s</a:t>
            </a:r>
            <a:endParaRPr lang="en-US" dirty="0" smtClean="0"/>
          </a:p>
          <a:p>
            <a:pPr lvl="3" algn="l" rtl="0">
              <a:buFontTx/>
              <a:buNone/>
            </a:pPr>
            <a:r>
              <a:rPr lang="en-US" sz="1600" b="1" dirty="0" err="1" smtClean="0">
                <a:latin typeface="Courier New" pitchFamily="49" charset="0"/>
              </a:rPr>
              <a:t>int</a:t>
            </a:r>
            <a:r>
              <a:rPr lang="en-US" sz="1600" b="1" dirty="0" smtClean="0">
                <a:latin typeface="Courier New" pitchFamily="49" charset="0"/>
              </a:rPr>
              <a:t> x;</a:t>
            </a:r>
          </a:p>
          <a:p>
            <a:pPr lvl="3" algn="l" rtl="0">
              <a:buFontTx/>
              <a:buNone/>
            </a:pPr>
            <a:r>
              <a:rPr lang="en-US" sz="1600" b="1" dirty="0" err="1" smtClean="0">
                <a:latin typeface="Courier New" pitchFamily="49" charset="0"/>
              </a:rPr>
              <a:t>int</a:t>
            </a:r>
            <a:r>
              <a:rPr lang="en-US" sz="1600" b="1" dirty="0" smtClean="0">
                <a:latin typeface="Courier New" pitchFamily="49" charset="0"/>
              </a:rPr>
              <a:t> y = square(x);</a:t>
            </a:r>
          </a:p>
          <a:p>
            <a:pPr algn="l" rtl="0"/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Templates</a:t>
            </a:r>
            <a:endParaRPr lang="ar-SA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ar-SA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51520" y="1447800"/>
            <a:ext cx="7010400" cy="54102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Using a function template.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#include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iostream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&gt;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cin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8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9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definition of function template maximum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10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template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class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T &gt;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or template &lt;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typename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T &gt;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11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T maximum( T value1, T value2, T value3 )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12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                                 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13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T max = value1;                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14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                       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15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if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( value2 &gt; max )            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16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max = value2;               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17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                       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18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if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( value3 &gt; max )            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19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max = value3;               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20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                       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21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return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max;                    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22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                       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23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function template maximum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24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grpSp>
        <p:nvGrpSpPr>
          <p:cNvPr id="18" name="Group 6"/>
          <p:cNvGrpSpPr>
            <a:grpSpLocks/>
          </p:cNvGrpSpPr>
          <p:nvPr/>
        </p:nvGrpSpPr>
        <p:grpSpPr bwMode="auto">
          <a:xfrm>
            <a:off x="2234208" y="2493020"/>
            <a:ext cx="4114800" cy="1200150"/>
            <a:chOff x="1248" y="680"/>
            <a:chExt cx="2592" cy="756"/>
          </a:xfrm>
        </p:grpSpPr>
        <p:sp>
          <p:nvSpPr>
            <p:cNvPr id="19" name="Text Box 4"/>
            <p:cNvSpPr txBox="1">
              <a:spLocks noChangeArrowheads="1"/>
            </p:cNvSpPr>
            <p:nvPr/>
          </p:nvSpPr>
          <p:spPr bwMode="auto">
            <a:xfrm>
              <a:off x="2160" y="680"/>
              <a:ext cx="1680" cy="756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Formal type parameter </a:t>
              </a: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T</a:t>
              </a: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 placeholder for type of data to be tested by </a:t>
              </a: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maximum</a:t>
              </a: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.</a:t>
              </a:r>
            </a:p>
          </p:txBody>
        </p:sp>
        <p:sp>
          <p:nvSpPr>
            <p:cNvPr id="20" name="Line 5"/>
            <p:cNvSpPr>
              <a:spLocks noChangeShapeType="1"/>
            </p:cNvSpPr>
            <p:nvPr/>
          </p:nvSpPr>
          <p:spPr bwMode="auto">
            <a:xfrm flipH="1">
              <a:off x="1248" y="912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21" name="Group 9"/>
          <p:cNvGrpSpPr>
            <a:grpSpLocks/>
          </p:cNvGrpSpPr>
          <p:nvPr/>
        </p:nvGrpSpPr>
        <p:grpSpPr bwMode="auto">
          <a:xfrm>
            <a:off x="2843808" y="4004320"/>
            <a:ext cx="3733800" cy="1139825"/>
            <a:chOff x="1632" y="1632"/>
            <a:chExt cx="2352" cy="718"/>
          </a:xfrm>
        </p:grpSpPr>
        <p:sp>
          <p:nvSpPr>
            <p:cNvPr id="22" name="Text Box 7"/>
            <p:cNvSpPr txBox="1">
              <a:spLocks noChangeArrowheads="1"/>
            </p:cNvSpPr>
            <p:nvPr/>
          </p:nvSpPr>
          <p:spPr bwMode="auto">
            <a:xfrm>
              <a:off x="2304" y="1824"/>
              <a:ext cx="1680" cy="526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maximum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 expects all parameters to be of the same type.</a:t>
              </a:r>
            </a:p>
          </p:txBody>
        </p:sp>
        <p:sp>
          <p:nvSpPr>
            <p:cNvPr id="23" name="Line 8"/>
            <p:cNvSpPr>
              <a:spLocks noChangeShapeType="1"/>
            </p:cNvSpPr>
            <p:nvPr/>
          </p:nvSpPr>
          <p:spPr bwMode="auto">
            <a:xfrm flipH="1" flipV="1">
              <a:off x="1632" y="1632"/>
              <a:ext cx="672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Perform common mathematical calculations</a:t>
            </a:r>
          </a:p>
          <a:p>
            <a:pPr lvl="1" algn="l" rtl="0"/>
            <a:r>
              <a:rPr lang="en-US" dirty="0" smtClean="0"/>
              <a:t>Include the header file </a:t>
            </a:r>
            <a:r>
              <a:rPr lang="en-US" b="1" dirty="0" smtClean="0">
                <a:latin typeface="Courier New" pitchFamily="49" charset="0"/>
              </a:rPr>
              <a:t>&lt;</a:t>
            </a:r>
            <a:r>
              <a:rPr lang="en-US" b="1" dirty="0" err="1" smtClean="0">
                <a:latin typeface="Courier New" pitchFamily="49" charset="0"/>
              </a:rPr>
              <a:t>cmath</a:t>
            </a:r>
            <a:r>
              <a:rPr lang="en-US" b="1" dirty="0" smtClean="0">
                <a:latin typeface="Courier New" pitchFamily="49" charset="0"/>
              </a:rPr>
              <a:t>&gt;</a:t>
            </a:r>
          </a:p>
          <a:p>
            <a:pPr algn="l" rtl="0"/>
            <a:r>
              <a:rPr lang="en-US" dirty="0" smtClean="0"/>
              <a:t>Functions called by writing</a:t>
            </a:r>
          </a:p>
          <a:p>
            <a:pPr lvl="1" algn="l" rtl="0"/>
            <a:r>
              <a:rPr lang="en-US" dirty="0" err="1" smtClean="0"/>
              <a:t>functionName</a:t>
            </a:r>
            <a:r>
              <a:rPr lang="en-US" dirty="0" smtClean="0"/>
              <a:t> (argument);</a:t>
            </a:r>
          </a:p>
          <a:p>
            <a:pPr lvl="1" algn="l" rtl="0">
              <a:buFontTx/>
              <a:buNone/>
            </a:pPr>
            <a:r>
              <a:rPr lang="en-US" dirty="0" smtClean="0"/>
              <a:t>or</a:t>
            </a:r>
          </a:p>
          <a:p>
            <a:pPr lvl="1" algn="l" rtl="0"/>
            <a:r>
              <a:rPr lang="en-US" dirty="0" err="1" smtClean="0"/>
              <a:t>functionName</a:t>
            </a:r>
            <a:r>
              <a:rPr lang="en-US" dirty="0" smtClean="0"/>
              <a:t>(argument1, argument2, …);</a:t>
            </a:r>
          </a:p>
          <a:p>
            <a:pPr algn="l" rtl="0"/>
            <a:r>
              <a:rPr lang="en-US" dirty="0" smtClean="0"/>
              <a:t>Example</a:t>
            </a:r>
          </a:p>
          <a:p>
            <a:pPr lvl="1" algn="l" rtl="0">
              <a:buFontTx/>
              <a:buNone/>
            </a:pPr>
            <a:r>
              <a:rPr lang="en-US" b="1" dirty="0" smtClean="0">
                <a:latin typeface="Courier New" pitchFamily="49" charset="0"/>
              </a:rPr>
              <a:t>	</a:t>
            </a:r>
            <a:r>
              <a:rPr lang="en-US" b="1" dirty="0" err="1" smtClean="0">
                <a:latin typeface="Courier New" pitchFamily="49" charset="0"/>
              </a:rPr>
              <a:t>cout</a:t>
            </a:r>
            <a:r>
              <a:rPr lang="en-US" b="1" dirty="0" smtClean="0">
                <a:latin typeface="Courier New" pitchFamily="49" charset="0"/>
              </a:rPr>
              <a:t> &lt;&lt; </a:t>
            </a:r>
            <a:r>
              <a:rPr lang="en-US" b="1" dirty="0" err="1" smtClean="0">
                <a:latin typeface="Courier New" pitchFamily="49" charset="0"/>
              </a:rPr>
              <a:t>sqrt</a:t>
            </a:r>
            <a:r>
              <a:rPr lang="en-US" b="1" dirty="0" smtClean="0">
                <a:latin typeface="Courier New" pitchFamily="49" charset="0"/>
              </a:rPr>
              <a:t>( 900.0 );</a:t>
            </a:r>
          </a:p>
          <a:p>
            <a:pPr lvl="1" algn="l" rtl="0"/>
            <a:r>
              <a:rPr lang="en-US" dirty="0" err="1" smtClean="0"/>
              <a:t>sqrt</a:t>
            </a:r>
            <a:r>
              <a:rPr lang="en-US" dirty="0" smtClean="0"/>
              <a:t> (square root) function. The preceding statement would print 30</a:t>
            </a:r>
          </a:p>
          <a:p>
            <a:pPr lvl="1" algn="l" rtl="0"/>
            <a:r>
              <a:rPr lang="en-US" dirty="0" smtClean="0"/>
              <a:t>All functions in math library return a </a:t>
            </a:r>
            <a:r>
              <a:rPr lang="en-US" b="1" dirty="0" smtClean="0">
                <a:latin typeface="Courier New" pitchFamily="49" charset="0"/>
              </a:rPr>
              <a:t>double</a:t>
            </a:r>
          </a:p>
          <a:p>
            <a:pPr algn="l" rtl="0"/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Math Library Functions</a:t>
            </a:r>
            <a:endParaRPr lang="ar-SA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Example(Cont.)</a:t>
            </a:r>
            <a:endParaRPr lang="ar-SA" dirty="0"/>
          </a:p>
        </p:txBody>
      </p:sp>
      <p:sp>
        <p:nvSpPr>
          <p:cNvPr id="9" name="Rectangle 1027"/>
          <p:cNvSpPr txBox="1">
            <a:spLocks noChangeArrowheads="1"/>
          </p:cNvSpPr>
          <p:nvPr/>
        </p:nvSpPr>
        <p:spPr bwMode="auto">
          <a:xfrm>
            <a:off x="323528" y="1347936"/>
            <a:ext cx="7010400" cy="51054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25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main()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26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27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demonstrate maximum with int values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28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int1, int2, int3;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29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30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cout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"Input three integer values: 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31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cin &gt;&gt; int1 &gt;&gt; int2 &gt;&gt; int3;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32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33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invoke int version of maximum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34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cout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"The maximum integer value is: "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35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&lt;&lt; maximum( int1, int2, int3 );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36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37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demonstrate maximum with double values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38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double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double1, double2, double3;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39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40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cout &lt;&lt;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"\n\nInput three double values: 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41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cin &gt;&gt; double1 &gt;&gt; double2 &gt;&gt; double3;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42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43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invoke double version of maximum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44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cout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"The maximum double value is: "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45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&lt;&lt; maximum( double1, double2, double3 );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46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grpSp>
        <p:nvGrpSpPr>
          <p:cNvPr id="10" name="Group 1031"/>
          <p:cNvGrpSpPr>
            <a:grpSpLocks/>
          </p:cNvGrpSpPr>
          <p:nvPr/>
        </p:nvGrpSpPr>
        <p:grpSpPr bwMode="auto">
          <a:xfrm>
            <a:off x="4057328" y="2795736"/>
            <a:ext cx="4114800" cy="3048000"/>
            <a:chOff x="2352" y="912"/>
            <a:chExt cx="2592" cy="1920"/>
          </a:xfrm>
        </p:grpSpPr>
        <p:sp>
          <p:nvSpPr>
            <p:cNvPr id="11" name="Text Box 1028"/>
            <p:cNvSpPr txBox="1">
              <a:spLocks noChangeArrowheads="1"/>
            </p:cNvSpPr>
            <p:nvPr/>
          </p:nvSpPr>
          <p:spPr bwMode="auto">
            <a:xfrm>
              <a:off x="3264" y="912"/>
              <a:ext cx="1680" cy="37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maximum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 called with various data types.</a:t>
              </a:r>
            </a:p>
          </p:txBody>
        </p:sp>
        <p:sp>
          <p:nvSpPr>
            <p:cNvPr id="12" name="Line 1029"/>
            <p:cNvSpPr>
              <a:spLocks noChangeShapeType="1"/>
            </p:cNvSpPr>
            <p:nvPr/>
          </p:nvSpPr>
          <p:spPr bwMode="auto">
            <a:xfrm flipH="1">
              <a:off x="2352" y="1008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" name="Line 1030"/>
            <p:cNvSpPr>
              <a:spLocks noChangeShapeType="1"/>
            </p:cNvSpPr>
            <p:nvPr/>
          </p:nvSpPr>
          <p:spPr bwMode="auto">
            <a:xfrm flipH="1">
              <a:off x="2784" y="1008"/>
              <a:ext cx="480" cy="182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(Cont.)</a:t>
            </a:r>
            <a:endParaRPr lang="ar-SA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95536" y="1232520"/>
            <a:ext cx="7010400" cy="32766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47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demonstrate maximum with char values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48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char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char1, char2, char3;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49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50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cout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"\n\nInput three characters: 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51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cin &gt;&gt; char1 &gt;&gt; char2 &gt;&gt; char3;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52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53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invoke char version of maximum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54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cout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"The maximum character value is: "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55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&lt;&lt; maximum( char1, char2, char3 )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56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&lt;&lt; endl;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57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58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return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indicates successful termination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59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60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main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95536" y="4509120"/>
            <a:ext cx="7010400" cy="19812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tIns="182880" bIns="182880"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Input three integer values: 1 2 3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The maximum integer value is: 3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</a:rPr>
              <a:t> 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Input three double values: 3.3 2.2 1.1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The maximum double value is: 3.3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</a:rPr>
              <a:t> 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Input three characters: A C B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The maximum character value is: C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Function arguments can be</a:t>
            </a:r>
          </a:p>
          <a:p>
            <a:pPr lvl="1" algn="l" rtl="0"/>
            <a:r>
              <a:rPr lang="en-US" dirty="0" smtClean="0"/>
              <a:t>Constants</a:t>
            </a:r>
          </a:p>
          <a:p>
            <a:pPr lvl="2" algn="l" rtl="0"/>
            <a:r>
              <a:rPr lang="en-US" b="1" dirty="0" err="1" smtClean="0">
                <a:latin typeface="Courier New" pitchFamily="49" charset="0"/>
              </a:rPr>
              <a:t>sqrt</a:t>
            </a:r>
            <a:r>
              <a:rPr lang="en-US" b="1" dirty="0" smtClean="0">
                <a:latin typeface="Courier New" pitchFamily="49" charset="0"/>
              </a:rPr>
              <a:t>( 4 );</a:t>
            </a:r>
          </a:p>
          <a:p>
            <a:pPr lvl="1" algn="l" rtl="0"/>
            <a:r>
              <a:rPr lang="en-US" dirty="0" smtClean="0"/>
              <a:t>Variables</a:t>
            </a:r>
          </a:p>
          <a:p>
            <a:pPr lvl="2" algn="l" rtl="0"/>
            <a:r>
              <a:rPr lang="en-US" b="1" dirty="0" err="1" smtClean="0">
                <a:latin typeface="Courier New" pitchFamily="49" charset="0"/>
              </a:rPr>
              <a:t>sqrt</a:t>
            </a:r>
            <a:r>
              <a:rPr lang="en-US" b="1" dirty="0" smtClean="0">
                <a:latin typeface="Courier New" pitchFamily="49" charset="0"/>
              </a:rPr>
              <a:t>( x );</a:t>
            </a:r>
          </a:p>
          <a:p>
            <a:pPr lvl="1" algn="l" rtl="0"/>
            <a:r>
              <a:rPr lang="en-US" dirty="0" smtClean="0"/>
              <a:t>Expressions</a:t>
            </a:r>
          </a:p>
          <a:p>
            <a:pPr lvl="2" algn="l" rtl="0"/>
            <a:r>
              <a:rPr lang="en-US" b="1" dirty="0" err="1" smtClean="0">
                <a:latin typeface="Courier New" pitchFamily="49" charset="0"/>
              </a:rPr>
              <a:t>sqrt</a:t>
            </a:r>
            <a:r>
              <a:rPr lang="en-US" b="1" dirty="0" smtClean="0">
                <a:latin typeface="Courier New" pitchFamily="49" charset="0"/>
              </a:rPr>
              <a:t>( </a:t>
            </a:r>
            <a:r>
              <a:rPr lang="en-US" b="1" dirty="0" err="1" smtClean="0">
                <a:latin typeface="Courier New" pitchFamily="49" charset="0"/>
              </a:rPr>
              <a:t>sqrt</a:t>
            </a:r>
            <a:r>
              <a:rPr lang="en-US" b="1" dirty="0" smtClean="0">
                <a:latin typeface="Courier New" pitchFamily="49" charset="0"/>
              </a:rPr>
              <a:t>( x ) ) ;</a:t>
            </a:r>
          </a:p>
          <a:p>
            <a:pPr lvl="2" algn="l" rtl="0"/>
            <a:r>
              <a:rPr lang="en-US" b="1" dirty="0" err="1" smtClean="0">
                <a:latin typeface="Courier New" pitchFamily="49" charset="0"/>
              </a:rPr>
              <a:t>sqrt</a:t>
            </a:r>
            <a:r>
              <a:rPr lang="en-US" b="1" dirty="0" smtClean="0">
                <a:latin typeface="Courier New" pitchFamily="49" charset="0"/>
              </a:rPr>
              <a:t>( </a:t>
            </a:r>
            <a:r>
              <a:rPr lang="en-US" b="1" smtClean="0">
                <a:latin typeface="Courier New" pitchFamily="49" charset="0"/>
              </a:rPr>
              <a:t>3 – 6*x </a:t>
            </a:r>
            <a:r>
              <a:rPr lang="en-US" b="1" dirty="0" smtClean="0">
                <a:latin typeface="Courier New" pitchFamily="49" charset="0"/>
              </a:rPr>
              <a:t>);</a:t>
            </a:r>
          </a:p>
          <a:p>
            <a:pPr algn="l" rtl="0"/>
            <a:endParaRPr lang="en-US" dirty="0" smtClean="0"/>
          </a:p>
          <a:p>
            <a:pPr algn="l" rtl="0"/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Math Library Functions</a:t>
            </a:r>
            <a:endParaRPr lang="ar-S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Math Library Functions</a:t>
            </a:r>
            <a:endParaRPr lang="ar-SA" dirty="0"/>
          </a:p>
        </p:txBody>
      </p:sp>
      <p:graphicFrame>
        <p:nvGraphicFramePr>
          <p:cNvPr id="1026" name="Object 2"/>
          <p:cNvGraphicFramePr>
            <a:graphicFrameLocks/>
          </p:cNvGraphicFramePr>
          <p:nvPr/>
        </p:nvGraphicFramePr>
        <p:xfrm>
          <a:off x="719138" y="1196753"/>
          <a:ext cx="8424863" cy="6908800"/>
        </p:xfrm>
        <a:graphic>
          <a:graphicData uri="http://schemas.openxmlformats.org/presentationml/2006/ole">
            <p:oleObj spid="_x0000_s1026" name="Document" r:id="rId3" imgW="6106539" imgH="5834007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 rtl="0"/>
            <a:r>
              <a:rPr lang="en-US" b="1" dirty="0">
                <a:latin typeface="Courier New" pitchFamily="49" charset="0"/>
              </a:rPr>
              <a:t>rand</a:t>
            </a:r>
            <a:r>
              <a:rPr lang="en-US" dirty="0"/>
              <a:t> function (</a:t>
            </a:r>
            <a:r>
              <a:rPr lang="en-US" b="1" dirty="0">
                <a:latin typeface="Courier New" pitchFamily="49" charset="0"/>
              </a:rPr>
              <a:t>&lt;</a:t>
            </a:r>
            <a:r>
              <a:rPr lang="en-US" b="1" dirty="0" err="1">
                <a:latin typeface="Courier New" pitchFamily="49" charset="0"/>
              </a:rPr>
              <a:t>cstdlib</a:t>
            </a:r>
            <a:r>
              <a:rPr lang="en-US" b="1" dirty="0">
                <a:latin typeface="Courier New" pitchFamily="49" charset="0"/>
              </a:rPr>
              <a:t>&gt;</a:t>
            </a:r>
            <a:r>
              <a:rPr lang="en-US" dirty="0"/>
              <a:t>)</a:t>
            </a:r>
          </a:p>
          <a:p>
            <a:pPr lvl="1" algn="l" rtl="0"/>
            <a:r>
              <a:rPr lang="en-US" b="1" dirty="0" err="1">
                <a:latin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</a:rPr>
              <a:t> = rand();</a:t>
            </a:r>
          </a:p>
          <a:p>
            <a:pPr lvl="1" algn="l" rtl="0"/>
            <a:r>
              <a:rPr lang="en-US" dirty="0"/>
              <a:t>Generates unsigned integer between 0 and RAND_MAX (usually 32767)</a:t>
            </a:r>
          </a:p>
          <a:p>
            <a:pPr algn="l" rtl="0"/>
            <a:r>
              <a:rPr lang="en-US" dirty="0"/>
              <a:t>Scaling and shifting</a:t>
            </a:r>
          </a:p>
          <a:p>
            <a:pPr lvl="1" algn="l" rtl="0"/>
            <a:r>
              <a:rPr lang="en-US" dirty="0"/>
              <a:t>Modulus (remainder) operator: </a:t>
            </a:r>
            <a:r>
              <a:rPr lang="en-US" b="1" dirty="0">
                <a:latin typeface="Courier New" pitchFamily="49" charset="0"/>
              </a:rPr>
              <a:t>%</a:t>
            </a:r>
          </a:p>
          <a:p>
            <a:pPr lvl="2" algn="l" rtl="0"/>
            <a:r>
              <a:rPr lang="en-US" b="1" dirty="0">
                <a:latin typeface="Courier New" pitchFamily="49" charset="0"/>
              </a:rPr>
              <a:t>10 % 3</a:t>
            </a:r>
            <a:r>
              <a:rPr lang="en-US" dirty="0"/>
              <a:t> is </a:t>
            </a:r>
            <a:r>
              <a:rPr lang="en-US" b="1" dirty="0">
                <a:latin typeface="Courier New" pitchFamily="49" charset="0"/>
              </a:rPr>
              <a:t>1</a:t>
            </a:r>
          </a:p>
          <a:p>
            <a:pPr lvl="2" algn="l" rtl="0"/>
            <a:r>
              <a:rPr lang="en-US" b="1" dirty="0">
                <a:latin typeface="Courier New" pitchFamily="49" charset="0"/>
              </a:rPr>
              <a:t>x % y</a:t>
            </a:r>
            <a:r>
              <a:rPr lang="en-US" dirty="0"/>
              <a:t> is between </a:t>
            </a:r>
            <a:r>
              <a:rPr lang="en-US" b="1" dirty="0">
                <a:latin typeface="Courier New" pitchFamily="49" charset="0"/>
              </a:rPr>
              <a:t>0</a:t>
            </a:r>
            <a:r>
              <a:rPr lang="en-US" dirty="0"/>
              <a:t> and </a:t>
            </a:r>
            <a:r>
              <a:rPr lang="en-US" b="1" dirty="0">
                <a:latin typeface="Courier New" pitchFamily="49" charset="0"/>
              </a:rPr>
              <a:t>y – 1</a:t>
            </a:r>
          </a:p>
          <a:p>
            <a:pPr lvl="1" algn="l" rtl="0"/>
            <a:r>
              <a:rPr lang="en-US" dirty="0"/>
              <a:t>Example</a:t>
            </a:r>
            <a:endParaRPr lang="en-US" sz="1900" dirty="0"/>
          </a:p>
          <a:p>
            <a:pPr lvl="3" algn="l" rtl="0">
              <a:buFontTx/>
              <a:buNone/>
            </a:pPr>
            <a:r>
              <a:rPr lang="en-US" b="1" dirty="0" err="1">
                <a:latin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</a:rPr>
              <a:t> = rand() % 6 + 1;</a:t>
            </a:r>
          </a:p>
          <a:p>
            <a:pPr lvl="2" algn="l" rtl="0"/>
            <a:r>
              <a:rPr lang="en-US" sz="1800" b="1" dirty="0">
                <a:latin typeface="Courier New" pitchFamily="49" charset="0"/>
              </a:rPr>
              <a:t>“Rand() % 6”</a:t>
            </a:r>
            <a:r>
              <a:rPr lang="en-US" sz="1800" dirty="0"/>
              <a:t> generates a number between </a:t>
            </a:r>
            <a:r>
              <a:rPr lang="en-US" sz="1800" b="1" dirty="0">
                <a:latin typeface="Courier New" pitchFamily="49" charset="0"/>
              </a:rPr>
              <a:t>0</a:t>
            </a:r>
            <a:r>
              <a:rPr lang="en-US" sz="1800" dirty="0"/>
              <a:t> and </a:t>
            </a:r>
            <a:r>
              <a:rPr lang="en-US" sz="1800" b="1" dirty="0">
                <a:latin typeface="Courier New" pitchFamily="49" charset="0"/>
              </a:rPr>
              <a:t>5</a:t>
            </a:r>
            <a:r>
              <a:rPr lang="en-US" sz="1800" dirty="0"/>
              <a:t> (scaling)</a:t>
            </a:r>
          </a:p>
          <a:p>
            <a:pPr lvl="2" algn="l" rtl="0"/>
            <a:r>
              <a:rPr lang="en-US" sz="1800" b="1" dirty="0">
                <a:latin typeface="Courier New" pitchFamily="49" charset="0"/>
              </a:rPr>
              <a:t>“+ 1”</a:t>
            </a:r>
            <a:r>
              <a:rPr lang="en-US" sz="1800" dirty="0"/>
              <a:t> makes the range 1 to 6 (shift)</a:t>
            </a:r>
          </a:p>
          <a:p>
            <a:pPr lvl="1" algn="l" rtl="0"/>
            <a:r>
              <a:rPr lang="en-US" dirty="0"/>
              <a:t>Next: program to roll dice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DF850-F0E7-49EC-9262-9A8EEBB786D7}" type="slidenum">
              <a:rPr lang="en-US"/>
              <a:pPr/>
              <a:t>9</a:t>
            </a:fld>
            <a:endParaRPr lang="en-US"/>
          </a:p>
        </p:txBody>
      </p:sp>
      <p:sp>
        <p:nvSpPr>
          <p:cNvPr id="232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 smtClean="0"/>
              <a:t>Random </a:t>
            </a:r>
            <a:r>
              <a:rPr lang="en-US" dirty="0"/>
              <a:t>Number Generation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2475</TotalTime>
  <Words>4704</Words>
  <Application>Microsoft Office PowerPoint</Application>
  <PresentationFormat>On-screen Show (4:3)</PresentationFormat>
  <Paragraphs>890</Paragraphs>
  <Slides>61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3" baseType="lpstr">
      <vt:lpstr>Concourse</vt:lpstr>
      <vt:lpstr>Document</vt:lpstr>
      <vt:lpstr>Functions</vt:lpstr>
      <vt:lpstr>Objectives</vt:lpstr>
      <vt:lpstr>Program Components in C++</vt:lpstr>
      <vt:lpstr>Program Components in C++</vt:lpstr>
      <vt:lpstr>Hierarchical boss function/worker function relationship</vt:lpstr>
      <vt:lpstr>Math Library Functions</vt:lpstr>
      <vt:lpstr>Math Library Functions</vt:lpstr>
      <vt:lpstr>Math Library Functions</vt:lpstr>
      <vt:lpstr>Random Number Generation</vt:lpstr>
      <vt:lpstr>Example</vt:lpstr>
      <vt:lpstr>Example Cont.</vt:lpstr>
      <vt:lpstr>Random Number Generation</vt:lpstr>
      <vt:lpstr>Example</vt:lpstr>
      <vt:lpstr>Example Cont.</vt:lpstr>
      <vt:lpstr>Example Cont.</vt:lpstr>
      <vt:lpstr>Example Cont.</vt:lpstr>
      <vt:lpstr>Function</vt:lpstr>
      <vt:lpstr>Problem</vt:lpstr>
      <vt:lpstr>Functions</vt:lpstr>
      <vt:lpstr>Function Definitions</vt:lpstr>
      <vt:lpstr>Function Definitions</vt:lpstr>
      <vt:lpstr>Function Definitions</vt:lpstr>
      <vt:lpstr>Example 1 </vt:lpstr>
      <vt:lpstr>Example1 Cont.</vt:lpstr>
      <vt:lpstr>Example 2</vt:lpstr>
      <vt:lpstr>Example2 Cont</vt:lpstr>
      <vt:lpstr>Function Prototypes</vt:lpstr>
      <vt:lpstr>Function Prototypes Cont.</vt:lpstr>
      <vt:lpstr>Demotion/Promotion Example</vt:lpstr>
      <vt:lpstr>Function Prototypes</vt:lpstr>
      <vt:lpstr>Static Variables</vt:lpstr>
      <vt:lpstr>Scope Rules</vt:lpstr>
      <vt:lpstr>Scope Rules</vt:lpstr>
      <vt:lpstr>Scope Example</vt:lpstr>
      <vt:lpstr>Scope Example</vt:lpstr>
      <vt:lpstr>Scope Example</vt:lpstr>
      <vt:lpstr>Scope Example</vt:lpstr>
      <vt:lpstr>Scope Example</vt:lpstr>
      <vt:lpstr>Scope Example</vt:lpstr>
      <vt:lpstr>Functions with Empty Parameter Lists</vt:lpstr>
      <vt:lpstr>Example</vt:lpstr>
      <vt:lpstr>Example</vt:lpstr>
      <vt:lpstr>Inline functions </vt:lpstr>
      <vt:lpstr>Example</vt:lpstr>
      <vt:lpstr>Example</vt:lpstr>
      <vt:lpstr>References and Reference Parameters</vt:lpstr>
      <vt:lpstr>References and Reference Parameters</vt:lpstr>
      <vt:lpstr>Example</vt:lpstr>
      <vt:lpstr>Example</vt:lpstr>
      <vt:lpstr>Example</vt:lpstr>
      <vt:lpstr>Default Arguments</vt:lpstr>
      <vt:lpstr>Example</vt:lpstr>
      <vt:lpstr>Slide 53</vt:lpstr>
      <vt:lpstr>Function Overloading</vt:lpstr>
      <vt:lpstr>Example</vt:lpstr>
      <vt:lpstr>Example</vt:lpstr>
      <vt:lpstr>Function Templates</vt:lpstr>
      <vt:lpstr>Function Templates</vt:lpstr>
      <vt:lpstr>Example</vt:lpstr>
      <vt:lpstr>Example(Cont.)</vt:lpstr>
      <vt:lpstr>Example (Cont.)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Asus Eee pc</dc:creator>
  <cp:lastModifiedBy>MANAL</cp:lastModifiedBy>
  <cp:revision>11</cp:revision>
  <dcterms:created xsi:type="dcterms:W3CDTF">2011-11-13T20:18:28Z</dcterms:created>
  <dcterms:modified xsi:type="dcterms:W3CDTF">2012-11-19T19:55:45Z</dcterms:modified>
</cp:coreProperties>
</file>