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84" r:id="rId1"/>
  </p:sldMasterIdLst>
  <p:notesMasterIdLst>
    <p:notesMasterId r:id="rId45"/>
  </p:notesMasterIdLst>
  <p:sldIdLst>
    <p:sldId id="256" r:id="rId2"/>
    <p:sldId id="277" r:id="rId3"/>
    <p:sldId id="258" r:id="rId4"/>
    <p:sldId id="259" r:id="rId5"/>
    <p:sldId id="260" r:id="rId6"/>
    <p:sldId id="262" r:id="rId7"/>
    <p:sldId id="261" r:id="rId8"/>
    <p:sldId id="263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96" r:id="rId17"/>
    <p:sldId id="297" r:id="rId18"/>
    <p:sldId id="298" r:id="rId19"/>
    <p:sldId id="299" r:id="rId20"/>
    <p:sldId id="300" r:id="rId21"/>
    <p:sldId id="301" r:id="rId22"/>
    <p:sldId id="302" r:id="rId23"/>
    <p:sldId id="303" r:id="rId24"/>
    <p:sldId id="304" r:id="rId25"/>
    <p:sldId id="305" r:id="rId26"/>
    <p:sldId id="306" r:id="rId27"/>
    <p:sldId id="307" r:id="rId28"/>
    <p:sldId id="308" r:id="rId29"/>
    <p:sldId id="309" r:id="rId30"/>
    <p:sldId id="310" r:id="rId31"/>
    <p:sldId id="311" r:id="rId32"/>
    <p:sldId id="312" r:id="rId33"/>
    <p:sldId id="313" r:id="rId34"/>
    <p:sldId id="314" r:id="rId35"/>
    <p:sldId id="315" r:id="rId36"/>
    <p:sldId id="316" r:id="rId37"/>
    <p:sldId id="317" r:id="rId38"/>
    <p:sldId id="318" r:id="rId39"/>
    <p:sldId id="319" r:id="rId40"/>
    <p:sldId id="320" r:id="rId41"/>
    <p:sldId id="321" r:id="rId42"/>
    <p:sldId id="322" r:id="rId43"/>
    <p:sldId id="323" r:id="rId44"/>
  </p:sldIdLst>
  <p:sldSz cx="9144000" cy="6858000" type="screen4x3"/>
  <p:notesSz cx="7102475" cy="10234613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6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89198" autoAdjust="0"/>
  </p:normalViewPr>
  <p:slideViewPr>
    <p:cSldViewPr>
      <p:cViewPr>
        <p:scale>
          <a:sx n="70" d="100"/>
          <a:sy n="70" d="100"/>
        </p:scale>
        <p:origin x="-1374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-114" y="424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4024313" y="0"/>
            <a:ext cx="3078162" cy="511175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3078162" cy="511175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EF04A41C-96E1-4A65-9077-9DC89930F16F}" type="datetimeFigureOut">
              <a:rPr lang="ar-SA" smtClean="0"/>
              <a:pPr/>
              <a:t>20/01/1434</a:t>
            </a:fld>
            <a:endParaRPr lang="ar-S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3250" cy="4605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4024313" y="9721850"/>
            <a:ext cx="3078162" cy="511175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9721850"/>
            <a:ext cx="3078162" cy="511175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544B922A-FD86-4AD2-876F-AB0DE7B17E5A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698630A-F060-4A01-B167-739F69DA8B3F}" type="datetime1">
              <a:rPr lang="ar-SA" smtClean="0"/>
              <a:pPr/>
              <a:t>20/01/1434</a:t>
            </a:fld>
            <a:endParaRPr lang="ar-SA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001211-0158-4B1E-80E0-684ADE4E1383}" type="datetime1">
              <a:rPr lang="ar-SA" smtClean="0"/>
              <a:pPr/>
              <a:t>20/01/1434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A711966-F71E-4EF2-9F2D-22438A75E9DF}" type="datetime1">
              <a:rPr lang="ar-SA" smtClean="0"/>
              <a:pPr/>
              <a:t>20/01/1434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5EAA080-3B16-4784-B136-CB4FCE748E8B}" type="datetime1">
              <a:rPr lang="ar-SA" smtClean="0"/>
              <a:pPr/>
              <a:t>20/01/1434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D932A0-15D5-4863-8C59-48B6845F5BF3}" type="datetime1">
              <a:rPr lang="ar-SA" smtClean="0"/>
              <a:pPr/>
              <a:t>20/01/1434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55918F-F0D4-485A-BC10-1CC18DD9D7D8}" type="datetime1">
              <a:rPr lang="ar-SA" smtClean="0"/>
              <a:pPr/>
              <a:t>20/01/1434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653662-14CC-43F2-83F7-7C23B50E7A0F}" type="datetime1">
              <a:rPr lang="ar-SA" smtClean="0"/>
              <a:pPr/>
              <a:t>20/01/1434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6AFBD0-35CD-44C3-8CB7-6707FFC4B857}" type="datetime1">
              <a:rPr lang="ar-SA" smtClean="0"/>
              <a:pPr/>
              <a:t>20/01/1434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E9E2934-FA50-48B5-8D2E-4490C80700E8}" type="datetime1">
              <a:rPr lang="ar-SA" smtClean="0"/>
              <a:pPr/>
              <a:t>20/01/1434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0F401AB-8E2A-406C-ACFF-F3FDAA518CB4}" type="datetime1">
              <a:rPr lang="ar-SA" smtClean="0"/>
              <a:pPr/>
              <a:t>20/01/1434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964E849-63B5-4640-90EA-8BE3630683A1}" type="datetime1">
              <a:rPr lang="ar-SA" smtClean="0"/>
              <a:pPr/>
              <a:t>20/01/1434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630F96B-D21E-4C92-B4DA-CB3F06BEF012}" type="datetime1">
              <a:rPr lang="ar-SA" smtClean="0"/>
              <a:pPr/>
              <a:t>20/01/1434</a:t>
            </a:fld>
            <a:endParaRPr lang="ar-SA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0585FE3-138B-488C-A35C-E18BEA9E23A0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Arrays</a:t>
            </a:r>
            <a:endParaRPr lang="ar-S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0585FE3-138B-488C-A35C-E18BEA9E23A0}" type="slidenum">
              <a:rPr lang="ar-SA" smtClean="0"/>
              <a:pPr rtl="0"/>
              <a:t>1</a:t>
            </a:fld>
            <a:endParaRPr lang="ar-SA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90585FE3-138B-488C-A35C-E18BEA9E23A0}" type="slidenum">
              <a:rPr lang="ar-SA" smtClean="0"/>
              <a:pPr/>
              <a:t>10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ar-SA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57944" y="1621904"/>
            <a:ext cx="7010400" cy="2743200"/>
          </a:xfrm>
          <a:prstGeom prst="rect">
            <a:avLst/>
          </a:prstGeom>
          <a:solidFill>
            <a:srgbClr val="CCCC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82880" rIns="91440" bIns="18288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Element        Value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0           32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1           27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2           64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3           18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4           95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5           14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6           90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7           70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8           60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      9           37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sz="2800" kern="0" dirty="0" smtClean="0">
                <a:solidFill>
                  <a:srgbClr val="000000"/>
                </a:solidFill>
                <a:latin typeface="Times New Roman"/>
              </a:rPr>
              <a:t>Array size</a:t>
            </a:r>
          </a:p>
          <a:p>
            <a:pPr marL="742950" lvl="1" indent="-28575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</a:pPr>
            <a:r>
              <a:rPr lang="en-US" sz="2200" kern="0" dirty="0" smtClean="0">
                <a:solidFill>
                  <a:srgbClr val="000000"/>
                </a:solidFill>
                <a:latin typeface="Times New Roman"/>
              </a:rPr>
              <a:t>Can be specified with constant variable (</a:t>
            </a:r>
            <a:r>
              <a:rPr lang="en-US" sz="2200" b="1" kern="0" dirty="0" smtClean="0">
                <a:solidFill>
                  <a:srgbClr val="000000"/>
                </a:solidFill>
                <a:latin typeface="Courier New" pitchFamily="49" charset="0"/>
              </a:rPr>
              <a:t>const</a:t>
            </a:r>
            <a:r>
              <a:rPr lang="en-US" sz="2200" kern="0" dirty="0" smtClean="0">
                <a:solidFill>
                  <a:srgbClr val="000000"/>
                </a:solidFill>
                <a:latin typeface="Times New Roman"/>
              </a:rPr>
              <a:t>)</a:t>
            </a:r>
          </a:p>
          <a:p>
            <a:pPr marL="1143000" lvl="2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sz="2000" b="1" kern="0" dirty="0" smtClean="0">
                <a:solidFill>
                  <a:srgbClr val="000000"/>
                </a:solidFill>
                <a:latin typeface="Courier New" pitchFamily="49" charset="0"/>
              </a:rPr>
              <a:t>const </a:t>
            </a:r>
            <a:r>
              <a:rPr lang="en-US" sz="2000" b="1" kern="0" dirty="0" err="1" smtClean="0">
                <a:solidFill>
                  <a:srgbClr val="000000"/>
                </a:solidFill>
                <a:latin typeface="Courier New" pitchFamily="49" charset="0"/>
              </a:rPr>
              <a:t>int</a:t>
            </a:r>
            <a:r>
              <a:rPr lang="en-US" sz="2000" b="1" kern="0" dirty="0" smtClean="0">
                <a:solidFill>
                  <a:srgbClr val="000000"/>
                </a:solidFill>
                <a:latin typeface="Courier New" pitchFamily="49" charset="0"/>
              </a:rPr>
              <a:t> size = 20;</a:t>
            </a:r>
          </a:p>
          <a:p>
            <a:pPr marL="742950" lvl="1" indent="-28575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</a:pPr>
            <a:r>
              <a:rPr lang="en-US" sz="2200" kern="0" dirty="0" smtClean="0">
                <a:solidFill>
                  <a:srgbClr val="000000"/>
                </a:solidFill>
                <a:latin typeface="Times New Roman"/>
              </a:rPr>
              <a:t>Constants cannot be changed</a:t>
            </a:r>
          </a:p>
          <a:p>
            <a:pPr marL="742950" lvl="1" indent="-28575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</a:pPr>
            <a:r>
              <a:rPr lang="en-US" sz="2200" kern="0" dirty="0" smtClean="0">
                <a:solidFill>
                  <a:srgbClr val="000000"/>
                </a:solidFill>
                <a:latin typeface="Times New Roman"/>
              </a:rPr>
              <a:t>Constants must be initialized when declared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90585FE3-138B-488C-A35C-E18BEA9E23A0}" type="slidenum">
              <a:rPr lang="ar-SA" smtClean="0"/>
              <a:pPr/>
              <a:t>11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Using Arrays</a:t>
            </a:r>
            <a:endParaRPr lang="ar-SA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90585FE3-138B-488C-A35C-E18BEA9E23A0}" type="slidenum">
              <a:rPr lang="ar-SA" smtClean="0"/>
              <a:pPr/>
              <a:t>12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ar-SA" dirty="0"/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 bwMode="auto">
          <a:xfrm>
            <a:off x="611560" y="908720"/>
            <a:ext cx="7010400" cy="5638800"/>
          </a:xfrm>
          <a:prstGeom prst="rect">
            <a:avLst/>
          </a:prstGeom>
          <a:solidFill>
            <a:srgbClr val="FFE6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82880" rIns="91440" bIns="18288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Initialize array s to the even integers from 2 to 20.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#include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iostream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&gt;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5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using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std::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cout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6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using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std::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endl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7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8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#include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iomanip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&gt;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9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10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using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std::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setw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11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12 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main()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13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{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14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// constant variable can be used to specify array size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15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const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arraySize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=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10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16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17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s[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arraySize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];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array s has 10 elements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18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19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for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(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=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0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arraySize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++ )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// set the values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20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s[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] =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2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+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2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*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                           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21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22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cout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"Element"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&lt;&lt;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setw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(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13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) &lt;&lt;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"Value"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&lt;&lt;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endl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23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  <p:grpSp>
        <p:nvGrpSpPr>
          <p:cNvPr id="14" name="Group 8"/>
          <p:cNvGrpSpPr>
            <a:grpSpLocks/>
          </p:cNvGrpSpPr>
          <p:nvPr/>
        </p:nvGrpSpPr>
        <p:grpSpPr bwMode="auto">
          <a:xfrm>
            <a:off x="3049960" y="3270920"/>
            <a:ext cx="4114800" cy="1295400"/>
            <a:chOff x="1536" y="1488"/>
            <a:chExt cx="2592" cy="816"/>
          </a:xfrm>
        </p:grpSpPr>
        <p:grpSp>
          <p:nvGrpSpPr>
            <p:cNvPr id="15" name="Group 6"/>
            <p:cNvGrpSpPr>
              <a:grpSpLocks/>
            </p:cNvGrpSpPr>
            <p:nvPr/>
          </p:nvGrpSpPr>
          <p:grpSpPr bwMode="auto">
            <a:xfrm>
              <a:off x="1536" y="1488"/>
              <a:ext cx="2592" cy="528"/>
              <a:chOff x="1536" y="1488"/>
              <a:chExt cx="2592" cy="528"/>
            </a:xfrm>
          </p:grpSpPr>
          <p:sp>
            <p:nvSpPr>
              <p:cNvPr id="17" name="Text Box 4"/>
              <p:cNvSpPr txBox="1">
                <a:spLocks noChangeArrowheads="1"/>
              </p:cNvSpPr>
              <p:nvPr/>
            </p:nvSpPr>
            <p:spPr bwMode="auto">
              <a:xfrm>
                <a:off x="2448" y="1488"/>
                <a:ext cx="1680" cy="526"/>
              </a:xfrm>
              <a:prstGeom prst="rect">
                <a:avLst/>
              </a:prstGeom>
              <a:solidFill>
                <a:srgbClr val="99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marL="0" marR="0" lvl="0" indent="0" algn="l" defTabSz="914400" eaLnBrk="0" fontAlgn="auto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0" cap="none" spc="0" normalizeH="0" baseline="0" noProof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Note use of </a:t>
                </a:r>
                <a:r>
                  <a:rPr kumimoji="0" lang="en-US" sz="1800" b="0" i="0" u="none" strike="noStrike" kern="0" cap="none" spc="0" normalizeH="0" baseline="0" noProof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ourier New" pitchFamily="49" charset="0"/>
                  </a:rPr>
                  <a:t>const</a:t>
                </a:r>
                <a:r>
                  <a:rPr kumimoji="0" lang="en-US" sz="1800" b="0" i="0" u="none" strike="noStrike" kern="0" cap="none" spc="0" normalizeH="0" baseline="0" noProof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 keyword. Only </a:t>
                </a:r>
                <a:r>
                  <a:rPr kumimoji="0" lang="en-US" sz="1800" b="0" i="0" u="none" strike="noStrike" kern="0" cap="none" spc="0" normalizeH="0" baseline="0" noProof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ourier New" pitchFamily="49" charset="0"/>
                  </a:rPr>
                  <a:t>const</a:t>
                </a:r>
                <a:r>
                  <a:rPr kumimoji="0" lang="en-US" sz="1800" b="0" i="0" u="none" strike="noStrike" kern="0" cap="none" spc="0" normalizeH="0" baseline="0" noProof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 variables can specify array sizes.</a:t>
                </a:r>
              </a:p>
            </p:txBody>
          </p:sp>
          <p:sp>
            <p:nvSpPr>
              <p:cNvPr id="18" name="Line 5"/>
              <p:cNvSpPr>
                <a:spLocks noChangeShapeType="1"/>
              </p:cNvSpPr>
              <p:nvPr/>
            </p:nvSpPr>
            <p:spPr bwMode="auto">
              <a:xfrm flipH="1">
                <a:off x="1536" y="1728"/>
                <a:ext cx="912" cy="28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</p:spPr>
            <p:txBody>
              <a:bodyPr anchor="ctr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ar-SA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16" name="Line 7"/>
            <p:cNvSpPr>
              <a:spLocks noChangeShapeType="1"/>
            </p:cNvSpPr>
            <p:nvPr/>
          </p:nvSpPr>
          <p:spPr bwMode="auto">
            <a:xfrm flipH="1">
              <a:off x="1536" y="1728"/>
              <a:ext cx="912" cy="5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19" name="Group 11"/>
          <p:cNvGrpSpPr>
            <a:grpSpLocks/>
          </p:cNvGrpSpPr>
          <p:nvPr/>
        </p:nvGrpSpPr>
        <p:grpSpPr bwMode="auto">
          <a:xfrm>
            <a:off x="3583360" y="4185320"/>
            <a:ext cx="4589040" cy="2301875"/>
            <a:chOff x="1872" y="2064"/>
            <a:chExt cx="2592" cy="1450"/>
          </a:xfrm>
        </p:grpSpPr>
        <p:sp>
          <p:nvSpPr>
            <p:cNvPr id="20" name="Text Box 9"/>
            <p:cNvSpPr txBox="1">
              <a:spLocks noChangeArrowheads="1"/>
            </p:cNvSpPr>
            <p:nvPr/>
          </p:nvSpPr>
          <p:spPr bwMode="auto">
            <a:xfrm>
              <a:off x="2784" y="2064"/>
              <a:ext cx="1680" cy="1450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The program becomes more scalable when we set the array size using a </a:t>
              </a: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</a:rPr>
                <a:t>const</a:t>
              </a: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 variable. We can change </a:t>
              </a: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</a:rPr>
                <a:t>arraySize</a:t>
              </a: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, and all the loops will still work (otherwise, we’d have to update every loop in the program).</a:t>
              </a:r>
            </a:p>
          </p:txBody>
        </p:sp>
        <p:sp>
          <p:nvSpPr>
            <p:cNvPr id="21" name="Line 10"/>
            <p:cNvSpPr>
              <a:spLocks noChangeShapeType="1"/>
            </p:cNvSpPr>
            <p:nvPr/>
          </p:nvSpPr>
          <p:spPr bwMode="auto">
            <a:xfrm flipH="1">
              <a:off x="1872" y="2160"/>
              <a:ext cx="912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90585FE3-138B-488C-A35C-E18BEA9E23A0}" type="slidenum">
              <a:rPr lang="ar-SA" smtClean="0"/>
              <a:pPr/>
              <a:t>13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 dirty="0" smtClean="0"/>
              <a:t>Example  </a:t>
            </a:r>
            <a:endParaRPr lang="ar-SA" dirty="0"/>
          </a:p>
        </p:txBody>
      </p:sp>
      <p:sp>
        <p:nvSpPr>
          <p:cNvPr id="19" name="Rectangle 3"/>
          <p:cNvSpPr txBox="1">
            <a:spLocks noChangeArrowheads="1"/>
          </p:cNvSpPr>
          <p:nvPr/>
        </p:nvSpPr>
        <p:spPr bwMode="auto">
          <a:xfrm>
            <a:off x="611560" y="1820416"/>
            <a:ext cx="7010400" cy="1828800"/>
          </a:xfrm>
          <a:prstGeom prst="rect">
            <a:avLst/>
          </a:prstGeom>
          <a:solidFill>
            <a:srgbClr val="FFE6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82880" rIns="91440" bIns="18288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24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// output contents of array s in tabular format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25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for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(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j =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0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j &lt;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arraySize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j++ )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26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cout &lt;&lt; setw(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7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) &lt;&lt; j &lt;&lt; setw(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13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) &lt;&lt; s[ j ] &lt;&lt; endl;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27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28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return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0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indicates successful termination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29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30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}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end main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  <p:sp>
        <p:nvSpPr>
          <p:cNvPr id="20" name="Rectangle 4"/>
          <p:cNvSpPr>
            <a:spLocks noChangeArrowheads="1"/>
          </p:cNvSpPr>
          <p:nvPr/>
        </p:nvSpPr>
        <p:spPr bwMode="auto">
          <a:xfrm>
            <a:off x="611560" y="3573016"/>
            <a:ext cx="7010400" cy="2667000"/>
          </a:xfrm>
          <a:prstGeom prst="rect">
            <a:avLst/>
          </a:prstGeom>
          <a:solidFill>
            <a:srgbClr val="CCCCFF"/>
          </a:solidFill>
          <a:ln w="9525">
            <a:noFill/>
            <a:miter lim="800000"/>
            <a:headEnd/>
            <a:tailEnd/>
          </a:ln>
          <a:effectLst/>
        </p:spPr>
        <p:txBody>
          <a:bodyPr tIns="182880" bIns="182880"/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Element        Value</a:t>
            </a:r>
            <a:endParaRPr kumimoji="0" lang="en-US" sz="12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     0            2</a:t>
            </a:r>
            <a:endParaRPr kumimoji="0" lang="en-US" sz="12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     1            4</a:t>
            </a:r>
            <a:endParaRPr kumimoji="0" lang="en-US" sz="12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     2            6</a:t>
            </a:r>
            <a:endParaRPr kumimoji="0" lang="en-US" sz="12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     3            8</a:t>
            </a:r>
            <a:endParaRPr kumimoji="0" lang="en-US" sz="12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     4           10</a:t>
            </a:r>
            <a:endParaRPr kumimoji="0" lang="en-US" sz="12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     5           12</a:t>
            </a:r>
            <a:endParaRPr kumimoji="0" lang="en-US" sz="12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     6           14</a:t>
            </a:r>
            <a:endParaRPr kumimoji="0" lang="en-US" sz="12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     7           16</a:t>
            </a:r>
            <a:endParaRPr kumimoji="0" lang="en-US" sz="12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     8           18</a:t>
            </a:r>
            <a:endParaRPr kumimoji="0" lang="en-US" sz="12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     9           20</a:t>
            </a:r>
            <a:endParaRPr kumimoji="0" lang="en-US" sz="12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90585FE3-138B-488C-A35C-E18BEA9E23A0}" type="slidenum">
              <a:rPr lang="ar-SA" smtClean="0"/>
              <a:pPr/>
              <a:t>14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ar-SA" dirty="0"/>
          </a:p>
        </p:txBody>
      </p:sp>
      <p:sp>
        <p:nvSpPr>
          <p:cNvPr id="31" name="Rectangle 4"/>
          <p:cNvSpPr txBox="1">
            <a:spLocks noChangeArrowheads="1"/>
          </p:cNvSpPr>
          <p:nvPr/>
        </p:nvSpPr>
        <p:spPr bwMode="auto">
          <a:xfrm>
            <a:off x="683568" y="1628800"/>
            <a:ext cx="7010400" cy="2895600"/>
          </a:xfrm>
          <a:prstGeom prst="rect">
            <a:avLst/>
          </a:prstGeom>
          <a:solidFill>
            <a:srgbClr val="FFE6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82880" rIns="91440" bIns="18288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A const object must be initialized.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   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main()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5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{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6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const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x;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// Error: x must be initialized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7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8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x = 7;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// Error: cannot modify a const variable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9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10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return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0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indicates successful termination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11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12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}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// end main</a:t>
            </a:r>
          </a:p>
        </p:txBody>
      </p:sp>
      <p:sp>
        <p:nvSpPr>
          <p:cNvPr id="32" name="Rectangle 5"/>
          <p:cNvSpPr>
            <a:spLocks noChangeArrowheads="1"/>
          </p:cNvSpPr>
          <p:nvPr/>
        </p:nvSpPr>
        <p:spPr bwMode="auto">
          <a:xfrm>
            <a:off x="683568" y="4524400"/>
            <a:ext cx="7010400" cy="1066800"/>
          </a:xfrm>
          <a:prstGeom prst="rect">
            <a:avLst/>
          </a:prstGeom>
          <a:solidFill>
            <a:srgbClr val="CCCCFF"/>
          </a:solidFill>
          <a:ln w="9525">
            <a:noFill/>
            <a:miter lim="800000"/>
            <a:headEnd/>
            <a:tailEnd/>
          </a:ln>
          <a:effectLst/>
        </p:spPr>
        <p:txBody>
          <a:bodyPr tIns="182880" bIns="182880"/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d:\cpphtp4_examples\ch04\Fig04_07.cpp(6) : error C2734: 'x' :</a:t>
            </a:r>
            <a:br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</a:br>
            <a:r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  const object must be initialized if not extern</a:t>
            </a:r>
            <a:endParaRPr kumimoji="0" lang="en-US" sz="12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d:\cpphtp4_examples\ch04\Fig04_07.cpp(8) : error C2166: </a:t>
            </a:r>
            <a:endParaRPr kumimoji="0" lang="en-US" sz="12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urier New" pitchFamily="49" charset="0"/>
              </a:rPr>
              <a:t>   l-value specifies const object </a:t>
            </a:r>
          </a:p>
        </p:txBody>
      </p:sp>
      <p:grpSp>
        <p:nvGrpSpPr>
          <p:cNvPr id="33" name="Group 10"/>
          <p:cNvGrpSpPr>
            <a:grpSpLocks/>
          </p:cNvGrpSpPr>
          <p:nvPr/>
        </p:nvGrpSpPr>
        <p:grpSpPr bwMode="auto">
          <a:xfrm>
            <a:off x="1978968" y="2086000"/>
            <a:ext cx="4968875" cy="1371600"/>
            <a:chOff x="816" y="288"/>
            <a:chExt cx="3130" cy="864"/>
          </a:xfrm>
        </p:grpSpPr>
        <p:grpSp>
          <p:nvGrpSpPr>
            <p:cNvPr id="34" name="Group 8"/>
            <p:cNvGrpSpPr>
              <a:grpSpLocks/>
            </p:cNvGrpSpPr>
            <p:nvPr/>
          </p:nvGrpSpPr>
          <p:grpSpPr bwMode="auto">
            <a:xfrm>
              <a:off x="1104" y="288"/>
              <a:ext cx="2842" cy="756"/>
              <a:chOff x="1104" y="288"/>
              <a:chExt cx="2842" cy="756"/>
            </a:xfrm>
          </p:grpSpPr>
          <p:sp>
            <p:nvSpPr>
              <p:cNvPr id="36" name="Text Box 6"/>
              <p:cNvSpPr txBox="1">
                <a:spLocks noChangeArrowheads="1"/>
              </p:cNvSpPr>
              <p:nvPr/>
            </p:nvSpPr>
            <p:spPr bwMode="auto">
              <a:xfrm>
                <a:off x="2016" y="288"/>
                <a:ext cx="1930" cy="756"/>
              </a:xfrm>
              <a:prstGeom prst="rect">
                <a:avLst/>
              </a:prstGeom>
              <a:solidFill>
                <a:srgbClr val="99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marL="0" marR="0" lvl="0" indent="0" algn="l" defTabSz="914400" eaLnBrk="0" fontAlgn="auto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Uninitialized </a:t>
                </a:r>
                <a:r>
                  <a:rPr kumimoji="0" lang="en-US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ourier New" pitchFamily="49" charset="0"/>
                  </a:rPr>
                  <a:t>const</a:t>
                </a:r>
                <a:r>
                  <a:rPr kumimoji="0" lang="en-US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 results in a syntax error. Attempting to modify the </a:t>
                </a:r>
                <a:r>
                  <a:rPr kumimoji="0" lang="en-US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ourier New" pitchFamily="49" charset="0"/>
                  </a:rPr>
                  <a:t>const</a:t>
                </a:r>
                <a:r>
                  <a:rPr kumimoji="0" lang="en-US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pitchFamily="18" charset="0"/>
                  </a:rPr>
                  <a:t> is another error.</a:t>
                </a:r>
              </a:p>
            </p:txBody>
          </p:sp>
          <p:sp>
            <p:nvSpPr>
              <p:cNvPr id="37" name="Line 7"/>
              <p:cNvSpPr>
                <a:spLocks noChangeShapeType="1"/>
              </p:cNvSpPr>
              <p:nvPr/>
            </p:nvSpPr>
            <p:spPr bwMode="auto">
              <a:xfrm flipH="1">
                <a:off x="1104" y="384"/>
                <a:ext cx="912" cy="43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ar-SA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35" name="Line 9"/>
            <p:cNvSpPr>
              <a:spLocks noChangeShapeType="1"/>
            </p:cNvSpPr>
            <p:nvPr/>
          </p:nvSpPr>
          <p:spPr bwMode="auto">
            <a:xfrm flipH="1">
              <a:off x="816" y="384"/>
              <a:ext cx="1200" cy="76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90585FE3-138B-488C-A35C-E18BEA9E23A0}" type="slidenum">
              <a:rPr lang="ar-SA" smtClean="0"/>
              <a:pPr/>
              <a:t>15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14" name="Rectangle 4"/>
          <p:cNvSpPr txBox="1">
            <a:spLocks noChangeArrowheads="1"/>
          </p:cNvSpPr>
          <p:nvPr/>
        </p:nvSpPr>
        <p:spPr bwMode="auto">
          <a:xfrm>
            <a:off x="467544" y="645368"/>
            <a:ext cx="7010400" cy="5638800"/>
          </a:xfrm>
          <a:prstGeom prst="rect">
            <a:avLst/>
          </a:prstGeom>
          <a:solidFill>
            <a:srgbClr val="FFE6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82880" rIns="91440" bIns="18288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Compute the sum of the elements of the array.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#include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iostream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&gt;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5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using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std::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cout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6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using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std::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endl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7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8   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main()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9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{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10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const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arraySize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=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10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11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12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a[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arraySize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] = {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1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,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2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,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3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,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4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,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5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,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6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,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7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,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8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,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9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,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10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};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13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14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total =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0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15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16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// sum contents of array a     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17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for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(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=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0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arraySize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++ )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18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total += a[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];            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19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20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cout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"Total of array element values is "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total &lt;&lt;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endl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21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22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return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0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indicates successful termination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23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24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}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// end main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  <p:sp>
        <p:nvSpPr>
          <p:cNvPr id="15" name="Rectangle 5"/>
          <p:cNvSpPr>
            <a:spLocks noChangeArrowheads="1"/>
          </p:cNvSpPr>
          <p:nvPr/>
        </p:nvSpPr>
        <p:spPr bwMode="auto">
          <a:xfrm>
            <a:off x="467544" y="6207968"/>
            <a:ext cx="7010400" cy="533400"/>
          </a:xfrm>
          <a:prstGeom prst="rect">
            <a:avLst/>
          </a:prstGeom>
          <a:solidFill>
            <a:srgbClr val="CCCCFF"/>
          </a:solidFill>
          <a:ln w="9525">
            <a:noFill/>
            <a:miter lim="800000"/>
            <a:headEnd/>
            <a:tailEnd/>
          </a:ln>
          <a:effectLst/>
        </p:spPr>
        <p:txBody>
          <a:bodyPr tIns="182880" bIns="182880"/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Total of array element values is 55</a:t>
            </a:r>
            <a:endParaRPr kumimoji="0" lang="en-US" sz="12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90585FE3-138B-488C-A35C-E18BEA9E23A0}" type="slidenum">
              <a:rPr lang="ar-SA" smtClean="0"/>
              <a:pPr/>
              <a:t>16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ar-SA" dirty="0"/>
          </a:p>
        </p:txBody>
      </p:sp>
      <p:sp>
        <p:nvSpPr>
          <p:cNvPr id="5" name="Rectangle 4"/>
          <p:cNvSpPr txBox="1">
            <a:spLocks noChangeArrowheads="1"/>
          </p:cNvSpPr>
          <p:nvPr/>
        </p:nvSpPr>
        <p:spPr bwMode="auto">
          <a:xfrm>
            <a:off x="251520" y="1124744"/>
            <a:ext cx="7010400" cy="5638800"/>
          </a:xfrm>
          <a:prstGeom prst="rect">
            <a:avLst/>
          </a:prstGeom>
          <a:solidFill>
            <a:srgbClr val="FFE6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82880" rIns="91440" bIns="18288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// Student poll program.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#include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 &lt;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iostream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&gt;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5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using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 std::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cout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6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using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 std::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endl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7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8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#include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 &lt;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iomanip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&gt;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9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10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using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 std::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setw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11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12 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int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 main()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13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{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14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   // define array sizes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15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const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int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responseSize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 =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40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;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// size of array responses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16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const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int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frequencySize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 =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11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;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// size of array frequency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17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18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   // place survey responses in array responses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19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int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 responses[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responseSize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 ] = {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1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,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2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,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6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,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4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,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8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,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5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,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9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,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7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,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8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,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20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 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10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,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1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,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6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,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3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,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8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,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6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,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10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,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3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,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8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,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2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,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7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,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6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,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5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,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7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,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6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,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8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,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6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,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7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,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21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 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5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,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6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,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6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,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5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,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6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,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7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,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5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,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6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,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4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,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8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,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6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,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8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,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10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 };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22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23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   // initialize frequency counters to 0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24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int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 frequency[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frequencySize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 ] = {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0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Times New Roman" pitchFamily="18" charset="0"/>
              </a:rPr>
              <a:t> };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25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90585FE3-138B-488C-A35C-E18BEA9E23A0}" type="slidenum">
              <a:rPr lang="ar-SA" smtClean="0"/>
              <a:pPr/>
              <a:t>17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ar-SA" dirty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611560" y="1628800"/>
            <a:ext cx="7010400" cy="3962400"/>
          </a:xfrm>
          <a:prstGeom prst="rect">
            <a:avLst/>
          </a:prstGeom>
          <a:solidFill>
            <a:srgbClr val="FFE6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82880" rIns="91440" bIns="18288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26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// for each answer, select value of an element of array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27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// responses and use that value as subscript in array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28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// frequency to determine element to increment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29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for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(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answer =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0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answer &lt;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responseSize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answer++ )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30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++frequency[ responses[answer] ];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31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32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// display results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33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cout &lt;&lt;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"Rating"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setw(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17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) &lt;&lt;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"Frequency"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&lt;&lt; endl;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34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35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// output frequencies in tabular format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36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for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(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rating =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1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rating &lt;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frequencySize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rating++ )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37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cout &lt;&lt; setw(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6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) &lt;&lt; rating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38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   &lt;&lt; setw(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17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) &lt;&lt; frequency[ rating ] &lt;&lt; endl;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39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40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return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0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indicates successful termination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41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42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}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end main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  <p:grpSp>
        <p:nvGrpSpPr>
          <p:cNvPr id="9" name="Group 6"/>
          <p:cNvGrpSpPr>
            <a:grpSpLocks/>
          </p:cNvGrpSpPr>
          <p:nvPr/>
        </p:nvGrpSpPr>
        <p:grpSpPr bwMode="auto">
          <a:xfrm>
            <a:off x="3354760" y="2924200"/>
            <a:ext cx="5537200" cy="923925"/>
            <a:chOff x="1728" y="816"/>
            <a:chExt cx="3488" cy="582"/>
          </a:xfrm>
        </p:grpSpPr>
        <p:sp>
          <p:nvSpPr>
            <p:cNvPr id="10" name="Text Box 4"/>
            <p:cNvSpPr txBox="1">
              <a:spLocks noChangeArrowheads="1"/>
            </p:cNvSpPr>
            <p:nvPr/>
          </p:nvSpPr>
          <p:spPr bwMode="auto">
            <a:xfrm>
              <a:off x="2400" y="816"/>
              <a:ext cx="2816" cy="582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" pitchFamily="49" charset="0"/>
                </a:rPr>
                <a:t>responses[answer]</a:t>
              </a: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 is the rating (from 1 to 10). This determines the index in </a:t>
              </a: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" pitchFamily="49" charset="0"/>
                </a:rPr>
                <a:t>frequency[]</a:t>
              </a: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 to increment.</a:t>
              </a:r>
            </a:p>
          </p:txBody>
        </p:sp>
        <p:sp>
          <p:nvSpPr>
            <p:cNvPr id="11" name="Line 5"/>
            <p:cNvSpPr>
              <a:spLocks noChangeShapeType="1"/>
            </p:cNvSpPr>
            <p:nvPr/>
          </p:nvSpPr>
          <p:spPr bwMode="auto">
            <a:xfrm flipH="1" flipV="1">
              <a:off x="1728" y="816"/>
              <a:ext cx="672" cy="33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90585FE3-138B-488C-A35C-E18BEA9E23A0}" type="slidenum">
              <a:rPr lang="ar-SA" smtClean="0"/>
              <a:pPr/>
              <a:t>18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ar-SA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11560" y="1556792"/>
            <a:ext cx="7010400" cy="2590800"/>
          </a:xfrm>
          <a:prstGeom prst="rect">
            <a:avLst/>
          </a:prstGeom>
          <a:solidFill>
            <a:srgbClr val="CCCC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82880" rIns="91440" bIns="18288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Rating        Frequency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1                2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2                2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3                2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4                2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5                5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6               11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7                5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8                7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9                1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10                3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sz="2800" kern="0" dirty="0" smtClean="0">
                <a:solidFill>
                  <a:srgbClr val="000000"/>
                </a:solidFill>
                <a:latin typeface="Times New Roman"/>
              </a:rPr>
              <a:t>Strings </a:t>
            </a:r>
          </a:p>
          <a:p>
            <a:pPr marL="742950" lvl="1" indent="-28575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</a:pPr>
            <a:r>
              <a:rPr lang="en-US" sz="2200" kern="0" dirty="0" smtClean="0">
                <a:solidFill>
                  <a:srgbClr val="000000"/>
                </a:solidFill>
                <a:latin typeface="Times New Roman"/>
              </a:rPr>
              <a:t>Arrays of characters</a:t>
            </a:r>
          </a:p>
          <a:p>
            <a:pPr marL="742950" lvl="1" indent="-28575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</a:pPr>
            <a:r>
              <a:rPr lang="en-US" sz="2200" kern="0" dirty="0" smtClean="0">
                <a:solidFill>
                  <a:srgbClr val="000000"/>
                </a:solidFill>
                <a:latin typeface="Times New Roman"/>
              </a:rPr>
              <a:t>All strings end with </a:t>
            </a:r>
            <a:r>
              <a:rPr lang="en-US" sz="2200" b="1" kern="0" dirty="0" smtClean="0">
                <a:solidFill>
                  <a:srgbClr val="000000"/>
                </a:solidFill>
                <a:latin typeface="Courier New" pitchFamily="49" charset="0"/>
              </a:rPr>
              <a:t>null</a:t>
            </a:r>
            <a:r>
              <a:rPr lang="en-US" sz="2200" kern="0" dirty="0" smtClean="0">
                <a:solidFill>
                  <a:srgbClr val="000000"/>
                </a:solidFill>
                <a:latin typeface="Times New Roman"/>
              </a:rPr>
              <a:t> (</a:t>
            </a:r>
            <a:r>
              <a:rPr lang="en-US" sz="2200" b="1" kern="0" dirty="0" smtClean="0">
                <a:solidFill>
                  <a:srgbClr val="000000"/>
                </a:solidFill>
                <a:latin typeface="Courier New" pitchFamily="49" charset="0"/>
              </a:rPr>
              <a:t>'\0'</a:t>
            </a:r>
            <a:r>
              <a:rPr lang="en-US" sz="2200" kern="0" dirty="0" smtClean="0">
                <a:solidFill>
                  <a:srgbClr val="000000"/>
                </a:solidFill>
                <a:latin typeface="Times New Roman"/>
              </a:rPr>
              <a:t>)</a:t>
            </a:r>
          </a:p>
          <a:p>
            <a:pPr marL="742950" lvl="1" indent="-28575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</a:pPr>
            <a:r>
              <a:rPr lang="en-US" sz="2200" kern="0" dirty="0" smtClean="0">
                <a:solidFill>
                  <a:srgbClr val="000000"/>
                </a:solidFill>
                <a:latin typeface="Times New Roman"/>
              </a:rPr>
              <a:t>Examples</a:t>
            </a:r>
          </a:p>
          <a:p>
            <a:pPr marL="1143000" lvl="2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sz="2000" b="1" kern="0" dirty="0" smtClean="0">
                <a:solidFill>
                  <a:srgbClr val="000000"/>
                </a:solidFill>
                <a:latin typeface="Courier New" pitchFamily="49" charset="0"/>
              </a:rPr>
              <a:t>char string1[] = "hello";</a:t>
            </a:r>
          </a:p>
          <a:p>
            <a:pPr marL="1600200" lvl="3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</a:pPr>
            <a:r>
              <a:rPr lang="en-US" sz="1600" b="1" kern="0" dirty="0" smtClean="0">
                <a:solidFill>
                  <a:srgbClr val="000000"/>
                </a:solidFill>
                <a:latin typeface="Courier New" pitchFamily="49" charset="0"/>
              </a:rPr>
              <a:t>Null</a:t>
            </a:r>
            <a:r>
              <a:rPr lang="en-US" sz="1600" kern="0" dirty="0" smtClean="0">
                <a:solidFill>
                  <a:srgbClr val="000000"/>
                </a:solidFill>
                <a:latin typeface="Times New Roman"/>
              </a:rPr>
              <a:t> character implicitly added</a:t>
            </a:r>
          </a:p>
          <a:p>
            <a:pPr marL="1600200" lvl="3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</a:pPr>
            <a:r>
              <a:rPr lang="en-US" sz="1600" b="1" kern="0" dirty="0" smtClean="0">
                <a:solidFill>
                  <a:srgbClr val="000000"/>
                </a:solidFill>
                <a:latin typeface="Courier" pitchFamily="49" charset="0"/>
              </a:rPr>
              <a:t>string1</a:t>
            </a:r>
            <a:r>
              <a:rPr lang="en-US" sz="1600" kern="0" dirty="0" smtClean="0">
                <a:solidFill>
                  <a:srgbClr val="000000"/>
                </a:solidFill>
                <a:latin typeface="Times New Roman"/>
              </a:rPr>
              <a:t> has 6 elements </a:t>
            </a:r>
          </a:p>
          <a:p>
            <a:pPr marL="1143000" lvl="2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sz="2000" b="1" kern="0" dirty="0" smtClean="0">
                <a:solidFill>
                  <a:srgbClr val="000000"/>
                </a:solidFill>
                <a:latin typeface="Courier New" pitchFamily="49" charset="0"/>
              </a:rPr>
              <a:t>char string1[] = {'</a:t>
            </a:r>
            <a:r>
              <a:rPr lang="en-US" sz="2000" b="1" kern="0" dirty="0" err="1" smtClean="0">
                <a:solidFill>
                  <a:srgbClr val="000000"/>
                </a:solidFill>
                <a:latin typeface="Courier New" pitchFamily="49" charset="0"/>
              </a:rPr>
              <a:t>h','e','l','l','o</a:t>
            </a:r>
            <a:r>
              <a:rPr lang="en-US" sz="2000" b="1" kern="0" dirty="0" smtClean="0">
                <a:solidFill>
                  <a:srgbClr val="000000"/>
                </a:solidFill>
                <a:latin typeface="Courier New" pitchFamily="49" charset="0"/>
              </a:rPr>
              <a:t>','\0’};</a:t>
            </a:r>
          </a:p>
          <a:p>
            <a:pPr marL="742950" lvl="1" indent="-28575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</a:pPr>
            <a:r>
              <a:rPr lang="en-US" sz="2200" kern="0" dirty="0" smtClean="0">
                <a:solidFill>
                  <a:srgbClr val="000000"/>
                </a:solidFill>
                <a:latin typeface="Times New Roman"/>
              </a:rPr>
              <a:t>Subscripting is the same</a:t>
            </a:r>
          </a:p>
          <a:p>
            <a:pPr marL="1600200" lvl="3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None/>
            </a:pPr>
            <a:r>
              <a:rPr lang="en-US" b="1" kern="0" dirty="0" smtClean="0">
                <a:solidFill>
                  <a:srgbClr val="000000"/>
                </a:solidFill>
                <a:latin typeface="Courier New" pitchFamily="49" charset="0"/>
              </a:rPr>
              <a:t>String1[ 0 ]</a:t>
            </a:r>
            <a:r>
              <a:rPr lang="en-US" kern="0" dirty="0" smtClean="0">
                <a:solidFill>
                  <a:srgbClr val="000000"/>
                </a:solidFill>
                <a:latin typeface="Times New Roman"/>
              </a:rPr>
              <a:t> is </a:t>
            </a:r>
            <a:r>
              <a:rPr lang="en-US" b="1" kern="0" dirty="0" smtClean="0">
                <a:solidFill>
                  <a:srgbClr val="000000"/>
                </a:solidFill>
                <a:latin typeface="Courier New" pitchFamily="49" charset="0"/>
              </a:rPr>
              <a:t>'h'</a:t>
            </a:r>
          </a:p>
          <a:p>
            <a:pPr marL="1600200" lvl="3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None/>
            </a:pPr>
            <a:r>
              <a:rPr lang="en-US" b="1" kern="0" dirty="0" smtClean="0">
                <a:solidFill>
                  <a:srgbClr val="000000"/>
                </a:solidFill>
                <a:latin typeface="Courier New" pitchFamily="49" charset="0"/>
              </a:rPr>
              <a:t>string1[ 2 ]</a:t>
            </a:r>
            <a:r>
              <a:rPr lang="en-US" kern="0" dirty="0" smtClean="0">
                <a:solidFill>
                  <a:srgbClr val="000000"/>
                </a:solidFill>
                <a:latin typeface="Times New Roman"/>
              </a:rPr>
              <a:t> is </a:t>
            </a:r>
            <a:r>
              <a:rPr lang="en-US" b="1" kern="0" dirty="0" smtClean="0">
                <a:solidFill>
                  <a:srgbClr val="000000"/>
                </a:solidFill>
                <a:latin typeface="Courier New" pitchFamily="49" charset="0"/>
              </a:rPr>
              <a:t>'l'</a:t>
            </a:r>
          </a:p>
          <a:p>
            <a:pPr algn="l" rtl="0"/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90585FE3-138B-488C-A35C-E18BEA9E23A0}" type="slidenum">
              <a:rPr lang="ar-SA" smtClean="0"/>
              <a:pPr/>
              <a:t>19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Using Arrays</a:t>
            </a:r>
            <a:endParaRPr lang="ar-SA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Arrays</a:t>
            </a:r>
          </a:p>
          <a:p>
            <a:pPr lvl="1" algn="l" rtl="0"/>
            <a:r>
              <a:rPr lang="en-US" dirty="0" smtClean="0"/>
              <a:t>Structures of related data items</a:t>
            </a:r>
          </a:p>
          <a:p>
            <a:pPr lvl="1" algn="l" rtl="0"/>
            <a:r>
              <a:rPr lang="en-US" dirty="0" smtClean="0"/>
              <a:t>Static entity (same size throughout program)</a:t>
            </a:r>
          </a:p>
          <a:p>
            <a:pPr algn="l" rtl="0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90585FE3-138B-488C-A35C-E18BEA9E23A0}" type="slidenum">
              <a:rPr lang="ar-SA" smtClean="0"/>
              <a:pPr/>
              <a:t>2</a:t>
            </a:fld>
            <a:endParaRPr lang="ar-SA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Arrays</a:t>
            </a:r>
            <a:endParaRPr lang="ar-SA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42900" lvl="0" indent="-34290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sz="2800" kern="0" dirty="0" smtClean="0">
                <a:solidFill>
                  <a:srgbClr val="000000"/>
                </a:solidFill>
                <a:latin typeface="Times New Roman"/>
              </a:rPr>
              <a:t>Input from keyboard</a:t>
            </a:r>
          </a:p>
          <a:p>
            <a:pPr marL="1600200" lvl="3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None/>
            </a:pPr>
            <a:r>
              <a:rPr lang="en-US" b="1" kern="0" dirty="0" smtClean="0">
                <a:solidFill>
                  <a:srgbClr val="000000"/>
                </a:solidFill>
                <a:latin typeface="Courier New" pitchFamily="49" charset="0"/>
              </a:rPr>
              <a:t>	char string2[ 10 ];</a:t>
            </a:r>
          </a:p>
          <a:p>
            <a:pPr marL="1600200" lvl="3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None/>
            </a:pPr>
            <a:r>
              <a:rPr lang="en-US" kern="0" dirty="0" smtClean="0">
                <a:solidFill>
                  <a:srgbClr val="000000"/>
                </a:solidFill>
                <a:latin typeface="Courier New" pitchFamily="49" charset="0"/>
              </a:rPr>
              <a:t>	</a:t>
            </a:r>
            <a:r>
              <a:rPr lang="en-US" b="1" kern="0" dirty="0" err="1" smtClean="0">
                <a:solidFill>
                  <a:srgbClr val="000000"/>
                </a:solidFill>
                <a:latin typeface="Courier New" pitchFamily="49" charset="0"/>
              </a:rPr>
              <a:t>cin</a:t>
            </a:r>
            <a:r>
              <a:rPr lang="en-US" b="1" kern="0" dirty="0" smtClean="0">
                <a:solidFill>
                  <a:srgbClr val="000000"/>
                </a:solidFill>
                <a:latin typeface="Courier New" pitchFamily="49" charset="0"/>
              </a:rPr>
              <a:t> &gt;&gt; string2;</a:t>
            </a:r>
          </a:p>
          <a:p>
            <a:pPr marL="742950" lvl="1" indent="-28575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</a:pPr>
            <a:r>
              <a:rPr lang="en-US" sz="2200" kern="0" dirty="0" smtClean="0">
                <a:solidFill>
                  <a:srgbClr val="000000"/>
                </a:solidFill>
                <a:latin typeface="Times New Roman"/>
              </a:rPr>
              <a:t>Puts user input in string</a:t>
            </a:r>
          </a:p>
          <a:p>
            <a:pPr marL="1143000" lvl="2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sz="2000" kern="0" dirty="0" smtClean="0">
                <a:solidFill>
                  <a:srgbClr val="000000"/>
                </a:solidFill>
                <a:latin typeface="Times New Roman"/>
              </a:rPr>
              <a:t>Stops at first whitespace character</a:t>
            </a:r>
          </a:p>
          <a:p>
            <a:pPr marL="1143000" lvl="2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sz="2000" kern="0" dirty="0" smtClean="0">
                <a:solidFill>
                  <a:srgbClr val="000000"/>
                </a:solidFill>
                <a:latin typeface="Times New Roman"/>
              </a:rPr>
              <a:t>Adds </a:t>
            </a:r>
            <a:r>
              <a:rPr lang="en-US" sz="2000" b="1" kern="0" dirty="0" smtClean="0">
                <a:solidFill>
                  <a:srgbClr val="000000"/>
                </a:solidFill>
                <a:latin typeface="Courier New" pitchFamily="49" charset="0"/>
              </a:rPr>
              <a:t>null</a:t>
            </a:r>
            <a:r>
              <a:rPr lang="en-US" sz="2000" kern="0" dirty="0" smtClean="0">
                <a:solidFill>
                  <a:srgbClr val="000000"/>
                </a:solidFill>
                <a:latin typeface="Times New Roman"/>
              </a:rPr>
              <a:t> character</a:t>
            </a:r>
          </a:p>
          <a:p>
            <a:pPr marL="742950" lvl="1" indent="-28575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</a:pPr>
            <a:r>
              <a:rPr lang="en-US" sz="2200" kern="0" dirty="0" smtClean="0">
                <a:solidFill>
                  <a:srgbClr val="000000"/>
                </a:solidFill>
                <a:latin typeface="Times New Roman"/>
              </a:rPr>
              <a:t>If too much text entered, data written beyond array</a:t>
            </a:r>
          </a:p>
          <a:p>
            <a:pPr marL="1143000" lvl="2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sz="2000" kern="0" dirty="0" smtClean="0">
                <a:solidFill>
                  <a:srgbClr val="000000"/>
                </a:solidFill>
                <a:latin typeface="Times New Roman"/>
              </a:rPr>
              <a:t>We want to avoid this .</a:t>
            </a:r>
          </a:p>
          <a:p>
            <a:pPr marL="342900" lvl="0" indent="-34290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sz="2800" kern="0" dirty="0" smtClean="0">
                <a:solidFill>
                  <a:srgbClr val="000000"/>
                </a:solidFill>
                <a:latin typeface="Times New Roman"/>
              </a:rPr>
              <a:t>Printing strings</a:t>
            </a:r>
          </a:p>
          <a:p>
            <a:pPr marL="742950" lvl="1" indent="-28575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</a:pPr>
            <a:r>
              <a:rPr lang="en-US" sz="2200" b="1" kern="0" dirty="0" err="1" smtClean="0">
                <a:solidFill>
                  <a:srgbClr val="000000"/>
                </a:solidFill>
                <a:latin typeface="Courier New" pitchFamily="49" charset="0"/>
              </a:rPr>
              <a:t>cout</a:t>
            </a:r>
            <a:r>
              <a:rPr lang="en-US" sz="2200" b="1" kern="0" dirty="0" smtClean="0">
                <a:solidFill>
                  <a:srgbClr val="000000"/>
                </a:solidFill>
                <a:latin typeface="Courier New" pitchFamily="49" charset="0"/>
              </a:rPr>
              <a:t> &lt;&lt; string2 &lt;&lt; </a:t>
            </a:r>
            <a:r>
              <a:rPr lang="en-US" sz="2200" b="1" kern="0" dirty="0" err="1" smtClean="0">
                <a:solidFill>
                  <a:srgbClr val="000000"/>
                </a:solidFill>
                <a:latin typeface="Courier New" pitchFamily="49" charset="0"/>
              </a:rPr>
              <a:t>endl</a:t>
            </a:r>
            <a:r>
              <a:rPr lang="en-US" sz="2200" b="1" kern="0" dirty="0" smtClean="0">
                <a:solidFill>
                  <a:srgbClr val="000000"/>
                </a:solidFill>
                <a:latin typeface="Courier New" pitchFamily="49" charset="0"/>
              </a:rPr>
              <a:t>;</a:t>
            </a:r>
          </a:p>
          <a:p>
            <a:pPr marL="1143000" lvl="2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sz="2000" kern="0" dirty="0" smtClean="0">
                <a:solidFill>
                  <a:srgbClr val="000000"/>
                </a:solidFill>
                <a:latin typeface="Times New Roman"/>
              </a:rPr>
              <a:t>Does not work for other array types</a:t>
            </a:r>
          </a:p>
          <a:p>
            <a:pPr marL="742950" lvl="1" indent="-28575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</a:pPr>
            <a:r>
              <a:rPr lang="en-US" sz="2200" kern="0" dirty="0" smtClean="0">
                <a:solidFill>
                  <a:srgbClr val="000000"/>
                </a:solidFill>
                <a:latin typeface="Times New Roman"/>
              </a:rPr>
              <a:t>Characters printed until </a:t>
            </a:r>
            <a:r>
              <a:rPr lang="en-US" sz="2200" b="1" kern="0" dirty="0" smtClean="0">
                <a:solidFill>
                  <a:srgbClr val="000000"/>
                </a:solidFill>
                <a:latin typeface="Courier New" pitchFamily="49" charset="0"/>
              </a:rPr>
              <a:t>null</a:t>
            </a:r>
            <a:r>
              <a:rPr lang="en-US" sz="2200" kern="0" dirty="0" smtClean="0">
                <a:solidFill>
                  <a:srgbClr val="000000"/>
                </a:solidFill>
                <a:latin typeface="Times New Roman"/>
              </a:rPr>
              <a:t> found</a:t>
            </a:r>
          </a:p>
          <a:p>
            <a:pPr marL="1143000" lvl="2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None/>
            </a:pPr>
            <a:endParaRPr lang="en-US" sz="2000" kern="0" dirty="0" smtClean="0">
              <a:solidFill>
                <a:srgbClr val="000000"/>
              </a:solidFill>
              <a:latin typeface="Times New Roman"/>
            </a:endParaRPr>
          </a:p>
          <a:p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90585FE3-138B-488C-A35C-E18BEA9E23A0}" type="slidenum">
              <a:rPr lang="ar-SA" smtClean="0"/>
              <a:pPr/>
              <a:t>20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Using Arrays</a:t>
            </a:r>
            <a:endParaRPr lang="ar-SA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90585FE3-138B-488C-A35C-E18BEA9E23A0}" type="slidenum">
              <a:rPr lang="ar-SA" smtClean="0"/>
              <a:pPr/>
              <a:t>21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395536" y="1412776"/>
            <a:ext cx="7010400" cy="5257800"/>
          </a:xfrm>
          <a:prstGeom prst="rect">
            <a:avLst/>
          </a:prstGeom>
          <a:solidFill>
            <a:srgbClr val="FFE6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82880" rIns="91440" bIns="18288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Treating character arrays as strings.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#include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iostream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&gt;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5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using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std::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cout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6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using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std::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cin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7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using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std::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endl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8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9   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main()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10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{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11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char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string1[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20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],          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reserves 20 characters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12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char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string2[] =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"string literal"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reserves 15 characters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13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14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// read string from user into array string2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15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cout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"Enter the string \"hello there\": "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16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cin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&gt;&gt; string1;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// reads "hello" [space terminates input]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17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18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// output strings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19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cout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"string1 is: "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string1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20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&lt;&lt;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"\nstring2 is: "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&lt;&lt; string2;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21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22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cout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"\nstring1 with spaces between characters is:\n"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23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  <p:grpSp>
        <p:nvGrpSpPr>
          <p:cNvPr id="13" name="Group 6"/>
          <p:cNvGrpSpPr>
            <a:grpSpLocks/>
          </p:cNvGrpSpPr>
          <p:nvPr/>
        </p:nvGrpSpPr>
        <p:grpSpPr bwMode="auto">
          <a:xfrm>
            <a:off x="2986336" y="3012976"/>
            <a:ext cx="4114800" cy="1079500"/>
            <a:chOff x="1632" y="1008"/>
            <a:chExt cx="2592" cy="680"/>
          </a:xfrm>
        </p:grpSpPr>
        <p:sp>
          <p:nvSpPr>
            <p:cNvPr id="14" name="Text Box 4"/>
            <p:cNvSpPr txBox="1">
              <a:spLocks noChangeArrowheads="1"/>
            </p:cNvSpPr>
            <p:nvPr/>
          </p:nvSpPr>
          <p:spPr bwMode="auto">
            <a:xfrm>
              <a:off x="2544" y="1008"/>
              <a:ext cx="1680" cy="680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Two different ways to declare strings. </a:t>
              </a: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</a:rPr>
                <a:t>string2</a:t>
              </a: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 is initialized, and its size determined automatically .</a:t>
              </a:r>
            </a:p>
          </p:txBody>
        </p:sp>
        <p:sp>
          <p:nvSpPr>
            <p:cNvPr id="15" name="Line 5"/>
            <p:cNvSpPr>
              <a:spLocks noChangeShapeType="1"/>
            </p:cNvSpPr>
            <p:nvPr/>
          </p:nvSpPr>
          <p:spPr bwMode="auto">
            <a:xfrm flipH="1">
              <a:off x="1632" y="1296"/>
              <a:ext cx="912" cy="2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16" name="Group 10"/>
          <p:cNvGrpSpPr>
            <a:grpSpLocks/>
          </p:cNvGrpSpPr>
          <p:nvPr/>
        </p:nvGrpSpPr>
        <p:grpSpPr bwMode="auto">
          <a:xfrm>
            <a:off x="2529136" y="4079776"/>
            <a:ext cx="4114800" cy="1447800"/>
            <a:chOff x="1344" y="1680"/>
            <a:chExt cx="2592" cy="912"/>
          </a:xfrm>
        </p:grpSpPr>
        <p:sp>
          <p:nvSpPr>
            <p:cNvPr id="17" name="Text Box 7"/>
            <p:cNvSpPr txBox="1">
              <a:spLocks noChangeArrowheads="1"/>
            </p:cNvSpPr>
            <p:nvPr/>
          </p:nvSpPr>
          <p:spPr bwMode="auto">
            <a:xfrm>
              <a:off x="2256" y="1680"/>
              <a:ext cx="1680" cy="526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Examples of reading strings from the keyboard and printing them out.</a:t>
              </a:r>
            </a:p>
          </p:txBody>
        </p:sp>
        <p:sp>
          <p:nvSpPr>
            <p:cNvPr id="18" name="Line 8"/>
            <p:cNvSpPr>
              <a:spLocks noChangeShapeType="1"/>
            </p:cNvSpPr>
            <p:nvPr/>
          </p:nvSpPr>
          <p:spPr bwMode="auto">
            <a:xfrm flipH="1">
              <a:off x="1344" y="1968"/>
              <a:ext cx="912" cy="2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9" name="Line 9"/>
            <p:cNvSpPr>
              <a:spLocks noChangeShapeType="1"/>
            </p:cNvSpPr>
            <p:nvPr/>
          </p:nvSpPr>
          <p:spPr bwMode="auto">
            <a:xfrm flipH="1">
              <a:off x="1632" y="1968"/>
              <a:ext cx="624" cy="62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90585FE3-138B-488C-A35C-E18BEA9E23A0}" type="slidenum">
              <a:rPr lang="ar-SA" smtClean="0"/>
              <a:pPr/>
              <a:t>22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683568" y="1570856"/>
            <a:ext cx="7010400" cy="2438400"/>
          </a:xfrm>
          <a:prstGeom prst="rect">
            <a:avLst/>
          </a:prstGeom>
          <a:solidFill>
            <a:srgbClr val="FFE6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82880" rIns="91440" bIns="18288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24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// output characters until null character is reached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25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for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(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i =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0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string1[ i ] !=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'\0'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i++ )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26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cout &lt;&lt; string1[ i ] &lt;&lt;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' '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        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27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28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cin &gt;&gt; string1;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reads "there"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29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cout &lt;&lt;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"\nstring1 is: "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&lt;&lt; string1 &lt;&lt; endl;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30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31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return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0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indicates successful termination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32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33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}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end main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683568" y="3933056"/>
            <a:ext cx="7010400" cy="1524000"/>
          </a:xfrm>
          <a:prstGeom prst="rect">
            <a:avLst/>
          </a:prstGeom>
          <a:solidFill>
            <a:srgbClr val="CCCCFF"/>
          </a:solidFill>
          <a:ln w="9525">
            <a:noFill/>
            <a:miter lim="800000"/>
            <a:headEnd/>
            <a:tailEnd/>
          </a:ln>
          <a:effectLst/>
        </p:spPr>
        <p:txBody>
          <a:bodyPr tIns="182880" bIns="182880"/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Enter the string "hello there": hello there</a:t>
            </a:r>
            <a:endParaRPr kumimoji="0" lang="en-US" sz="12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string1 is: hello</a:t>
            </a:r>
            <a:endParaRPr kumimoji="0" lang="en-US" sz="12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string2 is: string literal</a:t>
            </a:r>
            <a:endParaRPr kumimoji="0" lang="en-US" sz="12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string1 with spaces between characters is:</a:t>
            </a:r>
            <a:endParaRPr kumimoji="0" lang="en-US" sz="12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h e l l o</a:t>
            </a:r>
            <a:endParaRPr kumimoji="0" lang="en-US" sz="12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string1 is: there</a:t>
            </a:r>
            <a:endParaRPr kumimoji="0" lang="en-US" sz="12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ourier New" pitchFamily="49" charset="0"/>
            </a:endParaRPr>
          </a:p>
        </p:txBody>
      </p:sp>
      <p:grpSp>
        <p:nvGrpSpPr>
          <p:cNvPr id="11" name="Group 7"/>
          <p:cNvGrpSpPr>
            <a:grpSpLocks/>
          </p:cNvGrpSpPr>
          <p:nvPr/>
        </p:nvGrpSpPr>
        <p:grpSpPr bwMode="auto">
          <a:xfrm>
            <a:off x="3731568" y="2396356"/>
            <a:ext cx="4114800" cy="1465263"/>
            <a:chOff x="1920" y="520"/>
            <a:chExt cx="2592" cy="923"/>
          </a:xfrm>
        </p:grpSpPr>
        <p:sp>
          <p:nvSpPr>
            <p:cNvPr id="12" name="Text Box 5"/>
            <p:cNvSpPr txBox="1">
              <a:spLocks noChangeArrowheads="1"/>
            </p:cNvSpPr>
            <p:nvPr/>
          </p:nvSpPr>
          <p:spPr bwMode="auto">
            <a:xfrm>
              <a:off x="2832" y="520"/>
              <a:ext cx="1680" cy="923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Can access the characters in a string using array notation. The loop ends when the </a:t>
              </a: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</a:rPr>
                <a:t>null</a:t>
              </a: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 character is found.</a:t>
              </a:r>
            </a:p>
          </p:txBody>
        </p:sp>
        <p:sp>
          <p:nvSpPr>
            <p:cNvPr id="13" name="Line 6"/>
            <p:cNvSpPr>
              <a:spLocks noChangeShapeType="1"/>
            </p:cNvSpPr>
            <p:nvPr/>
          </p:nvSpPr>
          <p:spPr bwMode="auto">
            <a:xfrm flipH="1" flipV="1">
              <a:off x="1920" y="520"/>
              <a:ext cx="912" cy="24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sz="2800" kern="0" dirty="0" smtClean="0">
                <a:solidFill>
                  <a:srgbClr val="000000"/>
                </a:solidFill>
                <a:latin typeface="Times New Roman"/>
              </a:rPr>
              <a:t>Recall static storage</a:t>
            </a:r>
          </a:p>
          <a:p>
            <a:pPr marL="742950" lvl="1" indent="-28575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</a:pPr>
            <a:r>
              <a:rPr lang="en-US" sz="2200" kern="0" dirty="0" smtClean="0">
                <a:solidFill>
                  <a:srgbClr val="000000"/>
                </a:solidFill>
                <a:latin typeface="Times New Roman"/>
              </a:rPr>
              <a:t>If </a:t>
            </a:r>
            <a:r>
              <a:rPr lang="en-US" sz="2200" b="1" kern="0" dirty="0" smtClean="0">
                <a:solidFill>
                  <a:srgbClr val="000000"/>
                </a:solidFill>
                <a:latin typeface="Courier New" pitchFamily="49" charset="0"/>
              </a:rPr>
              <a:t>static</a:t>
            </a:r>
            <a:r>
              <a:rPr lang="en-US" sz="2200" kern="0" dirty="0" smtClean="0">
                <a:solidFill>
                  <a:srgbClr val="000000"/>
                </a:solidFill>
                <a:latin typeface="Times New Roman"/>
              </a:rPr>
              <a:t>, local variables save values between function calls</a:t>
            </a:r>
          </a:p>
          <a:p>
            <a:pPr marL="742950" lvl="1" indent="-28575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</a:pPr>
            <a:r>
              <a:rPr lang="en-US" sz="2200" kern="0" dirty="0" smtClean="0">
                <a:solidFill>
                  <a:srgbClr val="000000"/>
                </a:solidFill>
                <a:latin typeface="Times New Roman"/>
              </a:rPr>
              <a:t>Visible only in function body</a:t>
            </a:r>
          </a:p>
          <a:p>
            <a:pPr marL="742950" lvl="1" indent="-28575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</a:pPr>
            <a:r>
              <a:rPr lang="en-US" sz="2200" kern="0" dirty="0" smtClean="0">
                <a:solidFill>
                  <a:srgbClr val="000000"/>
                </a:solidFill>
                <a:latin typeface="Times New Roman"/>
              </a:rPr>
              <a:t>Can declare local arrays to be static</a:t>
            </a:r>
          </a:p>
          <a:p>
            <a:pPr marL="1143000" lvl="2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sz="2000" kern="0" dirty="0" smtClean="0">
                <a:solidFill>
                  <a:srgbClr val="000000"/>
                </a:solidFill>
                <a:latin typeface="Times New Roman"/>
              </a:rPr>
              <a:t>Initialized to zero</a:t>
            </a:r>
          </a:p>
          <a:p>
            <a:pPr marL="1143000" lvl="2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None/>
            </a:pPr>
            <a:r>
              <a:rPr lang="en-US" sz="2000" b="1" kern="0" dirty="0" smtClean="0">
                <a:solidFill>
                  <a:srgbClr val="000000"/>
                </a:solidFill>
                <a:latin typeface="Courier New" pitchFamily="49" charset="0"/>
              </a:rPr>
              <a:t>static </a:t>
            </a:r>
            <a:r>
              <a:rPr lang="en-US" sz="2000" b="1" kern="0" dirty="0" err="1" smtClean="0">
                <a:solidFill>
                  <a:srgbClr val="000000"/>
                </a:solidFill>
                <a:latin typeface="Courier New" pitchFamily="49" charset="0"/>
              </a:rPr>
              <a:t>int</a:t>
            </a:r>
            <a:r>
              <a:rPr lang="en-US" sz="2000" b="1" kern="0" dirty="0" smtClean="0">
                <a:solidFill>
                  <a:srgbClr val="000000"/>
                </a:solidFill>
                <a:latin typeface="Courier New" pitchFamily="49" charset="0"/>
              </a:rPr>
              <a:t> array[3];</a:t>
            </a:r>
          </a:p>
          <a:p>
            <a:pPr marL="342900" lvl="0" indent="-34290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sz="2800" kern="0" dirty="0" smtClean="0">
                <a:solidFill>
                  <a:srgbClr val="000000"/>
                </a:solidFill>
                <a:latin typeface="Times New Roman"/>
              </a:rPr>
              <a:t>If not static</a:t>
            </a:r>
          </a:p>
          <a:p>
            <a:pPr marL="742950" lvl="1" indent="-28575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</a:pPr>
            <a:r>
              <a:rPr lang="en-US" sz="2200" kern="0" dirty="0" smtClean="0">
                <a:solidFill>
                  <a:srgbClr val="000000"/>
                </a:solidFill>
                <a:latin typeface="Times New Roman"/>
              </a:rPr>
              <a:t>Created (and destroyed) in every function call</a:t>
            </a:r>
          </a:p>
          <a:p>
            <a:pPr algn="l" rtl="0"/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90585FE3-138B-488C-A35C-E18BEA9E23A0}" type="slidenum">
              <a:rPr lang="ar-SA" smtClean="0"/>
              <a:pPr/>
              <a:t>23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Using Arrays</a:t>
            </a:r>
            <a:endParaRPr lang="ar-SA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90585FE3-138B-488C-A35C-E18BEA9E23A0}" type="slidenum">
              <a:rPr lang="ar-SA" smtClean="0"/>
              <a:pPr/>
              <a:t>24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Rectangle 4"/>
          <p:cNvSpPr txBox="1">
            <a:spLocks noChangeArrowheads="1"/>
          </p:cNvSpPr>
          <p:nvPr/>
        </p:nvSpPr>
        <p:spPr bwMode="auto">
          <a:xfrm>
            <a:off x="657944" y="1102568"/>
            <a:ext cx="7010400" cy="5638800"/>
          </a:xfrm>
          <a:prstGeom prst="rect">
            <a:avLst/>
          </a:prstGeom>
          <a:solidFill>
            <a:srgbClr val="FFE6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82880" rIns="91440" bIns="18288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Static arrays are initialized to zero.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#include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iostream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&gt;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5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using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std::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cout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6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using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std::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endl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7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8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void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staticArrayInit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(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void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);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function prototype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9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void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automaticArrayInit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(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void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);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function prototype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10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11 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main()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12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{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13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cout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"First call to each function:\n"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14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staticArrayInit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();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15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automaticArrayInit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();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16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17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cout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"\n\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nSecond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call to each function:\n"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18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staticArrayInit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();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19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automaticArrayInit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();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20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cout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endl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21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22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return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0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indicates successful termination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23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24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}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end main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25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90585FE3-138B-488C-A35C-E18BEA9E23A0}" type="slidenum">
              <a:rPr lang="ar-SA" smtClean="0"/>
              <a:pPr/>
              <a:t>25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539552" y="1628800"/>
            <a:ext cx="7010400" cy="4876800"/>
          </a:xfrm>
          <a:prstGeom prst="rect">
            <a:avLst/>
          </a:prstGeom>
          <a:solidFill>
            <a:srgbClr val="FFE6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82880" rIns="91440" bIns="18288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26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function to demonstrate a static local array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27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void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staticArrayInit(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void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)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28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{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29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// initializes elements to 0 first time function is called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30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static int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array1[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3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];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31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32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cout &lt;&lt;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"\nValues on entering staticArrayInit:\n"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33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34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// output contents of array1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35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for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(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 =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0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i &lt;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3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i++ )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36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cout &lt;&lt;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"array1["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&lt;&lt; i &lt;&lt;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"] = "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array1[ i ] &lt;&lt;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  "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37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38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cout &lt;&lt;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"\nValues on exiting staticArrayInit:\n"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39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40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// modify and output contents of array1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41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for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(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j =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0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j &lt;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3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j++ )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42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cout &lt;&lt;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"array1["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j &lt;&lt;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"] = "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43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   &lt;&lt; ( array1[ j ] +=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5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) &lt;&lt;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  "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44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45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}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// end function staticArrayInit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46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  <p:grpSp>
        <p:nvGrpSpPr>
          <p:cNvPr id="12" name="Group 6"/>
          <p:cNvGrpSpPr>
            <a:grpSpLocks/>
          </p:cNvGrpSpPr>
          <p:nvPr/>
        </p:nvGrpSpPr>
        <p:grpSpPr bwMode="auto">
          <a:xfrm>
            <a:off x="2673152" y="1857400"/>
            <a:ext cx="4114800" cy="838200"/>
            <a:chOff x="1344" y="144"/>
            <a:chExt cx="2592" cy="528"/>
          </a:xfrm>
        </p:grpSpPr>
        <p:sp>
          <p:nvSpPr>
            <p:cNvPr id="13" name="Text Box 4"/>
            <p:cNvSpPr txBox="1">
              <a:spLocks noChangeArrowheads="1"/>
            </p:cNvSpPr>
            <p:nvPr/>
          </p:nvSpPr>
          <p:spPr bwMode="auto">
            <a:xfrm>
              <a:off x="2256" y="144"/>
              <a:ext cx="1680" cy="372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Static array, initialized to zero on first function call.</a:t>
              </a:r>
            </a:p>
          </p:txBody>
        </p:sp>
        <p:sp>
          <p:nvSpPr>
            <p:cNvPr id="14" name="Line 5"/>
            <p:cNvSpPr>
              <a:spLocks noChangeShapeType="1"/>
            </p:cNvSpPr>
            <p:nvPr/>
          </p:nvSpPr>
          <p:spPr bwMode="auto">
            <a:xfrm flipH="1">
              <a:off x="1344" y="240"/>
              <a:ext cx="912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15" name="Group 9"/>
          <p:cNvGrpSpPr>
            <a:grpSpLocks/>
          </p:cNvGrpSpPr>
          <p:nvPr/>
        </p:nvGrpSpPr>
        <p:grpSpPr bwMode="auto">
          <a:xfrm>
            <a:off x="2901752" y="4219600"/>
            <a:ext cx="4114800" cy="838200"/>
            <a:chOff x="1488" y="1632"/>
            <a:chExt cx="2592" cy="528"/>
          </a:xfrm>
        </p:grpSpPr>
        <p:sp>
          <p:nvSpPr>
            <p:cNvPr id="16" name="Text Box 7"/>
            <p:cNvSpPr txBox="1">
              <a:spLocks noChangeArrowheads="1"/>
            </p:cNvSpPr>
            <p:nvPr/>
          </p:nvSpPr>
          <p:spPr bwMode="auto">
            <a:xfrm>
              <a:off x="2400" y="1632"/>
              <a:ext cx="1680" cy="372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Array data is changed; the modified values stay.</a:t>
              </a:r>
            </a:p>
          </p:txBody>
        </p:sp>
        <p:sp>
          <p:nvSpPr>
            <p:cNvPr id="17" name="Line 8"/>
            <p:cNvSpPr>
              <a:spLocks noChangeShapeType="1"/>
            </p:cNvSpPr>
            <p:nvPr/>
          </p:nvSpPr>
          <p:spPr bwMode="auto">
            <a:xfrm flipH="1">
              <a:off x="1488" y="1728"/>
              <a:ext cx="912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90585FE3-138B-488C-A35C-E18BEA9E23A0}" type="slidenum">
              <a:rPr lang="ar-SA" smtClean="0"/>
              <a:pPr/>
              <a:t>26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611560" y="1700808"/>
            <a:ext cx="7010400" cy="4648200"/>
          </a:xfrm>
          <a:prstGeom prst="rect">
            <a:avLst/>
          </a:prstGeom>
          <a:solidFill>
            <a:srgbClr val="FFE6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82880" rIns="91440" bIns="18288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47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function to demonstrate an automatic local array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48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void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automaticArrayInit(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void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)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49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{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50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// initializes elements each time function is called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51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array2[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3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] = {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1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,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2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,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3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};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52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53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cout &lt;&lt;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"\n\nValues on entering automaticArrayInit:\n"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54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55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// output contents of array2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56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for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(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i =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0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i &lt;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3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i++ )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57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cout &lt;&lt;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"array2["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i &lt;&lt;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"] = "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array2[ i ] &lt;&lt;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  "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58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59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cout &lt;&lt;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"\nValues on exiting automaticArrayInit:\n"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60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61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// modify and output contents of array2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62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for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(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j =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0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j &lt;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3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j++ )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63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cout &lt;&lt;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"array2["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&lt;&lt; j &lt;&lt;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"] = "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64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   &lt;&lt; ( array2[ j ] +=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5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) &lt;&lt;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  "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65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66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}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end function automaticArrayInit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  <p:grpSp>
        <p:nvGrpSpPr>
          <p:cNvPr id="12" name="Group 6"/>
          <p:cNvGrpSpPr>
            <a:grpSpLocks/>
          </p:cNvGrpSpPr>
          <p:nvPr/>
        </p:nvGrpSpPr>
        <p:grpSpPr bwMode="auto">
          <a:xfrm>
            <a:off x="4192960" y="2005608"/>
            <a:ext cx="4114800" cy="838200"/>
            <a:chOff x="2256" y="192"/>
            <a:chExt cx="2592" cy="528"/>
          </a:xfrm>
        </p:grpSpPr>
        <p:sp>
          <p:nvSpPr>
            <p:cNvPr id="13" name="Text Box 4"/>
            <p:cNvSpPr txBox="1">
              <a:spLocks noChangeArrowheads="1"/>
            </p:cNvSpPr>
            <p:nvPr/>
          </p:nvSpPr>
          <p:spPr bwMode="auto">
            <a:xfrm>
              <a:off x="3168" y="192"/>
              <a:ext cx="1680" cy="372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Automatic array, recreated with every function call.</a:t>
              </a:r>
            </a:p>
          </p:txBody>
        </p:sp>
        <p:sp>
          <p:nvSpPr>
            <p:cNvPr id="14" name="Line 5"/>
            <p:cNvSpPr>
              <a:spLocks noChangeShapeType="1"/>
            </p:cNvSpPr>
            <p:nvPr/>
          </p:nvSpPr>
          <p:spPr bwMode="auto">
            <a:xfrm flipH="1">
              <a:off x="2256" y="384"/>
              <a:ext cx="912" cy="33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15" name="Group 9"/>
          <p:cNvGrpSpPr>
            <a:grpSpLocks/>
          </p:cNvGrpSpPr>
          <p:nvPr/>
        </p:nvGrpSpPr>
        <p:grpSpPr bwMode="auto">
          <a:xfrm>
            <a:off x="3507160" y="4291608"/>
            <a:ext cx="4114800" cy="1079500"/>
            <a:chOff x="1824" y="1632"/>
            <a:chExt cx="2592" cy="680"/>
          </a:xfrm>
        </p:grpSpPr>
        <p:sp>
          <p:nvSpPr>
            <p:cNvPr id="16" name="Text Box 7"/>
            <p:cNvSpPr txBox="1">
              <a:spLocks noChangeArrowheads="1"/>
            </p:cNvSpPr>
            <p:nvPr/>
          </p:nvSpPr>
          <p:spPr bwMode="auto">
            <a:xfrm>
              <a:off x="2736" y="1632"/>
              <a:ext cx="1680" cy="680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Although the array is changed, it will be destroyed when the function exits and the changes will be lost.</a:t>
              </a:r>
            </a:p>
          </p:txBody>
        </p:sp>
        <p:sp>
          <p:nvSpPr>
            <p:cNvPr id="17" name="Line 8"/>
            <p:cNvSpPr>
              <a:spLocks noChangeShapeType="1"/>
            </p:cNvSpPr>
            <p:nvPr/>
          </p:nvSpPr>
          <p:spPr bwMode="auto">
            <a:xfrm flipH="1">
              <a:off x="1824" y="1872"/>
              <a:ext cx="912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90585FE3-138B-488C-A35C-E18BEA9E23A0}" type="slidenum">
              <a:rPr lang="ar-SA" smtClean="0"/>
              <a:pPr/>
              <a:t>27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25896" y="687288"/>
            <a:ext cx="7010400" cy="5334000"/>
          </a:xfrm>
          <a:prstGeom prst="rect">
            <a:avLst/>
          </a:prstGeom>
          <a:solidFill>
            <a:srgbClr val="CCCC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82880" rIns="91440" bIns="18288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First call to each function: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 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Values on entering staticArrayInit: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array1[0] = 0  array1[1] = 0  array1[2] = 0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Values on exiting staticArrayInit: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array1[0] = 5  array1[1] = 5  array1[2] = 5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 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Values on entering automaticArrayInit: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array2[0] = 1  array2[1] = 2  array2[2] = 3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Values on exiting automaticArrayInit: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array2[0] = 6  array2[1] = 7  array2[2] = 8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 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Second call to each function: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 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Values on entering staticArrayInit: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array1[0] = 5  array1[1] = 5  array1[2] = 5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Values on exiting staticArrayInit: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array1[0] = 10  array1[1] = 10  array1[2] = 10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 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Values on entering automaticArrayInit: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array2[0] = 1  array2[1] = 2  array2[2] = 3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Values on exiting automaticArrayInit: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array2[0] = 6  array2[1] = 7  array2[2] = 8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sz="2800" kern="0" dirty="0" smtClean="0">
                <a:solidFill>
                  <a:srgbClr val="000000"/>
                </a:solidFill>
                <a:latin typeface="Times New Roman"/>
              </a:rPr>
              <a:t>Specify name without brackets </a:t>
            </a:r>
          </a:p>
          <a:p>
            <a:pPr marL="742950" lvl="1" indent="-28575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</a:pPr>
            <a:r>
              <a:rPr lang="en-US" sz="2200" kern="0" dirty="0" smtClean="0">
                <a:solidFill>
                  <a:srgbClr val="000000"/>
                </a:solidFill>
                <a:latin typeface="Times New Roman"/>
              </a:rPr>
              <a:t>To pass array </a:t>
            </a:r>
            <a:r>
              <a:rPr lang="en-US" sz="2200" b="1" kern="0" dirty="0" err="1" smtClean="0">
                <a:solidFill>
                  <a:srgbClr val="000000"/>
                </a:solidFill>
                <a:latin typeface="Courier New" pitchFamily="49" charset="0"/>
              </a:rPr>
              <a:t>myArray</a:t>
            </a:r>
            <a:r>
              <a:rPr lang="en-US" sz="2200" kern="0" dirty="0" smtClean="0">
                <a:solidFill>
                  <a:srgbClr val="000000"/>
                </a:solidFill>
                <a:latin typeface="Times New Roman"/>
              </a:rPr>
              <a:t>  to </a:t>
            </a:r>
            <a:r>
              <a:rPr lang="en-US" sz="2200" b="1" kern="0" dirty="0" err="1" smtClean="0">
                <a:solidFill>
                  <a:srgbClr val="000000"/>
                </a:solidFill>
                <a:latin typeface="Courier New" pitchFamily="49" charset="0"/>
              </a:rPr>
              <a:t>myFunction</a:t>
            </a:r>
            <a:endParaRPr lang="en-US" sz="2200" kern="0" dirty="0" smtClean="0">
              <a:solidFill>
                <a:srgbClr val="000000"/>
              </a:solidFill>
              <a:latin typeface="Times New Roman"/>
            </a:endParaRPr>
          </a:p>
          <a:p>
            <a:pPr marL="2057400" lvl="4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None/>
            </a:pPr>
            <a:r>
              <a:rPr lang="en-US" b="1" kern="0" dirty="0" err="1" smtClean="0">
                <a:solidFill>
                  <a:srgbClr val="000000"/>
                </a:solidFill>
                <a:latin typeface="Courier New" pitchFamily="49" charset="0"/>
              </a:rPr>
              <a:t>int</a:t>
            </a:r>
            <a:r>
              <a:rPr lang="en-US" b="1" kern="0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b="1" kern="0" dirty="0" err="1" smtClean="0">
                <a:solidFill>
                  <a:srgbClr val="000000"/>
                </a:solidFill>
                <a:latin typeface="Courier New" pitchFamily="49" charset="0"/>
              </a:rPr>
              <a:t>myArray</a:t>
            </a:r>
            <a:r>
              <a:rPr lang="en-US" b="1" kern="0" dirty="0" smtClean="0">
                <a:solidFill>
                  <a:srgbClr val="000000"/>
                </a:solidFill>
                <a:latin typeface="Courier New" pitchFamily="49" charset="0"/>
              </a:rPr>
              <a:t>[ 24 ]; </a:t>
            </a:r>
            <a:endParaRPr lang="en-US" kern="0" dirty="0" smtClean="0">
              <a:solidFill>
                <a:srgbClr val="000000"/>
              </a:solidFill>
              <a:latin typeface="Times New Roman"/>
            </a:endParaRPr>
          </a:p>
          <a:p>
            <a:pPr marL="2057400" lvl="4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None/>
            </a:pPr>
            <a:r>
              <a:rPr lang="en-US" b="1" kern="0" dirty="0" err="1" smtClean="0">
                <a:solidFill>
                  <a:srgbClr val="000000"/>
                </a:solidFill>
                <a:latin typeface="Courier New" pitchFamily="49" charset="0"/>
              </a:rPr>
              <a:t>myFunction</a:t>
            </a:r>
            <a:r>
              <a:rPr lang="en-US" b="1" kern="0" dirty="0" smtClean="0">
                <a:solidFill>
                  <a:srgbClr val="000000"/>
                </a:solidFill>
                <a:latin typeface="Courier New" pitchFamily="49" charset="0"/>
              </a:rPr>
              <a:t>( </a:t>
            </a:r>
            <a:r>
              <a:rPr lang="en-US" b="1" kern="0" dirty="0" err="1" smtClean="0">
                <a:solidFill>
                  <a:srgbClr val="000000"/>
                </a:solidFill>
                <a:latin typeface="Courier New" pitchFamily="49" charset="0"/>
              </a:rPr>
              <a:t>myArray</a:t>
            </a:r>
            <a:r>
              <a:rPr lang="en-US" b="1" kern="0" dirty="0" smtClean="0">
                <a:solidFill>
                  <a:srgbClr val="000000"/>
                </a:solidFill>
                <a:latin typeface="Courier New" pitchFamily="49" charset="0"/>
              </a:rPr>
              <a:t>, 24 );</a:t>
            </a:r>
          </a:p>
          <a:p>
            <a:pPr marL="742950" lvl="1" indent="-28575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</a:pPr>
            <a:r>
              <a:rPr lang="en-US" sz="2200" kern="0" dirty="0" smtClean="0">
                <a:solidFill>
                  <a:srgbClr val="000000"/>
                </a:solidFill>
                <a:latin typeface="Times New Roman"/>
              </a:rPr>
              <a:t>Array size usually passed, but not required	</a:t>
            </a:r>
          </a:p>
          <a:p>
            <a:pPr marL="1143000" lvl="2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sz="2000" kern="0" dirty="0" smtClean="0">
                <a:solidFill>
                  <a:srgbClr val="000000"/>
                </a:solidFill>
                <a:latin typeface="Times New Roman"/>
              </a:rPr>
              <a:t>Useful to iterate over all elements</a:t>
            </a:r>
          </a:p>
          <a:p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90585FE3-138B-488C-A35C-E18BEA9E23A0}" type="slidenum">
              <a:rPr lang="ar-SA" smtClean="0"/>
              <a:pPr/>
              <a:t>28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Passing Arrays to Functions</a:t>
            </a:r>
            <a:endParaRPr lang="ar-SA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sz="2800" kern="0" dirty="0" smtClean="0">
                <a:solidFill>
                  <a:srgbClr val="000000"/>
                </a:solidFill>
                <a:latin typeface="Times New Roman"/>
              </a:rPr>
              <a:t>Arrays passed-by-reference </a:t>
            </a:r>
          </a:p>
          <a:p>
            <a:pPr marL="742950" lvl="1" indent="-28575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</a:pPr>
            <a:r>
              <a:rPr lang="en-US" sz="2200" kern="0" dirty="0" smtClean="0">
                <a:solidFill>
                  <a:srgbClr val="000000"/>
                </a:solidFill>
                <a:latin typeface="Times New Roman"/>
              </a:rPr>
              <a:t>Functions can modify original array data</a:t>
            </a:r>
          </a:p>
          <a:p>
            <a:pPr marL="742950" lvl="1" indent="-28575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</a:pPr>
            <a:r>
              <a:rPr lang="en-US" sz="2200" kern="0" dirty="0" smtClean="0">
                <a:solidFill>
                  <a:srgbClr val="000000"/>
                </a:solidFill>
                <a:latin typeface="Times New Roman"/>
              </a:rPr>
              <a:t>Value of name of array is address of first element</a:t>
            </a:r>
          </a:p>
          <a:p>
            <a:pPr marL="1143000" lvl="2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sz="2000" kern="0" dirty="0" smtClean="0">
                <a:solidFill>
                  <a:srgbClr val="000000"/>
                </a:solidFill>
                <a:latin typeface="Times New Roman"/>
              </a:rPr>
              <a:t>Function knows where the array is stored</a:t>
            </a:r>
          </a:p>
          <a:p>
            <a:pPr marL="1143000" lvl="2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sz="2000" kern="0" dirty="0" smtClean="0">
                <a:solidFill>
                  <a:srgbClr val="000000"/>
                </a:solidFill>
                <a:latin typeface="Times New Roman"/>
              </a:rPr>
              <a:t>Can change original memory locations</a:t>
            </a:r>
          </a:p>
          <a:p>
            <a:pPr marL="342900" lvl="0" indent="-34290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sz="2800" kern="0" dirty="0" smtClean="0">
                <a:solidFill>
                  <a:srgbClr val="000000"/>
                </a:solidFill>
                <a:latin typeface="Times New Roman"/>
              </a:rPr>
              <a:t>Individual array elements passed-by-value</a:t>
            </a:r>
          </a:p>
          <a:p>
            <a:pPr marL="742950" lvl="1" indent="-28575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</a:pPr>
            <a:r>
              <a:rPr lang="en-US" sz="2200" kern="0" dirty="0" smtClean="0">
                <a:solidFill>
                  <a:srgbClr val="000000"/>
                </a:solidFill>
                <a:latin typeface="Times New Roman"/>
              </a:rPr>
              <a:t>Like regular variables</a:t>
            </a:r>
          </a:p>
          <a:p>
            <a:pPr marL="742950" lvl="1" indent="-28575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</a:pPr>
            <a:r>
              <a:rPr lang="en-US" sz="2200" b="1" kern="0" dirty="0" smtClean="0">
                <a:solidFill>
                  <a:srgbClr val="000000"/>
                </a:solidFill>
                <a:latin typeface="Courier New" pitchFamily="49" charset="0"/>
              </a:rPr>
              <a:t>square( </a:t>
            </a:r>
            <a:r>
              <a:rPr lang="en-US" sz="2200" b="1" kern="0" dirty="0" err="1" smtClean="0">
                <a:solidFill>
                  <a:srgbClr val="000000"/>
                </a:solidFill>
                <a:latin typeface="Courier New" pitchFamily="49" charset="0"/>
              </a:rPr>
              <a:t>myArray</a:t>
            </a:r>
            <a:r>
              <a:rPr lang="en-US" sz="2200" b="1" kern="0" dirty="0" smtClean="0">
                <a:solidFill>
                  <a:srgbClr val="000000"/>
                </a:solidFill>
                <a:latin typeface="Courier New" pitchFamily="49" charset="0"/>
              </a:rPr>
              <a:t>[3] );</a:t>
            </a:r>
            <a:endParaRPr lang="en-US" sz="2200" kern="0" dirty="0" smtClean="0">
              <a:solidFill>
                <a:srgbClr val="000000"/>
              </a:solidFill>
              <a:latin typeface="Times New Roman"/>
            </a:endParaRPr>
          </a:p>
          <a:p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90585FE3-138B-488C-A35C-E18BEA9E23A0}" type="slidenum">
              <a:rPr lang="ar-SA" smtClean="0"/>
              <a:pPr/>
              <a:t>29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Passing Arrays to Functions</a:t>
            </a:r>
            <a:endParaRPr lang="ar-S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dirty="0" smtClean="0"/>
              <a:t>Array</a:t>
            </a:r>
          </a:p>
          <a:p>
            <a:pPr lvl="1" algn="l" rtl="0"/>
            <a:r>
              <a:rPr lang="en-US" dirty="0" smtClean="0"/>
              <a:t>Consecutive group of memory locations </a:t>
            </a:r>
          </a:p>
          <a:p>
            <a:pPr lvl="1" algn="l" rtl="0"/>
            <a:r>
              <a:rPr lang="en-US" dirty="0" smtClean="0"/>
              <a:t>Same name and type (</a:t>
            </a:r>
            <a:r>
              <a:rPr lang="en-US" b="1" dirty="0" err="1" smtClean="0">
                <a:latin typeface="Courier New" pitchFamily="49" charset="0"/>
              </a:rPr>
              <a:t>int</a:t>
            </a:r>
            <a:r>
              <a:rPr lang="en-US" dirty="0" smtClean="0"/>
              <a:t>, </a:t>
            </a:r>
            <a:r>
              <a:rPr lang="en-US" b="1" dirty="0" smtClean="0">
                <a:latin typeface="Courier New" pitchFamily="49" charset="0"/>
              </a:rPr>
              <a:t>char</a:t>
            </a:r>
            <a:r>
              <a:rPr lang="en-US" dirty="0" smtClean="0"/>
              <a:t>, etc.)</a:t>
            </a:r>
          </a:p>
          <a:p>
            <a:pPr algn="l" rtl="0"/>
            <a:r>
              <a:rPr lang="en-US" dirty="0" smtClean="0"/>
              <a:t>To refer to an element</a:t>
            </a:r>
          </a:p>
          <a:p>
            <a:pPr lvl="1" algn="l" rtl="0"/>
            <a:r>
              <a:rPr lang="en-US" dirty="0" smtClean="0"/>
              <a:t>Specify array name and position number (index)</a:t>
            </a:r>
          </a:p>
          <a:p>
            <a:pPr lvl="1" algn="l" rtl="0"/>
            <a:r>
              <a:rPr lang="en-US" dirty="0" smtClean="0"/>
              <a:t>Format: </a:t>
            </a:r>
            <a:r>
              <a:rPr lang="en-US" dirty="0" err="1" smtClean="0"/>
              <a:t>arrayname</a:t>
            </a:r>
            <a:r>
              <a:rPr lang="en-US" dirty="0" smtClean="0"/>
              <a:t>[ position number ]</a:t>
            </a:r>
          </a:p>
          <a:p>
            <a:pPr lvl="1" algn="l" rtl="0"/>
            <a:r>
              <a:rPr lang="en-US" dirty="0" smtClean="0"/>
              <a:t>First element at position 0</a:t>
            </a:r>
          </a:p>
          <a:p>
            <a:pPr algn="l" rtl="0"/>
            <a:r>
              <a:rPr lang="en-US" dirty="0" smtClean="0"/>
              <a:t>N-element array c</a:t>
            </a:r>
          </a:p>
          <a:p>
            <a:pPr lvl="3" algn="l" rtl="0">
              <a:buFontTx/>
              <a:buNone/>
            </a:pPr>
            <a:r>
              <a:rPr lang="en-US" sz="1800" b="1" dirty="0" smtClean="0">
                <a:latin typeface="Courier New" pitchFamily="49" charset="0"/>
              </a:rPr>
              <a:t>c[ 0 ]</a:t>
            </a:r>
            <a:r>
              <a:rPr lang="en-US" sz="1800" dirty="0" smtClean="0"/>
              <a:t>, </a:t>
            </a:r>
            <a:r>
              <a:rPr lang="en-US" sz="1800" b="1" dirty="0" smtClean="0">
                <a:latin typeface="Courier New" pitchFamily="49" charset="0"/>
              </a:rPr>
              <a:t>c[ 1 ] </a:t>
            </a:r>
            <a:r>
              <a:rPr lang="en-US" sz="1800" dirty="0" smtClean="0"/>
              <a:t>… </a:t>
            </a:r>
            <a:r>
              <a:rPr lang="en-US" sz="1800" b="1" dirty="0" smtClean="0">
                <a:latin typeface="Courier New" pitchFamily="49" charset="0"/>
              </a:rPr>
              <a:t>c[ n - 1 ]</a:t>
            </a:r>
          </a:p>
          <a:p>
            <a:pPr lvl="1" algn="l" rtl="0"/>
            <a:r>
              <a:rPr lang="en-US" dirty="0" smtClean="0"/>
              <a:t>Nth element as position N-1</a:t>
            </a:r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90585FE3-138B-488C-A35C-E18BEA9E23A0}" type="slidenum">
              <a:rPr lang="ar-SA" smtClean="0"/>
              <a:pPr/>
              <a:t>3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Arrays</a:t>
            </a:r>
            <a:endParaRPr lang="ar-SA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sz="2800" kern="0" dirty="0" smtClean="0">
                <a:solidFill>
                  <a:srgbClr val="000000"/>
                </a:solidFill>
                <a:latin typeface="Times New Roman"/>
              </a:rPr>
              <a:t>Functions taking arrays</a:t>
            </a:r>
          </a:p>
          <a:p>
            <a:pPr marL="742950" lvl="1" indent="-28575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</a:pPr>
            <a:r>
              <a:rPr lang="en-US" sz="2200" kern="0" dirty="0" smtClean="0">
                <a:solidFill>
                  <a:srgbClr val="000000"/>
                </a:solidFill>
                <a:latin typeface="Times New Roman"/>
              </a:rPr>
              <a:t>Function prototype</a:t>
            </a:r>
          </a:p>
          <a:p>
            <a:pPr marL="1143000" lvl="2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sz="1800" b="1" kern="0" dirty="0" smtClean="0">
                <a:solidFill>
                  <a:srgbClr val="000000"/>
                </a:solidFill>
                <a:latin typeface="Courier New" pitchFamily="49" charset="0"/>
              </a:rPr>
              <a:t>void </a:t>
            </a:r>
            <a:r>
              <a:rPr lang="en-US" sz="1800" b="1" kern="0" dirty="0" err="1" smtClean="0">
                <a:solidFill>
                  <a:srgbClr val="000000"/>
                </a:solidFill>
                <a:latin typeface="Courier New" pitchFamily="49" charset="0"/>
              </a:rPr>
              <a:t>modifyArray</a:t>
            </a:r>
            <a:r>
              <a:rPr lang="en-US" sz="1800" b="1" kern="0" dirty="0" smtClean="0">
                <a:solidFill>
                  <a:srgbClr val="000000"/>
                </a:solidFill>
                <a:latin typeface="Courier New" pitchFamily="49" charset="0"/>
              </a:rPr>
              <a:t>( </a:t>
            </a:r>
            <a:r>
              <a:rPr lang="en-US" sz="1800" b="1" kern="0" dirty="0" err="1" smtClean="0">
                <a:solidFill>
                  <a:srgbClr val="000000"/>
                </a:solidFill>
                <a:latin typeface="Courier New" pitchFamily="49" charset="0"/>
              </a:rPr>
              <a:t>int</a:t>
            </a:r>
            <a:r>
              <a:rPr lang="en-US" sz="1800" b="1" kern="0" dirty="0" smtClean="0">
                <a:solidFill>
                  <a:srgbClr val="000000"/>
                </a:solidFill>
                <a:latin typeface="Courier New" pitchFamily="49" charset="0"/>
              </a:rPr>
              <a:t> b[], </a:t>
            </a:r>
            <a:r>
              <a:rPr lang="en-US" sz="1800" b="1" kern="0" dirty="0" err="1" smtClean="0">
                <a:solidFill>
                  <a:srgbClr val="000000"/>
                </a:solidFill>
                <a:latin typeface="Courier New" pitchFamily="49" charset="0"/>
              </a:rPr>
              <a:t>int</a:t>
            </a:r>
            <a:r>
              <a:rPr lang="en-US" sz="1800" b="1" kern="0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sz="1800" b="1" kern="0" dirty="0" err="1" smtClean="0">
                <a:solidFill>
                  <a:srgbClr val="000000"/>
                </a:solidFill>
                <a:latin typeface="Courier New" pitchFamily="49" charset="0"/>
              </a:rPr>
              <a:t>arraySize</a:t>
            </a:r>
            <a:r>
              <a:rPr lang="en-US" sz="1800" b="1" kern="0" dirty="0" smtClean="0">
                <a:solidFill>
                  <a:srgbClr val="000000"/>
                </a:solidFill>
                <a:latin typeface="Courier New" pitchFamily="49" charset="0"/>
              </a:rPr>
              <a:t> );</a:t>
            </a:r>
          </a:p>
          <a:p>
            <a:pPr marL="1143000" lvl="2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sz="1800" b="1" kern="0" dirty="0" smtClean="0">
                <a:solidFill>
                  <a:srgbClr val="000000"/>
                </a:solidFill>
                <a:latin typeface="Courier New" pitchFamily="49" charset="0"/>
              </a:rPr>
              <a:t>void </a:t>
            </a:r>
            <a:r>
              <a:rPr lang="en-US" sz="1800" b="1" kern="0" dirty="0" err="1" smtClean="0">
                <a:solidFill>
                  <a:srgbClr val="000000"/>
                </a:solidFill>
                <a:latin typeface="Courier New" pitchFamily="49" charset="0"/>
              </a:rPr>
              <a:t>modifyArray</a:t>
            </a:r>
            <a:r>
              <a:rPr lang="en-US" sz="1800" b="1" kern="0" dirty="0" smtClean="0">
                <a:solidFill>
                  <a:srgbClr val="000000"/>
                </a:solidFill>
                <a:latin typeface="Courier New" pitchFamily="49" charset="0"/>
              </a:rPr>
              <a:t>( </a:t>
            </a:r>
            <a:r>
              <a:rPr lang="en-US" sz="1800" b="1" kern="0" dirty="0" err="1" smtClean="0">
                <a:solidFill>
                  <a:srgbClr val="000000"/>
                </a:solidFill>
                <a:latin typeface="Courier New" pitchFamily="49" charset="0"/>
              </a:rPr>
              <a:t>int</a:t>
            </a:r>
            <a:r>
              <a:rPr lang="en-US" sz="1800" b="1" kern="0" dirty="0" smtClean="0">
                <a:solidFill>
                  <a:srgbClr val="000000"/>
                </a:solidFill>
                <a:latin typeface="Courier New" pitchFamily="49" charset="0"/>
              </a:rPr>
              <a:t> [], </a:t>
            </a:r>
            <a:r>
              <a:rPr lang="en-US" sz="1800" b="1" kern="0" dirty="0" err="1" smtClean="0">
                <a:solidFill>
                  <a:srgbClr val="000000"/>
                </a:solidFill>
                <a:latin typeface="Courier New" pitchFamily="49" charset="0"/>
              </a:rPr>
              <a:t>int</a:t>
            </a:r>
            <a:r>
              <a:rPr lang="en-US" sz="1800" b="1" kern="0" dirty="0" smtClean="0">
                <a:solidFill>
                  <a:srgbClr val="000000"/>
                </a:solidFill>
                <a:latin typeface="Courier New" pitchFamily="49" charset="0"/>
              </a:rPr>
              <a:t> );</a:t>
            </a:r>
          </a:p>
          <a:p>
            <a:pPr marL="1600200" lvl="3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</a:pPr>
            <a:r>
              <a:rPr lang="en-US" sz="1800" kern="0" dirty="0" smtClean="0">
                <a:solidFill>
                  <a:srgbClr val="000000"/>
                </a:solidFill>
                <a:latin typeface="Times New Roman"/>
              </a:rPr>
              <a:t>Names optional in prototype</a:t>
            </a:r>
          </a:p>
          <a:p>
            <a:pPr marL="1143000" lvl="2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sz="1800" kern="0" dirty="0" smtClean="0">
                <a:solidFill>
                  <a:srgbClr val="000000"/>
                </a:solidFill>
                <a:latin typeface="Times New Roman"/>
              </a:rPr>
              <a:t>Both take an integer array and a single integer</a:t>
            </a:r>
          </a:p>
          <a:p>
            <a:pPr marL="742950" lvl="1" indent="-28575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</a:pPr>
            <a:r>
              <a:rPr lang="en-US" sz="2200" kern="0" dirty="0" smtClean="0">
                <a:solidFill>
                  <a:srgbClr val="000000"/>
                </a:solidFill>
                <a:latin typeface="Times New Roman"/>
              </a:rPr>
              <a:t>No need for array size between brackets</a:t>
            </a:r>
          </a:p>
          <a:p>
            <a:pPr marL="1143000" lvl="2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sz="2000" kern="0" dirty="0" smtClean="0">
                <a:solidFill>
                  <a:srgbClr val="000000"/>
                </a:solidFill>
                <a:latin typeface="Times New Roman"/>
              </a:rPr>
              <a:t>Ignored by compiler</a:t>
            </a:r>
          </a:p>
          <a:p>
            <a:pPr marL="742950" lvl="1" indent="-28575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</a:pPr>
            <a:r>
              <a:rPr lang="en-US" sz="2200" kern="0" dirty="0" smtClean="0">
                <a:solidFill>
                  <a:srgbClr val="000000"/>
                </a:solidFill>
                <a:latin typeface="Times New Roman"/>
              </a:rPr>
              <a:t>If declare array parameter as </a:t>
            </a:r>
            <a:r>
              <a:rPr lang="en-US" sz="2200" b="1" kern="0" dirty="0" smtClean="0">
                <a:solidFill>
                  <a:srgbClr val="000000"/>
                </a:solidFill>
                <a:latin typeface="Courier New" pitchFamily="49" charset="0"/>
              </a:rPr>
              <a:t>const</a:t>
            </a:r>
          </a:p>
          <a:p>
            <a:pPr marL="1143000" lvl="2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sz="2000" kern="0" dirty="0" smtClean="0">
                <a:solidFill>
                  <a:srgbClr val="000000"/>
                </a:solidFill>
                <a:latin typeface="Times New Roman"/>
              </a:rPr>
              <a:t>Cannot be modified (compiler error)</a:t>
            </a:r>
          </a:p>
          <a:p>
            <a:pPr marL="1143000" lvl="2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sz="2000" b="1" kern="0" dirty="0" smtClean="0">
                <a:solidFill>
                  <a:srgbClr val="000000"/>
                </a:solidFill>
                <a:latin typeface="Courier New" pitchFamily="49" charset="0"/>
              </a:rPr>
              <a:t>void </a:t>
            </a:r>
            <a:r>
              <a:rPr lang="en-US" sz="2000" b="1" kern="0" dirty="0" err="1" smtClean="0">
                <a:solidFill>
                  <a:srgbClr val="000000"/>
                </a:solidFill>
                <a:latin typeface="Courier New" pitchFamily="49" charset="0"/>
              </a:rPr>
              <a:t>doNotModify</a:t>
            </a:r>
            <a:r>
              <a:rPr lang="en-US" sz="2000" b="1" kern="0" dirty="0" smtClean="0">
                <a:solidFill>
                  <a:srgbClr val="000000"/>
                </a:solidFill>
                <a:latin typeface="Courier New" pitchFamily="49" charset="0"/>
              </a:rPr>
              <a:t>( const </a:t>
            </a:r>
            <a:r>
              <a:rPr lang="en-US" sz="2000" b="1" kern="0" dirty="0" err="1" smtClean="0">
                <a:solidFill>
                  <a:srgbClr val="000000"/>
                </a:solidFill>
                <a:latin typeface="Courier New" pitchFamily="49" charset="0"/>
              </a:rPr>
              <a:t>int</a:t>
            </a:r>
            <a:r>
              <a:rPr lang="en-US" sz="2000" b="1" kern="0" dirty="0" smtClean="0">
                <a:solidFill>
                  <a:srgbClr val="000000"/>
                </a:solidFill>
                <a:latin typeface="Courier New" pitchFamily="49" charset="0"/>
              </a:rPr>
              <a:t> [] );</a:t>
            </a:r>
          </a:p>
          <a:p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90585FE3-138B-488C-A35C-E18BEA9E23A0}" type="slidenum">
              <a:rPr lang="ar-SA" smtClean="0"/>
              <a:pPr/>
              <a:t>30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Passing Arrays to Functions</a:t>
            </a:r>
            <a:endParaRPr lang="ar-SA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90585FE3-138B-488C-A35C-E18BEA9E23A0}" type="slidenum">
              <a:rPr lang="ar-SA" smtClean="0"/>
              <a:pPr/>
              <a:t>31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16" name="Rectangle 3"/>
          <p:cNvSpPr txBox="1">
            <a:spLocks noChangeArrowheads="1"/>
          </p:cNvSpPr>
          <p:nvPr/>
        </p:nvSpPr>
        <p:spPr bwMode="auto">
          <a:xfrm>
            <a:off x="251520" y="908720"/>
            <a:ext cx="7010400" cy="5638800"/>
          </a:xfrm>
          <a:prstGeom prst="rect">
            <a:avLst/>
          </a:prstGeom>
          <a:solidFill>
            <a:srgbClr val="FFE6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82880" rIns="91440" bIns="18288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Passing arrays and individual array elements to functions.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#include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iostream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&gt;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5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using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std::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cout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6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using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std::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endl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7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8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#include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iomanip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&gt;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9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10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using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std::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setw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11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12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void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modifyArray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(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[],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);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appears strange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13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void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modifyElement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(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);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14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15 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main()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16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{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17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const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arraySize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=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5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          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size of array a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18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a[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arraySize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] = {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0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,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1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,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2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,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3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,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4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};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initialize a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19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20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cout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"Effects of passing entire array by reference:"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21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&lt;&lt;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"\n\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nThe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values of the original array are:\n"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22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23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// output original array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24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for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(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=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0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arraySize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++ )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25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cout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setw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(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3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) &lt;&lt; a[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];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  <p:grpSp>
        <p:nvGrpSpPr>
          <p:cNvPr id="17" name="Group 6"/>
          <p:cNvGrpSpPr>
            <a:grpSpLocks/>
          </p:cNvGrpSpPr>
          <p:nvPr/>
        </p:nvGrpSpPr>
        <p:grpSpPr bwMode="auto">
          <a:xfrm>
            <a:off x="2537520" y="2661320"/>
            <a:ext cx="4114800" cy="838200"/>
            <a:chOff x="1440" y="1104"/>
            <a:chExt cx="2592" cy="528"/>
          </a:xfrm>
        </p:grpSpPr>
        <p:sp>
          <p:nvSpPr>
            <p:cNvPr id="18" name="Text Box 4"/>
            <p:cNvSpPr txBox="1">
              <a:spLocks noChangeArrowheads="1"/>
            </p:cNvSpPr>
            <p:nvPr/>
          </p:nvSpPr>
          <p:spPr bwMode="auto">
            <a:xfrm>
              <a:off x="2352" y="1104"/>
              <a:ext cx="1680" cy="372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Syntax for accepting an array in parameter list.</a:t>
              </a:r>
            </a:p>
          </p:txBody>
        </p:sp>
        <p:sp>
          <p:nvSpPr>
            <p:cNvPr id="19" name="Line 5"/>
            <p:cNvSpPr>
              <a:spLocks noChangeShapeType="1"/>
            </p:cNvSpPr>
            <p:nvPr/>
          </p:nvSpPr>
          <p:spPr bwMode="auto">
            <a:xfrm flipH="1">
              <a:off x="1440" y="1200"/>
              <a:ext cx="912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90585FE3-138B-488C-A35C-E18BEA9E23A0}" type="slidenum">
              <a:rPr lang="ar-SA" smtClean="0"/>
              <a:pPr/>
              <a:t>32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81880" y="801960"/>
            <a:ext cx="7010400" cy="5867400"/>
          </a:xfrm>
          <a:prstGeom prst="rect">
            <a:avLst/>
          </a:prstGeom>
          <a:solidFill>
            <a:srgbClr val="FFE6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82880" rIns="91440" bIns="18288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26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27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cout &lt;&lt; endl;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28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29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// pass array a to modifyArray by reference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30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modifyArray( a,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arraySize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);           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31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32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cout &lt;&lt;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"The values of the modified array are:\n"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33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34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// output modified array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35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for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(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j =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0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j &lt;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arraySize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j++ )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36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cout &lt;&lt; setw(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3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) &lt;&lt; a[ j ];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37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38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// output value of a[ 3 ]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39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cout &lt;&lt;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"\n\n\n"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40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&lt;&lt;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"Effects of passing array element by value:"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41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&lt;&lt;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"\n\nThe value of a[3] is "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a[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3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] &lt;&lt;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'\n'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42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43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// pass array element a[ 3 ] by value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44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modifyElement( a[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3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] );         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45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46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// output value of a[ 3 ]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47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cout &lt;&lt;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"The value of a[3] is "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a[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3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] &lt;&lt; endl;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48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49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return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0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indicates successful termination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50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51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}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end main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  <p:grpSp>
        <p:nvGrpSpPr>
          <p:cNvPr id="12" name="Group 6"/>
          <p:cNvGrpSpPr>
            <a:grpSpLocks/>
          </p:cNvGrpSpPr>
          <p:nvPr/>
        </p:nvGrpSpPr>
        <p:grpSpPr bwMode="auto">
          <a:xfrm>
            <a:off x="2215480" y="1030560"/>
            <a:ext cx="4114800" cy="838200"/>
            <a:chOff x="1344" y="144"/>
            <a:chExt cx="2592" cy="528"/>
          </a:xfrm>
        </p:grpSpPr>
        <p:sp>
          <p:nvSpPr>
            <p:cNvPr id="13" name="Text Box 4"/>
            <p:cNvSpPr txBox="1">
              <a:spLocks noChangeArrowheads="1"/>
            </p:cNvSpPr>
            <p:nvPr/>
          </p:nvSpPr>
          <p:spPr bwMode="auto">
            <a:xfrm>
              <a:off x="2256" y="144"/>
              <a:ext cx="1680" cy="526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Pass array name (</a:t>
              </a: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</a:rPr>
                <a:t>a</a:t>
              </a: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) and size to function. Arrays are passed-by-reference.</a:t>
              </a:r>
            </a:p>
          </p:txBody>
        </p:sp>
        <p:sp>
          <p:nvSpPr>
            <p:cNvPr id="14" name="Line 5"/>
            <p:cNvSpPr>
              <a:spLocks noChangeShapeType="1"/>
            </p:cNvSpPr>
            <p:nvPr/>
          </p:nvSpPr>
          <p:spPr bwMode="auto">
            <a:xfrm flipH="1">
              <a:off x="1344" y="240"/>
              <a:ext cx="912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15" name="Group 9"/>
          <p:cNvGrpSpPr>
            <a:grpSpLocks/>
          </p:cNvGrpSpPr>
          <p:nvPr/>
        </p:nvGrpSpPr>
        <p:grpSpPr bwMode="auto">
          <a:xfrm>
            <a:off x="2520280" y="4078560"/>
            <a:ext cx="4114800" cy="838200"/>
            <a:chOff x="1536" y="2064"/>
            <a:chExt cx="2592" cy="528"/>
          </a:xfrm>
        </p:grpSpPr>
        <p:sp>
          <p:nvSpPr>
            <p:cNvPr id="16" name="Text Box 7"/>
            <p:cNvSpPr txBox="1">
              <a:spLocks noChangeArrowheads="1"/>
            </p:cNvSpPr>
            <p:nvPr/>
          </p:nvSpPr>
          <p:spPr bwMode="auto">
            <a:xfrm>
              <a:off x="2448" y="2064"/>
              <a:ext cx="1680" cy="526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Pass a single array element by value; the original cannot be modified.</a:t>
              </a:r>
            </a:p>
          </p:txBody>
        </p:sp>
        <p:sp>
          <p:nvSpPr>
            <p:cNvPr id="17" name="Line 8"/>
            <p:cNvSpPr>
              <a:spLocks noChangeShapeType="1"/>
            </p:cNvSpPr>
            <p:nvPr/>
          </p:nvSpPr>
          <p:spPr bwMode="auto">
            <a:xfrm flipH="1">
              <a:off x="1536" y="2304"/>
              <a:ext cx="912" cy="2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90585FE3-138B-488C-A35C-E18BEA9E23A0}" type="slidenum">
              <a:rPr lang="ar-SA" smtClean="0"/>
              <a:pPr/>
              <a:t>33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569168" y="1589112"/>
            <a:ext cx="7010400" cy="4648200"/>
          </a:xfrm>
          <a:prstGeom prst="rect">
            <a:avLst/>
          </a:prstGeom>
          <a:solidFill>
            <a:srgbClr val="FFE6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82880" rIns="91440" bIns="18288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52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53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in function modifyArray, "b" points to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54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the original array "a" in memory     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55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void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modifyArray(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b[],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sizeOfArray )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56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{                                       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57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// multiply each array element by 2  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58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for (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k =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0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k &lt; sizeOfArray; k++ )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59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b[ k ] *=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2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                     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60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                                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61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}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// end function modifyArray           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62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63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in function modifyElement, "e" is a local copy of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64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array element a[ 3 ] passed from main        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65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void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modifyElement(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e )                     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66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{                                               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67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// multiply parameter by 2                   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68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cout &lt;&lt;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"Value in modifyElement is "         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69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&lt;&lt; ( e *=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2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) &lt;&lt; endl;                  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70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                                        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71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}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end function modifyElement                 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  <p:grpSp>
        <p:nvGrpSpPr>
          <p:cNvPr id="12" name="Group 6"/>
          <p:cNvGrpSpPr>
            <a:grpSpLocks/>
          </p:cNvGrpSpPr>
          <p:nvPr/>
        </p:nvGrpSpPr>
        <p:grpSpPr bwMode="auto">
          <a:xfrm>
            <a:off x="3388568" y="1741512"/>
            <a:ext cx="4495800" cy="835025"/>
            <a:chOff x="1776" y="96"/>
            <a:chExt cx="2832" cy="526"/>
          </a:xfrm>
        </p:grpSpPr>
        <p:sp>
          <p:nvSpPr>
            <p:cNvPr id="13" name="Text Box 4"/>
            <p:cNvSpPr txBox="1">
              <a:spLocks noChangeArrowheads="1"/>
            </p:cNvSpPr>
            <p:nvPr/>
          </p:nvSpPr>
          <p:spPr bwMode="auto">
            <a:xfrm>
              <a:off x="2928" y="96"/>
              <a:ext cx="1680" cy="526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Although named </a:t>
              </a: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</a:rPr>
                <a:t>b</a:t>
              </a: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, the array points to the original array </a:t>
              </a: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</a:rPr>
                <a:t>a</a:t>
              </a: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. It can modify </a:t>
              </a: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</a:rPr>
                <a:t>a</a:t>
              </a: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’s data.</a:t>
              </a:r>
            </a:p>
          </p:txBody>
        </p:sp>
        <p:sp>
          <p:nvSpPr>
            <p:cNvPr id="14" name="Line 5"/>
            <p:cNvSpPr>
              <a:spLocks noChangeShapeType="1"/>
            </p:cNvSpPr>
            <p:nvPr/>
          </p:nvSpPr>
          <p:spPr bwMode="auto">
            <a:xfrm flipH="1">
              <a:off x="1776" y="192"/>
              <a:ext cx="1152" cy="33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15" name="Group 9"/>
          <p:cNvGrpSpPr>
            <a:grpSpLocks/>
          </p:cNvGrpSpPr>
          <p:nvPr/>
        </p:nvGrpSpPr>
        <p:grpSpPr bwMode="auto">
          <a:xfrm>
            <a:off x="3312368" y="3798912"/>
            <a:ext cx="4114800" cy="838200"/>
            <a:chOff x="1728" y="1392"/>
            <a:chExt cx="2592" cy="528"/>
          </a:xfrm>
        </p:grpSpPr>
        <p:sp>
          <p:nvSpPr>
            <p:cNvPr id="16" name="Text Box 7"/>
            <p:cNvSpPr txBox="1">
              <a:spLocks noChangeArrowheads="1"/>
            </p:cNvSpPr>
            <p:nvPr/>
          </p:nvSpPr>
          <p:spPr bwMode="auto">
            <a:xfrm>
              <a:off x="2640" y="1392"/>
              <a:ext cx="1680" cy="526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Individual array elements are passed by value, and the originals cannot be changed.</a:t>
              </a:r>
            </a:p>
          </p:txBody>
        </p:sp>
        <p:sp>
          <p:nvSpPr>
            <p:cNvPr id="17" name="Line 8"/>
            <p:cNvSpPr>
              <a:spLocks noChangeShapeType="1"/>
            </p:cNvSpPr>
            <p:nvPr/>
          </p:nvSpPr>
          <p:spPr bwMode="auto">
            <a:xfrm flipH="1">
              <a:off x="1728" y="1488"/>
              <a:ext cx="912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90585FE3-138B-488C-A35C-E18BEA9E23A0}" type="slidenum">
              <a:rPr lang="ar-SA" smtClean="0"/>
              <a:pPr/>
              <a:t>34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539552" y="1628800"/>
            <a:ext cx="7010400" cy="3124200"/>
          </a:xfrm>
          <a:prstGeom prst="rect">
            <a:avLst/>
          </a:prstGeom>
          <a:solidFill>
            <a:srgbClr val="CCCC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82880" rIns="91440" bIns="18288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Effects of passing entire array by reference: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 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The values of the original array are: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0  1  2  3  4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The values of the modified array are: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0  2  4  6  8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 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 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Effects of passing array element by value: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 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The value of a[3] is 6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Value in modifyElement is 12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The value of a[3] is 6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sz="2800" kern="0" dirty="0" smtClean="0">
                <a:solidFill>
                  <a:srgbClr val="000000"/>
                </a:solidFill>
                <a:latin typeface="Times New Roman"/>
              </a:rPr>
              <a:t>Swapping variables</a:t>
            </a:r>
          </a:p>
          <a:p>
            <a:pPr marL="742950" lvl="1" indent="-28575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None/>
            </a:pPr>
            <a:r>
              <a:rPr lang="en-US" sz="1600" b="1" kern="0" dirty="0" err="1" smtClean="0">
                <a:solidFill>
                  <a:srgbClr val="000000"/>
                </a:solidFill>
                <a:latin typeface="Courier New" pitchFamily="49" charset="0"/>
              </a:rPr>
              <a:t>int</a:t>
            </a:r>
            <a:r>
              <a:rPr lang="en-US" sz="1600" b="1" kern="0" dirty="0" smtClean="0">
                <a:solidFill>
                  <a:srgbClr val="000000"/>
                </a:solidFill>
                <a:latin typeface="Courier New" pitchFamily="49" charset="0"/>
              </a:rPr>
              <a:t> x = 3, y = 4;</a:t>
            </a:r>
          </a:p>
          <a:p>
            <a:pPr marL="742950" lvl="1" indent="-28575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None/>
            </a:pPr>
            <a:r>
              <a:rPr lang="en-US" sz="1600" b="1" kern="0" dirty="0" smtClean="0">
                <a:solidFill>
                  <a:srgbClr val="000000"/>
                </a:solidFill>
                <a:latin typeface="Courier New" pitchFamily="49" charset="0"/>
              </a:rPr>
              <a:t>y = x;</a:t>
            </a:r>
          </a:p>
          <a:p>
            <a:pPr marL="742950" lvl="1" indent="-28575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None/>
            </a:pPr>
            <a:r>
              <a:rPr lang="en-US" sz="1600" b="1" kern="0" dirty="0" smtClean="0">
                <a:solidFill>
                  <a:srgbClr val="000000"/>
                </a:solidFill>
                <a:latin typeface="Courier New" pitchFamily="49" charset="0"/>
              </a:rPr>
              <a:t>x = y;</a:t>
            </a:r>
          </a:p>
          <a:p>
            <a:pPr marL="342900" lvl="0" indent="-34290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sz="2800" kern="0" dirty="0" smtClean="0">
                <a:solidFill>
                  <a:srgbClr val="000000"/>
                </a:solidFill>
                <a:latin typeface="Times New Roman"/>
              </a:rPr>
              <a:t>What happened?</a:t>
            </a:r>
          </a:p>
          <a:p>
            <a:pPr marL="742950" lvl="1" indent="-28575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</a:pPr>
            <a:r>
              <a:rPr lang="en-US" sz="2200" kern="0" dirty="0" smtClean="0">
                <a:solidFill>
                  <a:srgbClr val="000000"/>
                </a:solidFill>
                <a:latin typeface="Times New Roman"/>
              </a:rPr>
              <a:t>Both x and y are 3!</a:t>
            </a:r>
          </a:p>
          <a:p>
            <a:pPr marL="742950" lvl="1" indent="-28575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</a:pPr>
            <a:r>
              <a:rPr lang="en-US" sz="2200" kern="0" dirty="0" smtClean="0">
                <a:solidFill>
                  <a:srgbClr val="000000"/>
                </a:solidFill>
                <a:latin typeface="Times New Roman"/>
              </a:rPr>
              <a:t>Need a temporary variable</a:t>
            </a:r>
          </a:p>
          <a:p>
            <a:pPr marL="342900" lvl="0" indent="-34290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sz="2800" kern="0" dirty="0" smtClean="0">
                <a:solidFill>
                  <a:srgbClr val="000000"/>
                </a:solidFill>
                <a:latin typeface="Times New Roman"/>
              </a:rPr>
              <a:t>Solution</a:t>
            </a:r>
          </a:p>
          <a:p>
            <a:pPr marL="742950" lvl="1" indent="-28575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None/>
            </a:pPr>
            <a:r>
              <a:rPr lang="en-US" sz="1600" b="1" kern="0" dirty="0" err="1" smtClean="0">
                <a:solidFill>
                  <a:srgbClr val="000000"/>
                </a:solidFill>
                <a:latin typeface="Courier New" pitchFamily="49" charset="0"/>
              </a:rPr>
              <a:t>int</a:t>
            </a:r>
            <a:r>
              <a:rPr lang="en-US" sz="1600" b="1" kern="0" dirty="0" smtClean="0">
                <a:solidFill>
                  <a:srgbClr val="000000"/>
                </a:solidFill>
                <a:latin typeface="Courier New" pitchFamily="49" charset="0"/>
              </a:rPr>
              <a:t> x = 3, y = 4, temp = 0;</a:t>
            </a:r>
          </a:p>
          <a:p>
            <a:pPr marL="742950" lvl="1" indent="-28575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None/>
            </a:pPr>
            <a:r>
              <a:rPr lang="en-US" sz="1600" b="1" kern="0" dirty="0" smtClean="0">
                <a:solidFill>
                  <a:srgbClr val="000000"/>
                </a:solidFill>
                <a:latin typeface="Courier New" pitchFamily="49" charset="0"/>
              </a:rPr>
              <a:t>temp = x;  // temp gets 3</a:t>
            </a:r>
          </a:p>
          <a:p>
            <a:pPr marL="742950" lvl="1" indent="-28575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None/>
            </a:pPr>
            <a:r>
              <a:rPr lang="en-US" sz="1600" b="1" kern="0" dirty="0" smtClean="0">
                <a:solidFill>
                  <a:srgbClr val="000000"/>
                </a:solidFill>
                <a:latin typeface="Courier New" pitchFamily="49" charset="0"/>
              </a:rPr>
              <a:t>x = y;     // x gets 4</a:t>
            </a:r>
          </a:p>
          <a:p>
            <a:pPr marL="742950" lvl="1" indent="-28575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None/>
            </a:pPr>
            <a:r>
              <a:rPr lang="en-US" sz="1600" b="1" kern="0" dirty="0" smtClean="0">
                <a:solidFill>
                  <a:srgbClr val="000000"/>
                </a:solidFill>
                <a:latin typeface="Courier New" pitchFamily="49" charset="0"/>
              </a:rPr>
              <a:t>y = temp;  // y gets 3</a:t>
            </a:r>
          </a:p>
          <a:p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90585FE3-138B-488C-A35C-E18BEA9E23A0}" type="slidenum">
              <a:rPr lang="ar-SA" smtClean="0"/>
              <a:pPr/>
              <a:t>35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Sorting Arrays</a:t>
            </a:r>
            <a:endParaRPr lang="ar-SA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90585FE3-138B-488C-A35C-E18BEA9E23A0}" type="slidenum">
              <a:rPr lang="ar-SA" smtClean="0"/>
              <a:pPr/>
              <a:t>36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11560" y="1268760"/>
            <a:ext cx="7010400" cy="5257800"/>
          </a:xfrm>
          <a:prstGeom prst="rect">
            <a:avLst/>
          </a:prstGeom>
          <a:solidFill>
            <a:srgbClr val="FFE6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82880" rIns="91440" bIns="18288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This program sorts an array's values into ascending order.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#include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iostream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&gt;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5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using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std::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cout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6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using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std::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endl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7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8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#include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iomanip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&gt;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9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10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using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std::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setw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11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12 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main()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13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{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14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const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arraySize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=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10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size of array a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15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a[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arraySize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] = {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2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,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6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,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4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,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8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,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10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,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12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,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89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,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68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,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45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,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37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};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16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hold;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temporary location used to swap array elements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17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18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cout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"Data items in original order\n"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19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20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// output original array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21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for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(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=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0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arraySize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++ )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22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cout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setw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(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4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) &lt;&lt; a[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];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23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90585FE3-138B-488C-A35C-E18BEA9E23A0}" type="slidenum">
              <a:rPr lang="ar-SA" smtClean="0"/>
              <a:pPr/>
              <a:t>37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523056" y="1628800"/>
            <a:ext cx="7010400" cy="3733800"/>
          </a:xfrm>
          <a:prstGeom prst="rect">
            <a:avLst/>
          </a:prstGeom>
          <a:solidFill>
            <a:srgbClr val="FFE6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82880" rIns="91440" bIns="18288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24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// bubble sort                                     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25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// loop to control number of passes                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26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for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(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pass =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0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pass &lt;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arraySize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-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1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pass++ ) 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27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                                              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28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// loop to control number of comparisons per pass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29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for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(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j =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0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j &lt;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arraySize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-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1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j++ )       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30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                                              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31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 // compare side-by-side elements and swap them if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32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 // first element is greater than second element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33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if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( a[ j ] &gt; a[ j +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1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] ) {                 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34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    hold = a[ j ];                            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35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    a[ j ] = a[ j +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1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];                      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36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    a[ j +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1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] = hold;                        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37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                                              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38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 }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end if                                  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39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  <p:grpSp>
        <p:nvGrpSpPr>
          <p:cNvPr id="12" name="Group 6"/>
          <p:cNvGrpSpPr>
            <a:grpSpLocks/>
          </p:cNvGrpSpPr>
          <p:nvPr/>
        </p:nvGrpSpPr>
        <p:grpSpPr bwMode="auto">
          <a:xfrm>
            <a:off x="4561656" y="1705000"/>
            <a:ext cx="4114800" cy="590550"/>
            <a:chOff x="2544" y="48"/>
            <a:chExt cx="2592" cy="372"/>
          </a:xfrm>
        </p:grpSpPr>
        <p:sp>
          <p:nvSpPr>
            <p:cNvPr id="13" name="Text Box 4"/>
            <p:cNvSpPr txBox="1">
              <a:spLocks noChangeArrowheads="1"/>
            </p:cNvSpPr>
            <p:nvPr/>
          </p:nvSpPr>
          <p:spPr bwMode="auto">
            <a:xfrm>
              <a:off x="3456" y="48"/>
              <a:ext cx="1680" cy="372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Do a pass for each element in the array.</a:t>
              </a:r>
            </a:p>
          </p:txBody>
        </p:sp>
        <p:sp>
          <p:nvSpPr>
            <p:cNvPr id="14" name="Line 5"/>
            <p:cNvSpPr>
              <a:spLocks noChangeShapeType="1"/>
            </p:cNvSpPr>
            <p:nvPr/>
          </p:nvSpPr>
          <p:spPr bwMode="auto">
            <a:xfrm flipH="1">
              <a:off x="2544" y="144"/>
              <a:ext cx="912" cy="27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15" name="Group 11"/>
          <p:cNvGrpSpPr>
            <a:grpSpLocks/>
          </p:cNvGrpSpPr>
          <p:nvPr/>
        </p:nvGrpSpPr>
        <p:grpSpPr bwMode="auto">
          <a:xfrm>
            <a:off x="4256856" y="3305200"/>
            <a:ext cx="4114800" cy="1568450"/>
            <a:chOff x="2352" y="1056"/>
            <a:chExt cx="2592" cy="988"/>
          </a:xfrm>
        </p:grpSpPr>
        <p:sp>
          <p:nvSpPr>
            <p:cNvPr id="16" name="Text Box 9"/>
            <p:cNvSpPr txBox="1">
              <a:spLocks noChangeArrowheads="1"/>
            </p:cNvSpPr>
            <p:nvPr/>
          </p:nvSpPr>
          <p:spPr bwMode="auto">
            <a:xfrm>
              <a:off x="3264" y="1056"/>
              <a:ext cx="1680" cy="988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If the element on the left (index </a:t>
              </a: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</a:rPr>
                <a:t>j</a:t>
              </a: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) is larger than the element on the right (index </a:t>
              </a: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</a:rPr>
                <a:t>j + 1</a:t>
              </a: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), then we swap them. Remember the need of a temp variable.</a:t>
              </a:r>
            </a:p>
          </p:txBody>
        </p:sp>
        <p:sp>
          <p:nvSpPr>
            <p:cNvPr id="17" name="Line 10"/>
            <p:cNvSpPr>
              <a:spLocks noChangeShapeType="1"/>
            </p:cNvSpPr>
            <p:nvPr/>
          </p:nvSpPr>
          <p:spPr bwMode="auto">
            <a:xfrm flipH="1">
              <a:off x="2352" y="1248"/>
              <a:ext cx="912" cy="19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90585FE3-138B-488C-A35C-E18BEA9E23A0}" type="slidenum">
              <a:rPr lang="ar-SA" smtClean="0"/>
              <a:pPr/>
              <a:t>38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611560" y="1556792"/>
            <a:ext cx="7010400" cy="2667000"/>
          </a:xfrm>
          <a:prstGeom prst="rect">
            <a:avLst/>
          </a:prstGeom>
          <a:solidFill>
            <a:srgbClr val="FFE6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82880" rIns="91440" bIns="18288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40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cout &lt;&lt;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"\nData items in ascending order\n"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41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42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// output sorted array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43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for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(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k =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0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k &lt;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arraySize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k++ )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44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cout &lt;&lt; setw(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4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) &lt;&lt; a[ k ];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45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46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cout &lt;&lt; endl;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47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48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return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0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indicates successful termination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49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50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}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end main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611560" y="4147592"/>
            <a:ext cx="7010400" cy="1143000"/>
          </a:xfrm>
          <a:prstGeom prst="rect">
            <a:avLst/>
          </a:prstGeom>
          <a:solidFill>
            <a:srgbClr val="CCCCFF"/>
          </a:solidFill>
          <a:ln w="9525">
            <a:noFill/>
            <a:miter lim="800000"/>
            <a:headEnd/>
            <a:tailEnd/>
          </a:ln>
          <a:effectLst/>
        </p:spPr>
        <p:txBody>
          <a:bodyPr tIns="182880" bIns="182880"/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Data items in original order</a:t>
            </a:r>
            <a:endParaRPr kumimoji="0" lang="en-US" sz="12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  2   6   4   8  10  12  89  68  45  37</a:t>
            </a:r>
            <a:endParaRPr kumimoji="0" lang="en-US" sz="12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Data items in ascending order</a:t>
            </a:r>
            <a:endParaRPr kumimoji="0" lang="en-US" sz="12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   2   4   6   8  10  12  37  45  68  89</a:t>
            </a:r>
            <a:endParaRPr kumimoji="0" lang="en-US" sz="12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ourier New" pitchFamily="49" charset="0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sz="2800" kern="0" dirty="0" smtClean="0">
                <a:solidFill>
                  <a:srgbClr val="000000"/>
                </a:solidFill>
                <a:latin typeface="Times New Roman"/>
              </a:rPr>
              <a:t>Multiple subscripts </a:t>
            </a:r>
          </a:p>
          <a:p>
            <a:pPr marL="742950" lvl="1" indent="-28575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</a:pPr>
            <a:r>
              <a:rPr lang="en-US" sz="2200" b="1" kern="0" dirty="0" smtClean="0">
                <a:solidFill>
                  <a:srgbClr val="000000"/>
                </a:solidFill>
                <a:latin typeface="Courier New" pitchFamily="49" charset="0"/>
              </a:rPr>
              <a:t>a[ </a:t>
            </a:r>
            <a:r>
              <a:rPr lang="en-US" sz="2200" b="1" kern="0" dirty="0" err="1" smtClean="0">
                <a:solidFill>
                  <a:srgbClr val="000000"/>
                </a:solidFill>
                <a:latin typeface="Courier New" pitchFamily="49" charset="0"/>
              </a:rPr>
              <a:t>i</a:t>
            </a:r>
            <a:r>
              <a:rPr lang="en-US" sz="2200" b="1" kern="0" dirty="0" smtClean="0">
                <a:solidFill>
                  <a:srgbClr val="000000"/>
                </a:solidFill>
                <a:latin typeface="Courier New" pitchFamily="49" charset="0"/>
              </a:rPr>
              <a:t> ][ j ]</a:t>
            </a:r>
          </a:p>
          <a:p>
            <a:pPr marL="742950" lvl="1" indent="-28575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</a:pPr>
            <a:r>
              <a:rPr lang="en-US" sz="2200" kern="0" dirty="0" smtClean="0">
                <a:solidFill>
                  <a:srgbClr val="000000"/>
                </a:solidFill>
                <a:latin typeface="Times New Roman"/>
              </a:rPr>
              <a:t>Tables with rows and columns</a:t>
            </a:r>
          </a:p>
          <a:p>
            <a:pPr marL="742950" lvl="1" indent="-28575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</a:pPr>
            <a:r>
              <a:rPr lang="en-US" sz="2200" kern="0" dirty="0" smtClean="0">
                <a:solidFill>
                  <a:srgbClr val="000000"/>
                </a:solidFill>
                <a:latin typeface="Times New Roman"/>
              </a:rPr>
              <a:t>Specify row, then column</a:t>
            </a:r>
          </a:p>
          <a:p>
            <a:pPr marL="742950" lvl="1" indent="-28575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</a:pPr>
            <a:r>
              <a:rPr lang="en-US" sz="2200" kern="0" dirty="0" smtClean="0">
                <a:solidFill>
                  <a:srgbClr val="000000"/>
                </a:solidFill>
                <a:latin typeface="Times New Roman"/>
              </a:rPr>
              <a:t>“Array of arrays”</a:t>
            </a:r>
          </a:p>
          <a:p>
            <a:pPr marL="1143000" lvl="2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sz="2000" b="1" kern="0" dirty="0" smtClean="0">
                <a:solidFill>
                  <a:srgbClr val="000000"/>
                </a:solidFill>
                <a:latin typeface="Courier New" pitchFamily="49" charset="0"/>
              </a:rPr>
              <a:t>a[0]</a:t>
            </a:r>
            <a:r>
              <a:rPr lang="en-US" sz="2000" kern="0" dirty="0" smtClean="0">
                <a:solidFill>
                  <a:srgbClr val="000000"/>
                </a:solidFill>
                <a:latin typeface="Times New Roman"/>
              </a:rPr>
              <a:t> is an array of 4 elements</a:t>
            </a:r>
          </a:p>
          <a:p>
            <a:pPr marL="1143000" lvl="2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sz="2000" b="1" kern="0" dirty="0" smtClean="0">
                <a:solidFill>
                  <a:srgbClr val="000000"/>
                </a:solidFill>
                <a:latin typeface="Courier New" pitchFamily="49" charset="0"/>
              </a:rPr>
              <a:t>a[0][0]</a:t>
            </a:r>
            <a:r>
              <a:rPr lang="en-US" sz="2000" kern="0" dirty="0" smtClean="0">
                <a:solidFill>
                  <a:srgbClr val="000000"/>
                </a:solidFill>
                <a:latin typeface="Times New Roman"/>
              </a:rPr>
              <a:t> is the first element of that array</a:t>
            </a:r>
          </a:p>
          <a:p>
            <a:pPr marL="342900" lvl="0" indent="-34290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lang="en-US" sz="2800" kern="0" dirty="0" smtClean="0">
              <a:solidFill>
                <a:srgbClr val="000000"/>
              </a:solidFill>
              <a:latin typeface="Times New Roman"/>
            </a:endParaRPr>
          </a:p>
          <a:p>
            <a:endParaRPr lang="ar-SA" dirty="0"/>
          </a:p>
        </p:txBody>
      </p:sp>
      <p:sp>
        <p:nvSpPr>
          <p:cNvPr id="67" name="Slide Number Placeholder 6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90585FE3-138B-488C-A35C-E18BEA9E23A0}" type="slidenum">
              <a:rPr lang="ar-SA" smtClean="0"/>
              <a:pPr/>
              <a:t>39</a:t>
            </a:fld>
            <a:endParaRPr lang="ar-SA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Multiple-Subscripted Arrays</a:t>
            </a:r>
            <a:endParaRPr lang="ar-SA" dirty="0"/>
          </a:p>
        </p:txBody>
      </p:sp>
      <p:grpSp>
        <p:nvGrpSpPr>
          <p:cNvPr id="12" name="Group 4"/>
          <p:cNvGrpSpPr>
            <a:grpSpLocks/>
          </p:cNvGrpSpPr>
          <p:nvPr/>
        </p:nvGrpSpPr>
        <p:grpSpPr bwMode="auto">
          <a:xfrm>
            <a:off x="914400" y="4589165"/>
            <a:ext cx="6124575" cy="973137"/>
            <a:chOff x="0" y="0"/>
            <a:chExt cx="19996" cy="19999"/>
          </a:xfrm>
        </p:grpSpPr>
        <p:sp>
          <p:nvSpPr>
            <p:cNvPr id="13" name="Rectangle 5"/>
            <p:cNvSpPr>
              <a:spLocks noChangeArrowheads="1"/>
            </p:cNvSpPr>
            <p:nvPr/>
          </p:nvSpPr>
          <p:spPr bwMode="auto">
            <a:xfrm>
              <a:off x="0" y="5103"/>
              <a:ext cx="2322" cy="3682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l">
                <a:spcBef>
                  <a:spcPct val="0"/>
                </a:spcBef>
              </a:pPr>
              <a:r>
                <a:rPr lang="en-US" sz="1200" b="0">
                  <a:solidFill>
                    <a:srgbClr val="000000"/>
                  </a:solidFill>
                  <a:latin typeface="Courier New" pitchFamily="49" charset="0"/>
                </a:rPr>
                <a:t>Row 0</a:t>
              </a:r>
            </a:p>
            <a:p>
              <a:pPr algn="l" eaLnBrk="0" hangingPunct="0">
                <a:spcBef>
                  <a:spcPct val="0"/>
                </a:spcBef>
              </a:pPr>
              <a:endParaRPr lang="en-US" sz="1200" b="0">
                <a:latin typeface="Courier New" pitchFamily="49" charset="0"/>
              </a:endParaRPr>
            </a:p>
          </p:txBody>
        </p:sp>
        <p:sp>
          <p:nvSpPr>
            <p:cNvPr id="14" name="Rectangle 6"/>
            <p:cNvSpPr>
              <a:spLocks noChangeArrowheads="1"/>
            </p:cNvSpPr>
            <p:nvPr/>
          </p:nvSpPr>
          <p:spPr bwMode="auto">
            <a:xfrm>
              <a:off x="0" y="10603"/>
              <a:ext cx="2322" cy="3682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l">
                <a:spcBef>
                  <a:spcPct val="0"/>
                </a:spcBef>
              </a:pPr>
              <a:r>
                <a:rPr lang="en-US" sz="1200" b="0">
                  <a:solidFill>
                    <a:srgbClr val="000000"/>
                  </a:solidFill>
                  <a:latin typeface="Courier New" pitchFamily="49" charset="0"/>
                </a:rPr>
                <a:t>Row 1</a:t>
              </a:r>
            </a:p>
            <a:p>
              <a:pPr algn="l" eaLnBrk="0" hangingPunct="0">
                <a:spcBef>
                  <a:spcPct val="0"/>
                </a:spcBef>
              </a:pPr>
              <a:endParaRPr lang="en-US" sz="1200" b="0">
                <a:latin typeface="Courier New" pitchFamily="49" charset="0"/>
              </a:endParaRPr>
            </a:p>
          </p:txBody>
        </p:sp>
        <p:sp>
          <p:nvSpPr>
            <p:cNvPr id="15" name="Rectangle 7"/>
            <p:cNvSpPr>
              <a:spLocks noChangeArrowheads="1"/>
            </p:cNvSpPr>
            <p:nvPr/>
          </p:nvSpPr>
          <p:spPr bwMode="auto">
            <a:xfrm>
              <a:off x="0" y="16103"/>
              <a:ext cx="2322" cy="3682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l">
                <a:spcBef>
                  <a:spcPct val="0"/>
                </a:spcBef>
              </a:pPr>
              <a:r>
                <a:rPr lang="en-US" sz="1200" b="0">
                  <a:solidFill>
                    <a:srgbClr val="000000"/>
                  </a:solidFill>
                  <a:latin typeface="Courier New" pitchFamily="49" charset="0"/>
                </a:rPr>
                <a:t>Row 2</a:t>
              </a:r>
            </a:p>
            <a:p>
              <a:pPr algn="l" eaLnBrk="0" hangingPunct="0">
                <a:spcBef>
                  <a:spcPct val="0"/>
                </a:spcBef>
              </a:pPr>
              <a:endParaRPr lang="en-US" sz="1200" b="0">
                <a:latin typeface="Courier New" pitchFamily="49" charset="0"/>
              </a:endParaRPr>
            </a:p>
          </p:txBody>
        </p:sp>
        <p:sp>
          <p:nvSpPr>
            <p:cNvPr id="16" name="Rectangle 8"/>
            <p:cNvSpPr>
              <a:spLocks noChangeArrowheads="1"/>
            </p:cNvSpPr>
            <p:nvPr/>
          </p:nvSpPr>
          <p:spPr bwMode="auto">
            <a:xfrm>
              <a:off x="3218" y="0"/>
              <a:ext cx="3605" cy="3682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l">
                <a:spcBef>
                  <a:spcPct val="0"/>
                </a:spcBef>
              </a:pPr>
              <a:r>
                <a:rPr lang="en-US" sz="1200" b="0">
                  <a:solidFill>
                    <a:srgbClr val="000000"/>
                  </a:solidFill>
                  <a:latin typeface="Courier New" pitchFamily="49" charset="0"/>
                </a:rPr>
                <a:t>Column 0</a:t>
              </a:r>
            </a:p>
            <a:p>
              <a:pPr algn="l" eaLnBrk="0" hangingPunct="0">
                <a:spcBef>
                  <a:spcPct val="0"/>
                </a:spcBef>
              </a:pPr>
              <a:endParaRPr lang="en-US" sz="1200" b="0">
                <a:latin typeface="Courier New" pitchFamily="49" charset="0"/>
              </a:endParaRPr>
            </a:p>
          </p:txBody>
        </p:sp>
        <p:sp>
          <p:nvSpPr>
            <p:cNvPr id="17" name="Rectangle 9"/>
            <p:cNvSpPr>
              <a:spLocks noChangeArrowheads="1"/>
            </p:cNvSpPr>
            <p:nvPr/>
          </p:nvSpPr>
          <p:spPr bwMode="auto">
            <a:xfrm>
              <a:off x="7496" y="0"/>
              <a:ext cx="3605" cy="3682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l">
                <a:spcBef>
                  <a:spcPct val="0"/>
                </a:spcBef>
              </a:pPr>
              <a:r>
                <a:rPr lang="en-US" sz="1200" b="0">
                  <a:solidFill>
                    <a:srgbClr val="000000"/>
                  </a:solidFill>
                  <a:latin typeface="Courier New" pitchFamily="49" charset="0"/>
                </a:rPr>
                <a:t>Column 1</a:t>
              </a:r>
            </a:p>
            <a:p>
              <a:pPr algn="l" eaLnBrk="0" hangingPunct="0">
                <a:spcBef>
                  <a:spcPct val="0"/>
                </a:spcBef>
              </a:pPr>
              <a:endParaRPr lang="en-US" sz="1200" b="0">
                <a:latin typeface="Courier New" pitchFamily="49" charset="0"/>
              </a:endParaRPr>
            </a:p>
          </p:txBody>
        </p:sp>
        <p:sp>
          <p:nvSpPr>
            <p:cNvPr id="18" name="Rectangle 10"/>
            <p:cNvSpPr>
              <a:spLocks noChangeArrowheads="1"/>
            </p:cNvSpPr>
            <p:nvPr/>
          </p:nvSpPr>
          <p:spPr bwMode="auto">
            <a:xfrm>
              <a:off x="11774" y="0"/>
              <a:ext cx="3605" cy="3682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l">
                <a:spcBef>
                  <a:spcPct val="0"/>
                </a:spcBef>
              </a:pPr>
              <a:r>
                <a:rPr lang="en-US" sz="1200" b="0">
                  <a:solidFill>
                    <a:srgbClr val="000000"/>
                  </a:solidFill>
                  <a:latin typeface="Courier New" pitchFamily="49" charset="0"/>
                </a:rPr>
                <a:t>Column 2</a:t>
              </a:r>
            </a:p>
            <a:p>
              <a:pPr algn="l" eaLnBrk="0" hangingPunct="0">
                <a:spcBef>
                  <a:spcPct val="0"/>
                </a:spcBef>
              </a:pPr>
              <a:endParaRPr lang="en-US" sz="1200" b="0">
                <a:latin typeface="Courier New" pitchFamily="49" charset="0"/>
              </a:endParaRPr>
            </a:p>
          </p:txBody>
        </p:sp>
        <p:sp>
          <p:nvSpPr>
            <p:cNvPr id="19" name="Rectangle 11"/>
            <p:cNvSpPr>
              <a:spLocks noChangeArrowheads="1"/>
            </p:cNvSpPr>
            <p:nvPr/>
          </p:nvSpPr>
          <p:spPr bwMode="auto">
            <a:xfrm>
              <a:off x="16052" y="0"/>
              <a:ext cx="3605" cy="3682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l">
                <a:spcBef>
                  <a:spcPct val="0"/>
                </a:spcBef>
              </a:pPr>
              <a:r>
                <a:rPr lang="en-US" sz="1200" b="0">
                  <a:solidFill>
                    <a:srgbClr val="000000"/>
                  </a:solidFill>
                  <a:latin typeface="Courier New" pitchFamily="49" charset="0"/>
                </a:rPr>
                <a:t>Column 3</a:t>
              </a:r>
            </a:p>
            <a:p>
              <a:pPr algn="l" eaLnBrk="0" hangingPunct="0">
                <a:spcBef>
                  <a:spcPct val="0"/>
                </a:spcBef>
              </a:pPr>
              <a:endParaRPr lang="en-US" sz="1200" b="0">
                <a:latin typeface="Courier New" pitchFamily="49" charset="0"/>
              </a:endParaRPr>
            </a:p>
          </p:txBody>
        </p:sp>
        <p:grpSp>
          <p:nvGrpSpPr>
            <p:cNvPr id="20" name="Group 12"/>
            <p:cNvGrpSpPr>
              <a:grpSpLocks/>
            </p:cNvGrpSpPr>
            <p:nvPr/>
          </p:nvGrpSpPr>
          <p:grpSpPr bwMode="auto">
            <a:xfrm>
              <a:off x="2883" y="3499"/>
              <a:ext cx="4278" cy="16500"/>
              <a:chOff x="0" y="0"/>
              <a:chExt cx="20000" cy="20001"/>
            </a:xfrm>
          </p:grpSpPr>
          <p:grpSp>
            <p:nvGrpSpPr>
              <p:cNvPr id="51" name="Group 13"/>
              <p:cNvGrpSpPr>
                <a:grpSpLocks/>
              </p:cNvGrpSpPr>
              <p:nvPr/>
            </p:nvGrpSpPr>
            <p:grpSpPr bwMode="auto">
              <a:xfrm>
                <a:off x="0" y="0"/>
                <a:ext cx="20000" cy="6667"/>
                <a:chOff x="0" y="0"/>
                <a:chExt cx="20000" cy="20000"/>
              </a:xfrm>
            </p:grpSpPr>
            <p:sp>
              <p:nvSpPr>
                <p:cNvPr id="58" name="Freeform 14"/>
                <p:cNvSpPr>
                  <a:spLocks/>
                </p:cNvSpPr>
                <p:nvPr/>
              </p:nvSpPr>
              <p:spPr bwMode="auto">
                <a:xfrm>
                  <a:off x="0" y="0"/>
                  <a:ext cx="20000" cy="20000"/>
                </a:xfrm>
                <a:custGeom>
                  <a:avLst/>
                  <a:gdLst/>
                  <a:ahLst/>
                  <a:cxnLst>
                    <a:cxn ang="0">
                      <a:pos x="19979" y="0"/>
                    </a:cxn>
                    <a:cxn ang="0">
                      <a:pos x="19979" y="19944"/>
                    </a:cxn>
                    <a:cxn ang="0">
                      <a:pos x="0" y="19944"/>
                    </a:cxn>
                    <a:cxn ang="0">
                      <a:pos x="0" y="0"/>
                    </a:cxn>
                    <a:cxn ang="0">
                      <a:pos x="19979" y="0"/>
                    </a:cxn>
                  </a:cxnLst>
                  <a:rect l="0" t="0" r="r" b="b"/>
                  <a:pathLst>
                    <a:path w="20000" h="20000">
                      <a:moveTo>
                        <a:pt x="19979" y="0"/>
                      </a:moveTo>
                      <a:lnTo>
                        <a:pt x="19979" y="19944"/>
                      </a:lnTo>
                      <a:lnTo>
                        <a:pt x="0" y="19944"/>
                      </a:lnTo>
                      <a:lnTo>
                        <a:pt x="0" y="0"/>
                      </a:lnTo>
                      <a:lnTo>
                        <a:pt x="19979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59" name="Rectangle 15"/>
                <p:cNvSpPr>
                  <a:spLocks noChangeArrowheads="1"/>
                </p:cNvSpPr>
                <p:nvPr/>
              </p:nvSpPr>
              <p:spPr bwMode="auto">
                <a:xfrm>
                  <a:off x="813" y="2886"/>
                  <a:ext cx="18355" cy="15611"/>
                </a:xfrm>
                <a:prstGeom prst="rect">
                  <a:avLst/>
                </a:prstGeom>
                <a:noFill/>
                <a:ln w="0">
                  <a:noFill/>
                  <a:miter lim="800000"/>
                  <a:headEnd/>
                  <a:tailEnd/>
                </a:ln>
              </p:spPr>
              <p:txBody>
                <a:bodyPr lIns="0" tIns="0" rIns="0" bIns="0"/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1200">
                      <a:solidFill>
                        <a:srgbClr val="000000"/>
                      </a:solidFill>
                      <a:latin typeface="Courier New" pitchFamily="49" charset="0"/>
                    </a:rPr>
                    <a:t>a[ 0 ][ 0 ]</a:t>
                  </a:r>
                  <a:endParaRPr lang="en-US" sz="1200" b="0">
                    <a:solidFill>
                      <a:srgbClr val="000000"/>
                    </a:solidFill>
                    <a:latin typeface="Courier New" pitchFamily="49" charset="0"/>
                  </a:endParaRPr>
                </a:p>
                <a:p>
                  <a:pPr algn="l" eaLnBrk="0" hangingPunct="0">
                    <a:spcBef>
                      <a:spcPct val="0"/>
                    </a:spcBef>
                  </a:pPr>
                  <a:endParaRPr lang="en-US" sz="1200" b="0">
                    <a:latin typeface="Courier New" pitchFamily="49" charset="0"/>
                  </a:endParaRPr>
                </a:p>
              </p:txBody>
            </p:sp>
          </p:grpSp>
          <p:grpSp>
            <p:nvGrpSpPr>
              <p:cNvPr id="52" name="Group 16"/>
              <p:cNvGrpSpPr>
                <a:grpSpLocks/>
              </p:cNvGrpSpPr>
              <p:nvPr/>
            </p:nvGrpSpPr>
            <p:grpSpPr bwMode="auto">
              <a:xfrm>
                <a:off x="0" y="6667"/>
                <a:ext cx="20000" cy="6667"/>
                <a:chOff x="0" y="0"/>
                <a:chExt cx="20000" cy="20000"/>
              </a:xfrm>
            </p:grpSpPr>
            <p:sp>
              <p:nvSpPr>
                <p:cNvPr id="56" name="Freeform 17"/>
                <p:cNvSpPr>
                  <a:spLocks/>
                </p:cNvSpPr>
                <p:nvPr/>
              </p:nvSpPr>
              <p:spPr bwMode="auto">
                <a:xfrm>
                  <a:off x="0" y="0"/>
                  <a:ext cx="20000" cy="20000"/>
                </a:xfrm>
                <a:custGeom>
                  <a:avLst/>
                  <a:gdLst/>
                  <a:ahLst/>
                  <a:cxnLst>
                    <a:cxn ang="0">
                      <a:pos x="19979" y="0"/>
                    </a:cxn>
                    <a:cxn ang="0">
                      <a:pos x="19979" y="19944"/>
                    </a:cxn>
                    <a:cxn ang="0">
                      <a:pos x="0" y="19944"/>
                    </a:cxn>
                    <a:cxn ang="0">
                      <a:pos x="0" y="0"/>
                    </a:cxn>
                    <a:cxn ang="0">
                      <a:pos x="19979" y="0"/>
                    </a:cxn>
                  </a:cxnLst>
                  <a:rect l="0" t="0" r="r" b="b"/>
                  <a:pathLst>
                    <a:path w="20000" h="20000">
                      <a:moveTo>
                        <a:pt x="19979" y="0"/>
                      </a:moveTo>
                      <a:lnTo>
                        <a:pt x="19979" y="19944"/>
                      </a:lnTo>
                      <a:lnTo>
                        <a:pt x="0" y="19944"/>
                      </a:lnTo>
                      <a:lnTo>
                        <a:pt x="0" y="0"/>
                      </a:lnTo>
                      <a:lnTo>
                        <a:pt x="19979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57" name="Rectangle 18"/>
                <p:cNvSpPr>
                  <a:spLocks noChangeArrowheads="1"/>
                </p:cNvSpPr>
                <p:nvPr/>
              </p:nvSpPr>
              <p:spPr bwMode="auto">
                <a:xfrm>
                  <a:off x="813" y="2886"/>
                  <a:ext cx="18355" cy="15611"/>
                </a:xfrm>
                <a:prstGeom prst="rect">
                  <a:avLst/>
                </a:prstGeom>
                <a:noFill/>
                <a:ln w="0">
                  <a:noFill/>
                  <a:miter lim="800000"/>
                  <a:headEnd/>
                  <a:tailEnd/>
                </a:ln>
              </p:spPr>
              <p:txBody>
                <a:bodyPr lIns="0" tIns="0" rIns="0" bIns="0"/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1200">
                      <a:solidFill>
                        <a:srgbClr val="000000"/>
                      </a:solidFill>
                      <a:latin typeface="Courier New" pitchFamily="49" charset="0"/>
                    </a:rPr>
                    <a:t>a[ 1 ][ 0 ]</a:t>
                  </a:r>
                  <a:endParaRPr lang="en-US" sz="1200" b="0">
                    <a:solidFill>
                      <a:srgbClr val="000000"/>
                    </a:solidFill>
                    <a:latin typeface="Courier New" pitchFamily="49" charset="0"/>
                  </a:endParaRPr>
                </a:p>
                <a:p>
                  <a:pPr algn="l" eaLnBrk="0" hangingPunct="0">
                    <a:spcBef>
                      <a:spcPct val="0"/>
                    </a:spcBef>
                  </a:pPr>
                  <a:endParaRPr lang="en-US" sz="1200" b="0">
                    <a:latin typeface="Courier New" pitchFamily="49" charset="0"/>
                  </a:endParaRPr>
                </a:p>
              </p:txBody>
            </p:sp>
          </p:grpSp>
          <p:grpSp>
            <p:nvGrpSpPr>
              <p:cNvPr id="53" name="Group 19"/>
              <p:cNvGrpSpPr>
                <a:grpSpLocks/>
              </p:cNvGrpSpPr>
              <p:nvPr/>
            </p:nvGrpSpPr>
            <p:grpSpPr bwMode="auto">
              <a:xfrm>
                <a:off x="0" y="13334"/>
                <a:ext cx="20000" cy="6667"/>
                <a:chOff x="0" y="0"/>
                <a:chExt cx="20000" cy="20000"/>
              </a:xfrm>
            </p:grpSpPr>
            <p:sp>
              <p:nvSpPr>
                <p:cNvPr id="54" name="Freeform 20"/>
                <p:cNvSpPr>
                  <a:spLocks/>
                </p:cNvSpPr>
                <p:nvPr/>
              </p:nvSpPr>
              <p:spPr bwMode="auto">
                <a:xfrm>
                  <a:off x="0" y="0"/>
                  <a:ext cx="20000" cy="20000"/>
                </a:xfrm>
                <a:custGeom>
                  <a:avLst/>
                  <a:gdLst/>
                  <a:ahLst/>
                  <a:cxnLst>
                    <a:cxn ang="0">
                      <a:pos x="19979" y="0"/>
                    </a:cxn>
                    <a:cxn ang="0">
                      <a:pos x="19979" y="19944"/>
                    </a:cxn>
                    <a:cxn ang="0">
                      <a:pos x="0" y="19944"/>
                    </a:cxn>
                    <a:cxn ang="0">
                      <a:pos x="0" y="0"/>
                    </a:cxn>
                    <a:cxn ang="0">
                      <a:pos x="19979" y="0"/>
                    </a:cxn>
                  </a:cxnLst>
                  <a:rect l="0" t="0" r="r" b="b"/>
                  <a:pathLst>
                    <a:path w="20000" h="20000">
                      <a:moveTo>
                        <a:pt x="19979" y="0"/>
                      </a:moveTo>
                      <a:lnTo>
                        <a:pt x="19979" y="19944"/>
                      </a:lnTo>
                      <a:lnTo>
                        <a:pt x="0" y="19944"/>
                      </a:lnTo>
                      <a:lnTo>
                        <a:pt x="0" y="0"/>
                      </a:lnTo>
                      <a:lnTo>
                        <a:pt x="19979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55" name="Rectangle 21"/>
                <p:cNvSpPr>
                  <a:spLocks noChangeArrowheads="1"/>
                </p:cNvSpPr>
                <p:nvPr/>
              </p:nvSpPr>
              <p:spPr bwMode="auto">
                <a:xfrm>
                  <a:off x="813" y="2886"/>
                  <a:ext cx="18355" cy="15611"/>
                </a:xfrm>
                <a:prstGeom prst="rect">
                  <a:avLst/>
                </a:prstGeom>
                <a:noFill/>
                <a:ln w="0">
                  <a:noFill/>
                  <a:miter lim="800000"/>
                  <a:headEnd/>
                  <a:tailEnd/>
                </a:ln>
              </p:spPr>
              <p:txBody>
                <a:bodyPr lIns="0" tIns="0" rIns="0" bIns="0"/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1200">
                      <a:solidFill>
                        <a:srgbClr val="000000"/>
                      </a:solidFill>
                      <a:latin typeface="Courier New" pitchFamily="49" charset="0"/>
                    </a:rPr>
                    <a:t>a[ 2 ][ 0 ]</a:t>
                  </a:r>
                  <a:endParaRPr lang="en-US" sz="1200" b="0">
                    <a:solidFill>
                      <a:srgbClr val="000000"/>
                    </a:solidFill>
                    <a:latin typeface="Courier New" pitchFamily="49" charset="0"/>
                  </a:endParaRPr>
                </a:p>
                <a:p>
                  <a:pPr algn="l" eaLnBrk="0" hangingPunct="0">
                    <a:spcBef>
                      <a:spcPct val="0"/>
                    </a:spcBef>
                  </a:pPr>
                  <a:endParaRPr lang="en-US" sz="1200" b="0">
                    <a:latin typeface="Courier New" pitchFamily="49" charset="0"/>
                  </a:endParaRPr>
                </a:p>
              </p:txBody>
            </p:sp>
          </p:grpSp>
        </p:grpSp>
        <p:grpSp>
          <p:nvGrpSpPr>
            <p:cNvPr id="21" name="Group 22"/>
            <p:cNvGrpSpPr>
              <a:grpSpLocks/>
            </p:cNvGrpSpPr>
            <p:nvPr/>
          </p:nvGrpSpPr>
          <p:grpSpPr bwMode="auto">
            <a:xfrm>
              <a:off x="7161" y="3499"/>
              <a:ext cx="4278" cy="16500"/>
              <a:chOff x="0" y="0"/>
              <a:chExt cx="20000" cy="20001"/>
            </a:xfrm>
          </p:grpSpPr>
          <p:grpSp>
            <p:nvGrpSpPr>
              <p:cNvPr id="42" name="Group 23"/>
              <p:cNvGrpSpPr>
                <a:grpSpLocks/>
              </p:cNvGrpSpPr>
              <p:nvPr/>
            </p:nvGrpSpPr>
            <p:grpSpPr bwMode="auto">
              <a:xfrm>
                <a:off x="0" y="0"/>
                <a:ext cx="20000" cy="6667"/>
                <a:chOff x="0" y="0"/>
                <a:chExt cx="20000" cy="20000"/>
              </a:xfrm>
            </p:grpSpPr>
            <p:sp>
              <p:nvSpPr>
                <p:cNvPr id="49" name="Freeform 24"/>
                <p:cNvSpPr>
                  <a:spLocks/>
                </p:cNvSpPr>
                <p:nvPr/>
              </p:nvSpPr>
              <p:spPr bwMode="auto">
                <a:xfrm>
                  <a:off x="0" y="0"/>
                  <a:ext cx="20000" cy="20000"/>
                </a:xfrm>
                <a:custGeom>
                  <a:avLst/>
                  <a:gdLst/>
                  <a:ahLst/>
                  <a:cxnLst>
                    <a:cxn ang="0">
                      <a:pos x="19979" y="0"/>
                    </a:cxn>
                    <a:cxn ang="0">
                      <a:pos x="19979" y="19944"/>
                    </a:cxn>
                    <a:cxn ang="0">
                      <a:pos x="0" y="19944"/>
                    </a:cxn>
                    <a:cxn ang="0">
                      <a:pos x="0" y="0"/>
                    </a:cxn>
                    <a:cxn ang="0">
                      <a:pos x="19979" y="0"/>
                    </a:cxn>
                  </a:cxnLst>
                  <a:rect l="0" t="0" r="r" b="b"/>
                  <a:pathLst>
                    <a:path w="20000" h="20000">
                      <a:moveTo>
                        <a:pt x="19979" y="0"/>
                      </a:moveTo>
                      <a:lnTo>
                        <a:pt x="19979" y="19944"/>
                      </a:lnTo>
                      <a:lnTo>
                        <a:pt x="0" y="19944"/>
                      </a:lnTo>
                      <a:lnTo>
                        <a:pt x="0" y="0"/>
                      </a:lnTo>
                      <a:lnTo>
                        <a:pt x="19979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50" name="Rectangle 25"/>
                <p:cNvSpPr>
                  <a:spLocks noChangeArrowheads="1"/>
                </p:cNvSpPr>
                <p:nvPr/>
              </p:nvSpPr>
              <p:spPr bwMode="auto">
                <a:xfrm>
                  <a:off x="813" y="2886"/>
                  <a:ext cx="18355" cy="15611"/>
                </a:xfrm>
                <a:prstGeom prst="rect">
                  <a:avLst/>
                </a:prstGeom>
                <a:noFill/>
                <a:ln w="0">
                  <a:noFill/>
                  <a:miter lim="800000"/>
                  <a:headEnd/>
                  <a:tailEnd/>
                </a:ln>
              </p:spPr>
              <p:txBody>
                <a:bodyPr lIns="0" tIns="0" rIns="0" bIns="0"/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1200">
                      <a:solidFill>
                        <a:srgbClr val="000000"/>
                      </a:solidFill>
                      <a:latin typeface="Courier New" pitchFamily="49" charset="0"/>
                    </a:rPr>
                    <a:t>a[ 0 ][ 1 ]</a:t>
                  </a:r>
                  <a:endParaRPr lang="en-US" sz="1200" b="0">
                    <a:solidFill>
                      <a:srgbClr val="000000"/>
                    </a:solidFill>
                    <a:latin typeface="Courier New" pitchFamily="49" charset="0"/>
                  </a:endParaRPr>
                </a:p>
                <a:p>
                  <a:pPr algn="l" eaLnBrk="0" hangingPunct="0">
                    <a:spcBef>
                      <a:spcPct val="0"/>
                    </a:spcBef>
                  </a:pPr>
                  <a:endParaRPr lang="en-US" sz="1200" b="0">
                    <a:latin typeface="Courier New" pitchFamily="49" charset="0"/>
                  </a:endParaRPr>
                </a:p>
              </p:txBody>
            </p:sp>
          </p:grpSp>
          <p:grpSp>
            <p:nvGrpSpPr>
              <p:cNvPr id="43" name="Group 26"/>
              <p:cNvGrpSpPr>
                <a:grpSpLocks/>
              </p:cNvGrpSpPr>
              <p:nvPr/>
            </p:nvGrpSpPr>
            <p:grpSpPr bwMode="auto">
              <a:xfrm>
                <a:off x="0" y="6667"/>
                <a:ext cx="20000" cy="6667"/>
                <a:chOff x="0" y="0"/>
                <a:chExt cx="20000" cy="20000"/>
              </a:xfrm>
            </p:grpSpPr>
            <p:sp>
              <p:nvSpPr>
                <p:cNvPr id="47" name="Freeform 27"/>
                <p:cNvSpPr>
                  <a:spLocks/>
                </p:cNvSpPr>
                <p:nvPr/>
              </p:nvSpPr>
              <p:spPr bwMode="auto">
                <a:xfrm>
                  <a:off x="0" y="0"/>
                  <a:ext cx="20000" cy="20000"/>
                </a:xfrm>
                <a:custGeom>
                  <a:avLst/>
                  <a:gdLst/>
                  <a:ahLst/>
                  <a:cxnLst>
                    <a:cxn ang="0">
                      <a:pos x="19979" y="0"/>
                    </a:cxn>
                    <a:cxn ang="0">
                      <a:pos x="19979" y="19944"/>
                    </a:cxn>
                    <a:cxn ang="0">
                      <a:pos x="0" y="19944"/>
                    </a:cxn>
                    <a:cxn ang="0">
                      <a:pos x="0" y="0"/>
                    </a:cxn>
                    <a:cxn ang="0">
                      <a:pos x="19979" y="0"/>
                    </a:cxn>
                  </a:cxnLst>
                  <a:rect l="0" t="0" r="r" b="b"/>
                  <a:pathLst>
                    <a:path w="20000" h="20000">
                      <a:moveTo>
                        <a:pt x="19979" y="0"/>
                      </a:moveTo>
                      <a:lnTo>
                        <a:pt x="19979" y="19944"/>
                      </a:lnTo>
                      <a:lnTo>
                        <a:pt x="0" y="19944"/>
                      </a:lnTo>
                      <a:lnTo>
                        <a:pt x="0" y="0"/>
                      </a:lnTo>
                      <a:lnTo>
                        <a:pt x="19979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48" name="Rectangle 28"/>
                <p:cNvSpPr>
                  <a:spLocks noChangeArrowheads="1"/>
                </p:cNvSpPr>
                <p:nvPr/>
              </p:nvSpPr>
              <p:spPr bwMode="auto">
                <a:xfrm>
                  <a:off x="813" y="2886"/>
                  <a:ext cx="18355" cy="15611"/>
                </a:xfrm>
                <a:prstGeom prst="rect">
                  <a:avLst/>
                </a:prstGeom>
                <a:noFill/>
                <a:ln w="0">
                  <a:noFill/>
                  <a:miter lim="800000"/>
                  <a:headEnd/>
                  <a:tailEnd/>
                </a:ln>
              </p:spPr>
              <p:txBody>
                <a:bodyPr lIns="0" tIns="0" rIns="0" bIns="0"/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1200">
                      <a:solidFill>
                        <a:srgbClr val="000000"/>
                      </a:solidFill>
                      <a:latin typeface="Courier New" pitchFamily="49" charset="0"/>
                    </a:rPr>
                    <a:t>a[ 1 ][ 1 ]</a:t>
                  </a:r>
                  <a:endParaRPr lang="en-US" sz="1200" b="0">
                    <a:solidFill>
                      <a:srgbClr val="000000"/>
                    </a:solidFill>
                    <a:latin typeface="Courier New" pitchFamily="49" charset="0"/>
                  </a:endParaRPr>
                </a:p>
                <a:p>
                  <a:pPr algn="l" eaLnBrk="0" hangingPunct="0">
                    <a:spcBef>
                      <a:spcPct val="0"/>
                    </a:spcBef>
                  </a:pPr>
                  <a:endParaRPr lang="en-US" sz="1200" b="0">
                    <a:latin typeface="Courier New" pitchFamily="49" charset="0"/>
                  </a:endParaRPr>
                </a:p>
              </p:txBody>
            </p:sp>
          </p:grpSp>
          <p:grpSp>
            <p:nvGrpSpPr>
              <p:cNvPr id="44" name="Group 29"/>
              <p:cNvGrpSpPr>
                <a:grpSpLocks/>
              </p:cNvGrpSpPr>
              <p:nvPr/>
            </p:nvGrpSpPr>
            <p:grpSpPr bwMode="auto">
              <a:xfrm>
                <a:off x="0" y="13334"/>
                <a:ext cx="20000" cy="6667"/>
                <a:chOff x="0" y="0"/>
                <a:chExt cx="20000" cy="20000"/>
              </a:xfrm>
            </p:grpSpPr>
            <p:sp>
              <p:nvSpPr>
                <p:cNvPr id="45" name="Freeform 30"/>
                <p:cNvSpPr>
                  <a:spLocks/>
                </p:cNvSpPr>
                <p:nvPr/>
              </p:nvSpPr>
              <p:spPr bwMode="auto">
                <a:xfrm>
                  <a:off x="0" y="0"/>
                  <a:ext cx="20000" cy="20000"/>
                </a:xfrm>
                <a:custGeom>
                  <a:avLst/>
                  <a:gdLst/>
                  <a:ahLst/>
                  <a:cxnLst>
                    <a:cxn ang="0">
                      <a:pos x="19979" y="0"/>
                    </a:cxn>
                    <a:cxn ang="0">
                      <a:pos x="19979" y="19944"/>
                    </a:cxn>
                    <a:cxn ang="0">
                      <a:pos x="0" y="19944"/>
                    </a:cxn>
                    <a:cxn ang="0">
                      <a:pos x="0" y="0"/>
                    </a:cxn>
                    <a:cxn ang="0">
                      <a:pos x="19979" y="0"/>
                    </a:cxn>
                  </a:cxnLst>
                  <a:rect l="0" t="0" r="r" b="b"/>
                  <a:pathLst>
                    <a:path w="20000" h="20000">
                      <a:moveTo>
                        <a:pt x="19979" y="0"/>
                      </a:moveTo>
                      <a:lnTo>
                        <a:pt x="19979" y="19944"/>
                      </a:lnTo>
                      <a:lnTo>
                        <a:pt x="0" y="19944"/>
                      </a:lnTo>
                      <a:lnTo>
                        <a:pt x="0" y="0"/>
                      </a:lnTo>
                      <a:lnTo>
                        <a:pt x="19979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46" name="Rectangle 31"/>
                <p:cNvSpPr>
                  <a:spLocks noChangeArrowheads="1"/>
                </p:cNvSpPr>
                <p:nvPr/>
              </p:nvSpPr>
              <p:spPr bwMode="auto">
                <a:xfrm>
                  <a:off x="813" y="2886"/>
                  <a:ext cx="18355" cy="15611"/>
                </a:xfrm>
                <a:prstGeom prst="rect">
                  <a:avLst/>
                </a:prstGeom>
                <a:noFill/>
                <a:ln w="0">
                  <a:noFill/>
                  <a:miter lim="800000"/>
                  <a:headEnd/>
                  <a:tailEnd/>
                </a:ln>
              </p:spPr>
              <p:txBody>
                <a:bodyPr lIns="0" tIns="0" rIns="0" bIns="0"/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1200">
                      <a:solidFill>
                        <a:srgbClr val="000000"/>
                      </a:solidFill>
                      <a:latin typeface="Courier New" pitchFamily="49" charset="0"/>
                    </a:rPr>
                    <a:t>a[ 2 ][ 1 ]</a:t>
                  </a:r>
                  <a:endParaRPr lang="en-US" sz="1200" b="0">
                    <a:solidFill>
                      <a:srgbClr val="000000"/>
                    </a:solidFill>
                    <a:latin typeface="Courier New" pitchFamily="49" charset="0"/>
                  </a:endParaRPr>
                </a:p>
                <a:p>
                  <a:pPr algn="l" eaLnBrk="0" hangingPunct="0">
                    <a:spcBef>
                      <a:spcPct val="0"/>
                    </a:spcBef>
                  </a:pPr>
                  <a:endParaRPr lang="en-US" sz="1200" b="0">
                    <a:latin typeface="Courier New" pitchFamily="49" charset="0"/>
                  </a:endParaRPr>
                </a:p>
              </p:txBody>
            </p:sp>
          </p:grpSp>
        </p:grpSp>
        <p:grpSp>
          <p:nvGrpSpPr>
            <p:cNvPr id="22" name="Group 32"/>
            <p:cNvGrpSpPr>
              <a:grpSpLocks/>
            </p:cNvGrpSpPr>
            <p:nvPr/>
          </p:nvGrpSpPr>
          <p:grpSpPr bwMode="auto">
            <a:xfrm>
              <a:off x="11439" y="3499"/>
              <a:ext cx="4279" cy="16500"/>
              <a:chOff x="0" y="0"/>
              <a:chExt cx="20000" cy="20001"/>
            </a:xfrm>
          </p:grpSpPr>
          <p:grpSp>
            <p:nvGrpSpPr>
              <p:cNvPr id="33" name="Group 33"/>
              <p:cNvGrpSpPr>
                <a:grpSpLocks/>
              </p:cNvGrpSpPr>
              <p:nvPr/>
            </p:nvGrpSpPr>
            <p:grpSpPr bwMode="auto">
              <a:xfrm>
                <a:off x="0" y="0"/>
                <a:ext cx="20000" cy="6667"/>
                <a:chOff x="0" y="0"/>
                <a:chExt cx="20000" cy="20000"/>
              </a:xfrm>
            </p:grpSpPr>
            <p:sp>
              <p:nvSpPr>
                <p:cNvPr id="40" name="Freeform 34"/>
                <p:cNvSpPr>
                  <a:spLocks/>
                </p:cNvSpPr>
                <p:nvPr/>
              </p:nvSpPr>
              <p:spPr bwMode="auto">
                <a:xfrm>
                  <a:off x="0" y="0"/>
                  <a:ext cx="20000" cy="20000"/>
                </a:xfrm>
                <a:custGeom>
                  <a:avLst/>
                  <a:gdLst/>
                  <a:ahLst/>
                  <a:cxnLst>
                    <a:cxn ang="0">
                      <a:pos x="19979" y="0"/>
                    </a:cxn>
                    <a:cxn ang="0">
                      <a:pos x="19979" y="19944"/>
                    </a:cxn>
                    <a:cxn ang="0">
                      <a:pos x="0" y="19944"/>
                    </a:cxn>
                    <a:cxn ang="0">
                      <a:pos x="0" y="0"/>
                    </a:cxn>
                    <a:cxn ang="0">
                      <a:pos x="19979" y="0"/>
                    </a:cxn>
                  </a:cxnLst>
                  <a:rect l="0" t="0" r="r" b="b"/>
                  <a:pathLst>
                    <a:path w="20000" h="20000">
                      <a:moveTo>
                        <a:pt x="19979" y="0"/>
                      </a:moveTo>
                      <a:lnTo>
                        <a:pt x="19979" y="19944"/>
                      </a:lnTo>
                      <a:lnTo>
                        <a:pt x="0" y="19944"/>
                      </a:lnTo>
                      <a:lnTo>
                        <a:pt x="0" y="0"/>
                      </a:lnTo>
                      <a:lnTo>
                        <a:pt x="19979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41" name="Rectangle 35"/>
                <p:cNvSpPr>
                  <a:spLocks noChangeArrowheads="1"/>
                </p:cNvSpPr>
                <p:nvPr/>
              </p:nvSpPr>
              <p:spPr bwMode="auto">
                <a:xfrm>
                  <a:off x="813" y="2886"/>
                  <a:ext cx="18350" cy="15611"/>
                </a:xfrm>
                <a:prstGeom prst="rect">
                  <a:avLst/>
                </a:prstGeom>
                <a:noFill/>
                <a:ln w="0">
                  <a:noFill/>
                  <a:miter lim="800000"/>
                  <a:headEnd/>
                  <a:tailEnd/>
                </a:ln>
              </p:spPr>
              <p:txBody>
                <a:bodyPr lIns="0" tIns="0" rIns="0" bIns="0"/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1200">
                      <a:solidFill>
                        <a:srgbClr val="000000"/>
                      </a:solidFill>
                      <a:latin typeface="Courier New" pitchFamily="49" charset="0"/>
                    </a:rPr>
                    <a:t>a[ 0 ][ 2 ]</a:t>
                  </a:r>
                  <a:endParaRPr lang="en-US" sz="1200" b="0">
                    <a:solidFill>
                      <a:srgbClr val="000000"/>
                    </a:solidFill>
                    <a:latin typeface="Courier New" pitchFamily="49" charset="0"/>
                  </a:endParaRPr>
                </a:p>
                <a:p>
                  <a:pPr algn="l" eaLnBrk="0" hangingPunct="0">
                    <a:spcBef>
                      <a:spcPct val="0"/>
                    </a:spcBef>
                  </a:pPr>
                  <a:endParaRPr lang="en-US" sz="1200" b="0">
                    <a:latin typeface="Courier New" pitchFamily="49" charset="0"/>
                  </a:endParaRPr>
                </a:p>
              </p:txBody>
            </p:sp>
          </p:grpSp>
          <p:grpSp>
            <p:nvGrpSpPr>
              <p:cNvPr id="34" name="Group 36"/>
              <p:cNvGrpSpPr>
                <a:grpSpLocks/>
              </p:cNvGrpSpPr>
              <p:nvPr/>
            </p:nvGrpSpPr>
            <p:grpSpPr bwMode="auto">
              <a:xfrm>
                <a:off x="0" y="6667"/>
                <a:ext cx="20000" cy="6667"/>
                <a:chOff x="0" y="0"/>
                <a:chExt cx="20000" cy="20000"/>
              </a:xfrm>
            </p:grpSpPr>
            <p:sp>
              <p:nvSpPr>
                <p:cNvPr id="38" name="Freeform 37"/>
                <p:cNvSpPr>
                  <a:spLocks/>
                </p:cNvSpPr>
                <p:nvPr/>
              </p:nvSpPr>
              <p:spPr bwMode="auto">
                <a:xfrm>
                  <a:off x="0" y="0"/>
                  <a:ext cx="20000" cy="20000"/>
                </a:xfrm>
                <a:custGeom>
                  <a:avLst/>
                  <a:gdLst/>
                  <a:ahLst/>
                  <a:cxnLst>
                    <a:cxn ang="0">
                      <a:pos x="19979" y="0"/>
                    </a:cxn>
                    <a:cxn ang="0">
                      <a:pos x="19979" y="19944"/>
                    </a:cxn>
                    <a:cxn ang="0">
                      <a:pos x="0" y="19944"/>
                    </a:cxn>
                    <a:cxn ang="0">
                      <a:pos x="0" y="0"/>
                    </a:cxn>
                    <a:cxn ang="0">
                      <a:pos x="19979" y="0"/>
                    </a:cxn>
                  </a:cxnLst>
                  <a:rect l="0" t="0" r="r" b="b"/>
                  <a:pathLst>
                    <a:path w="20000" h="20000">
                      <a:moveTo>
                        <a:pt x="19979" y="0"/>
                      </a:moveTo>
                      <a:lnTo>
                        <a:pt x="19979" y="19944"/>
                      </a:lnTo>
                      <a:lnTo>
                        <a:pt x="0" y="19944"/>
                      </a:lnTo>
                      <a:lnTo>
                        <a:pt x="0" y="0"/>
                      </a:lnTo>
                      <a:lnTo>
                        <a:pt x="19979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39" name="Rectangle 38"/>
                <p:cNvSpPr>
                  <a:spLocks noChangeArrowheads="1"/>
                </p:cNvSpPr>
                <p:nvPr/>
              </p:nvSpPr>
              <p:spPr bwMode="auto">
                <a:xfrm>
                  <a:off x="813" y="2886"/>
                  <a:ext cx="18350" cy="15611"/>
                </a:xfrm>
                <a:prstGeom prst="rect">
                  <a:avLst/>
                </a:prstGeom>
                <a:noFill/>
                <a:ln w="0">
                  <a:noFill/>
                  <a:miter lim="800000"/>
                  <a:headEnd/>
                  <a:tailEnd/>
                </a:ln>
              </p:spPr>
              <p:txBody>
                <a:bodyPr lIns="0" tIns="0" rIns="0" bIns="0"/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1200">
                      <a:solidFill>
                        <a:srgbClr val="000000"/>
                      </a:solidFill>
                      <a:latin typeface="Courier New" pitchFamily="49" charset="0"/>
                    </a:rPr>
                    <a:t>a[ 1 ][ 2 ]</a:t>
                  </a:r>
                  <a:endParaRPr lang="en-US" sz="1200" b="0">
                    <a:solidFill>
                      <a:srgbClr val="000000"/>
                    </a:solidFill>
                    <a:latin typeface="Courier New" pitchFamily="49" charset="0"/>
                  </a:endParaRPr>
                </a:p>
                <a:p>
                  <a:pPr algn="l" eaLnBrk="0" hangingPunct="0">
                    <a:spcBef>
                      <a:spcPct val="0"/>
                    </a:spcBef>
                  </a:pPr>
                  <a:endParaRPr lang="en-US" sz="1200" b="0">
                    <a:latin typeface="Courier New" pitchFamily="49" charset="0"/>
                  </a:endParaRPr>
                </a:p>
              </p:txBody>
            </p:sp>
          </p:grpSp>
          <p:grpSp>
            <p:nvGrpSpPr>
              <p:cNvPr id="35" name="Group 39"/>
              <p:cNvGrpSpPr>
                <a:grpSpLocks/>
              </p:cNvGrpSpPr>
              <p:nvPr/>
            </p:nvGrpSpPr>
            <p:grpSpPr bwMode="auto">
              <a:xfrm>
                <a:off x="0" y="13334"/>
                <a:ext cx="20000" cy="6667"/>
                <a:chOff x="0" y="0"/>
                <a:chExt cx="20000" cy="20000"/>
              </a:xfrm>
            </p:grpSpPr>
            <p:sp>
              <p:nvSpPr>
                <p:cNvPr id="36" name="Freeform 40"/>
                <p:cNvSpPr>
                  <a:spLocks/>
                </p:cNvSpPr>
                <p:nvPr/>
              </p:nvSpPr>
              <p:spPr bwMode="auto">
                <a:xfrm>
                  <a:off x="0" y="0"/>
                  <a:ext cx="20000" cy="20000"/>
                </a:xfrm>
                <a:custGeom>
                  <a:avLst/>
                  <a:gdLst/>
                  <a:ahLst/>
                  <a:cxnLst>
                    <a:cxn ang="0">
                      <a:pos x="19979" y="0"/>
                    </a:cxn>
                    <a:cxn ang="0">
                      <a:pos x="19979" y="19944"/>
                    </a:cxn>
                    <a:cxn ang="0">
                      <a:pos x="0" y="19944"/>
                    </a:cxn>
                    <a:cxn ang="0">
                      <a:pos x="0" y="0"/>
                    </a:cxn>
                    <a:cxn ang="0">
                      <a:pos x="19979" y="0"/>
                    </a:cxn>
                  </a:cxnLst>
                  <a:rect l="0" t="0" r="r" b="b"/>
                  <a:pathLst>
                    <a:path w="20000" h="20000">
                      <a:moveTo>
                        <a:pt x="19979" y="0"/>
                      </a:moveTo>
                      <a:lnTo>
                        <a:pt x="19979" y="19944"/>
                      </a:lnTo>
                      <a:lnTo>
                        <a:pt x="0" y="19944"/>
                      </a:lnTo>
                      <a:lnTo>
                        <a:pt x="0" y="0"/>
                      </a:lnTo>
                      <a:lnTo>
                        <a:pt x="19979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37" name="Rectangle 41"/>
                <p:cNvSpPr>
                  <a:spLocks noChangeArrowheads="1"/>
                </p:cNvSpPr>
                <p:nvPr/>
              </p:nvSpPr>
              <p:spPr bwMode="auto">
                <a:xfrm>
                  <a:off x="813" y="2886"/>
                  <a:ext cx="18350" cy="15611"/>
                </a:xfrm>
                <a:prstGeom prst="rect">
                  <a:avLst/>
                </a:prstGeom>
                <a:noFill/>
                <a:ln w="0">
                  <a:noFill/>
                  <a:miter lim="800000"/>
                  <a:headEnd/>
                  <a:tailEnd/>
                </a:ln>
              </p:spPr>
              <p:txBody>
                <a:bodyPr lIns="0" tIns="0" rIns="0" bIns="0"/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1200">
                      <a:solidFill>
                        <a:srgbClr val="000000"/>
                      </a:solidFill>
                      <a:latin typeface="Courier New" pitchFamily="49" charset="0"/>
                    </a:rPr>
                    <a:t>a[ 2 ][ 2 ]</a:t>
                  </a:r>
                  <a:endParaRPr lang="en-US" sz="1200" b="0">
                    <a:solidFill>
                      <a:srgbClr val="000000"/>
                    </a:solidFill>
                    <a:latin typeface="Courier New" pitchFamily="49" charset="0"/>
                  </a:endParaRPr>
                </a:p>
                <a:p>
                  <a:pPr algn="l" eaLnBrk="0" hangingPunct="0">
                    <a:spcBef>
                      <a:spcPct val="0"/>
                    </a:spcBef>
                  </a:pPr>
                  <a:endParaRPr lang="en-US" sz="1200" b="0">
                    <a:latin typeface="Courier New" pitchFamily="49" charset="0"/>
                  </a:endParaRPr>
                </a:p>
              </p:txBody>
            </p:sp>
          </p:grpSp>
        </p:grpSp>
        <p:grpSp>
          <p:nvGrpSpPr>
            <p:cNvPr id="23" name="Group 42"/>
            <p:cNvGrpSpPr>
              <a:grpSpLocks/>
            </p:cNvGrpSpPr>
            <p:nvPr/>
          </p:nvGrpSpPr>
          <p:grpSpPr bwMode="auto">
            <a:xfrm>
              <a:off x="15718" y="3499"/>
              <a:ext cx="4278" cy="16500"/>
              <a:chOff x="0" y="0"/>
              <a:chExt cx="20000" cy="20001"/>
            </a:xfrm>
          </p:grpSpPr>
          <p:grpSp>
            <p:nvGrpSpPr>
              <p:cNvPr id="24" name="Group 43"/>
              <p:cNvGrpSpPr>
                <a:grpSpLocks/>
              </p:cNvGrpSpPr>
              <p:nvPr/>
            </p:nvGrpSpPr>
            <p:grpSpPr bwMode="auto">
              <a:xfrm>
                <a:off x="0" y="0"/>
                <a:ext cx="20000" cy="6667"/>
                <a:chOff x="0" y="0"/>
                <a:chExt cx="20000" cy="20000"/>
              </a:xfrm>
            </p:grpSpPr>
            <p:sp>
              <p:nvSpPr>
                <p:cNvPr id="31" name="Freeform 44"/>
                <p:cNvSpPr>
                  <a:spLocks/>
                </p:cNvSpPr>
                <p:nvPr/>
              </p:nvSpPr>
              <p:spPr bwMode="auto">
                <a:xfrm>
                  <a:off x="0" y="0"/>
                  <a:ext cx="20000" cy="20000"/>
                </a:xfrm>
                <a:custGeom>
                  <a:avLst/>
                  <a:gdLst/>
                  <a:ahLst/>
                  <a:cxnLst>
                    <a:cxn ang="0">
                      <a:pos x="19979" y="0"/>
                    </a:cxn>
                    <a:cxn ang="0">
                      <a:pos x="19979" y="19944"/>
                    </a:cxn>
                    <a:cxn ang="0">
                      <a:pos x="0" y="19944"/>
                    </a:cxn>
                    <a:cxn ang="0">
                      <a:pos x="0" y="0"/>
                    </a:cxn>
                    <a:cxn ang="0">
                      <a:pos x="19979" y="0"/>
                    </a:cxn>
                  </a:cxnLst>
                  <a:rect l="0" t="0" r="r" b="b"/>
                  <a:pathLst>
                    <a:path w="20000" h="20000">
                      <a:moveTo>
                        <a:pt x="19979" y="0"/>
                      </a:moveTo>
                      <a:lnTo>
                        <a:pt x="19979" y="19944"/>
                      </a:lnTo>
                      <a:lnTo>
                        <a:pt x="0" y="19944"/>
                      </a:lnTo>
                      <a:lnTo>
                        <a:pt x="0" y="0"/>
                      </a:lnTo>
                      <a:lnTo>
                        <a:pt x="19979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32" name="Rectangle 45"/>
                <p:cNvSpPr>
                  <a:spLocks noChangeArrowheads="1"/>
                </p:cNvSpPr>
                <p:nvPr/>
              </p:nvSpPr>
              <p:spPr bwMode="auto">
                <a:xfrm>
                  <a:off x="813" y="2886"/>
                  <a:ext cx="18355" cy="15611"/>
                </a:xfrm>
                <a:prstGeom prst="rect">
                  <a:avLst/>
                </a:prstGeom>
                <a:noFill/>
                <a:ln w="0">
                  <a:noFill/>
                  <a:miter lim="800000"/>
                  <a:headEnd/>
                  <a:tailEnd/>
                </a:ln>
              </p:spPr>
              <p:txBody>
                <a:bodyPr lIns="0" tIns="0" rIns="0" bIns="0"/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1200">
                      <a:solidFill>
                        <a:srgbClr val="000000"/>
                      </a:solidFill>
                      <a:latin typeface="Courier New" pitchFamily="49" charset="0"/>
                    </a:rPr>
                    <a:t>a[ 0 ][ 3 ]</a:t>
                  </a:r>
                  <a:endParaRPr lang="en-US" sz="1200" b="0">
                    <a:solidFill>
                      <a:srgbClr val="000000"/>
                    </a:solidFill>
                    <a:latin typeface="Courier New" pitchFamily="49" charset="0"/>
                  </a:endParaRPr>
                </a:p>
                <a:p>
                  <a:pPr algn="l" eaLnBrk="0" hangingPunct="0">
                    <a:spcBef>
                      <a:spcPct val="0"/>
                    </a:spcBef>
                  </a:pPr>
                  <a:endParaRPr lang="en-US" sz="1200" b="0">
                    <a:latin typeface="Courier New" pitchFamily="49" charset="0"/>
                  </a:endParaRPr>
                </a:p>
              </p:txBody>
            </p:sp>
          </p:grpSp>
          <p:grpSp>
            <p:nvGrpSpPr>
              <p:cNvPr id="25" name="Group 46"/>
              <p:cNvGrpSpPr>
                <a:grpSpLocks/>
              </p:cNvGrpSpPr>
              <p:nvPr/>
            </p:nvGrpSpPr>
            <p:grpSpPr bwMode="auto">
              <a:xfrm>
                <a:off x="0" y="6667"/>
                <a:ext cx="20000" cy="6667"/>
                <a:chOff x="0" y="0"/>
                <a:chExt cx="20000" cy="20000"/>
              </a:xfrm>
            </p:grpSpPr>
            <p:sp>
              <p:nvSpPr>
                <p:cNvPr id="29" name="Freeform 47"/>
                <p:cNvSpPr>
                  <a:spLocks/>
                </p:cNvSpPr>
                <p:nvPr/>
              </p:nvSpPr>
              <p:spPr bwMode="auto">
                <a:xfrm>
                  <a:off x="0" y="0"/>
                  <a:ext cx="20000" cy="20000"/>
                </a:xfrm>
                <a:custGeom>
                  <a:avLst/>
                  <a:gdLst/>
                  <a:ahLst/>
                  <a:cxnLst>
                    <a:cxn ang="0">
                      <a:pos x="19979" y="0"/>
                    </a:cxn>
                    <a:cxn ang="0">
                      <a:pos x="19979" y="19944"/>
                    </a:cxn>
                    <a:cxn ang="0">
                      <a:pos x="0" y="19944"/>
                    </a:cxn>
                    <a:cxn ang="0">
                      <a:pos x="0" y="0"/>
                    </a:cxn>
                    <a:cxn ang="0">
                      <a:pos x="19979" y="0"/>
                    </a:cxn>
                  </a:cxnLst>
                  <a:rect l="0" t="0" r="r" b="b"/>
                  <a:pathLst>
                    <a:path w="20000" h="20000">
                      <a:moveTo>
                        <a:pt x="19979" y="0"/>
                      </a:moveTo>
                      <a:lnTo>
                        <a:pt x="19979" y="19944"/>
                      </a:lnTo>
                      <a:lnTo>
                        <a:pt x="0" y="19944"/>
                      </a:lnTo>
                      <a:lnTo>
                        <a:pt x="0" y="0"/>
                      </a:lnTo>
                      <a:lnTo>
                        <a:pt x="19979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30" name="Rectangle 48"/>
                <p:cNvSpPr>
                  <a:spLocks noChangeArrowheads="1"/>
                </p:cNvSpPr>
                <p:nvPr/>
              </p:nvSpPr>
              <p:spPr bwMode="auto">
                <a:xfrm>
                  <a:off x="813" y="2886"/>
                  <a:ext cx="18355" cy="15611"/>
                </a:xfrm>
                <a:prstGeom prst="rect">
                  <a:avLst/>
                </a:prstGeom>
                <a:noFill/>
                <a:ln w="0">
                  <a:noFill/>
                  <a:miter lim="800000"/>
                  <a:headEnd/>
                  <a:tailEnd/>
                </a:ln>
              </p:spPr>
              <p:txBody>
                <a:bodyPr lIns="0" tIns="0" rIns="0" bIns="0"/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1200">
                      <a:solidFill>
                        <a:srgbClr val="000000"/>
                      </a:solidFill>
                      <a:latin typeface="Courier New" pitchFamily="49" charset="0"/>
                    </a:rPr>
                    <a:t>a[ 1 ][ 3 ]</a:t>
                  </a:r>
                  <a:endParaRPr lang="en-US" sz="1200" b="0">
                    <a:solidFill>
                      <a:srgbClr val="000000"/>
                    </a:solidFill>
                    <a:latin typeface="Courier New" pitchFamily="49" charset="0"/>
                  </a:endParaRPr>
                </a:p>
                <a:p>
                  <a:pPr algn="l" eaLnBrk="0" hangingPunct="0">
                    <a:spcBef>
                      <a:spcPct val="0"/>
                    </a:spcBef>
                  </a:pPr>
                  <a:endParaRPr lang="en-US" sz="1200" b="0">
                    <a:latin typeface="Courier New" pitchFamily="49" charset="0"/>
                  </a:endParaRPr>
                </a:p>
              </p:txBody>
            </p:sp>
          </p:grpSp>
          <p:grpSp>
            <p:nvGrpSpPr>
              <p:cNvPr id="26" name="Group 49"/>
              <p:cNvGrpSpPr>
                <a:grpSpLocks/>
              </p:cNvGrpSpPr>
              <p:nvPr/>
            </p:nvGrpSpPr>
            <p:grpSpPr bwMode="auto">
              <a:xfrm>
                <a:off x="0" y="13334"/>
                <a:ext cx="20000" cy="6667"/>
                <a:chOff x="0" y="0"/>
                <a:chExt cx="20000" cy="20000"/>
              </a:xfrm>
            </p:grpSpPr>
            <p:sp>
              <p:nvSpPr>
                <p:cNvPr id="27" name="Freeform 50"/>
                <p:cNvSpPr>
                  <a:spLocks/>
                </p:cNvSpPr>
                <p:nvPr/>
              </p:nvSpPr>
              <p:spPr bwMode="auto">
                <a:xfrm>
                  <a:off x="0" y="0"/>
                  <a:ext cx="20000" cy="20000"/>
                </a:xfrm>
                <a:custGeom>
                  <a:avLst/>
                  <a:gdLst/>
                  <a:ahLst/>
                  <a:cxnLst>
                    <a:cxn ang="0">
                      <a:pos x="19979" y="0"/>
                    </a:cxn>
                    <a:cxn ang="0">
                      <a:pos x="19979" y="19944"/>
                    </a:cxn>
                    <a:cxn ang="0">
                      <a:pos x="0" y="19944"/>
                    </a:cxn>
                    <a:cxn ang="0">
                      <a:pos x="0" y="0"/>
                    </a:cxn>
                    <a:cxn ang="0">
                      <a:pos x="19979" y="0"/>
                    </a:cxn>
                  </a:cxnLst>
                  <a:rect l="0" t="0" r="r" b="b"/>
                  <a:pathLst>
                    <a:path w="20000" h="20000">
                      <a:moveTo>
                        <a:pt x="19979" y="0"/>
                      </a:moveTo>
                      <a:lnTo>
                        <a:pt x="19979" y="19944"/>
                      </a:lnTo>
                      <a:lnTo>
                        <a:pt x="0" y="19944"/>
                      </a:lnTo>
                      <a:lnTo>
                        <a:pt x="0" y="0"/>
                      </a:lnTo>
                      <a:lnTo>
                        <a:pt x="19979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28" name="Rectangle 51"/>
                <p:cNvSpPr>
                  <a:spLocks noChangeArrowheads="1"/>
                </p:cNvSpPr>
                <p:nvPr/>
              </p:nvSpPr>
              <p:spPr bwMode="auto">
                <a:xfrm>
                  <a:off x="813" y="2886"/>
                  <a:ext cx="18355" cy="15611"/>
                </a:xfrm>
                <a:prstGeom prst="rect">
                  <a:avLst/>
                </a:prstGeom>
                <a:noFill/>
                <a:ln w="0">
                  <a:noFill/>
                  <a:miter lim="800000"/>
                  <a:headEnd/>
                  <a:tailEnd/>
                </a:ln>
              </p:spPr>
              <p:txBody>
                <a:bodyPr lIns="0" tIns="0" rIns="0" bIns="0"/>
                <a:lstStyle/>
                <a:p>
                  <a:pPr algn="l">
                    <a:spcBef>
                      <a:spcPct val="0"/>
                    </a:spcBef>
                  </a:pPr>
                  <a:r>
                    <a:rPr lang="en-US" sz="1200">
                      <a:solidFill>
                        <a:srgbClr val="000000"/>
                      </a:solidFill>
                      <a:latin typeface="Courier New" pitchFamily="49" charset="0"/>
                    </a:rPr>
                    <a:t>a[ 2 ][ 3 ]</a:t>
                  </a:r>
                  <a:endParaRPr lang="en-US" sz="1200" b="0">
                    <a:solidFill>
                      <a:srgbClr val="000000"/>
                    </a:solidFill>
                    <a:latin typeface="Courier New" pitchFamily="49" charset="0"/>
                  </a:endParaRPr>
                </a:p>
                <a:p>
                  <a:pPr algn="l" eaLnBrk="0" hangingPunct="0">
                    <a:spcBef>
                      <a:spcPct val="0"/>
                    </a:spcBef>
                  </a:pPr>
                  <a:endParaRPr lang="en-US" sz="1200" b="0">
                    <a:latin typeface="Courier New" pitchFamily="49" charset="0"/>
                  </a:endParaRPr>
                </a:p>
              </p:txBody>
            </p:sp>
          </p:grpSp>
        </p:grpSp>
      </p:grpSp>
      <p:sp>
        <p:nvSpPr>
          <p:cNvPr id="60" name="Rectangle 52"/>
          <p:cNvSpPr>
            <a:spLocks noChangeArrowheads="1"/>
          </p:cNvSpPr>
          <p:nvPr/>
        </p:nvSpPr>
        <p:spPr bwMode="auto">
          <a:xfrm>
            <a:off x="3152775" y="6417965"/>
            <a:ext cx="1760538" cy="179387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l">
              <a:spcBef>
                <a:spcPct val="0"/>
              </a:spcBef>
            </a:pPr>
            <a:r>
              <a:rPr lang="en-US" sz="1200" b="0">
                <a:solidFill>
                  <a:srgbClr val="000000"/>
                </a:solidFill>
                <a:latin typeface="Courier New" pitchFamily="49" charset="0"/>
              </a:rPr>
              <a:t>Row subscript</a:t>
            </a:r>
          </a:p>
          <a:p>
            <a:pPr algn="l" eaLnBrk="0" hangingPunct="0">
              <a:spcBef>
                <a:spcPct val="0"/>
              </a:spcBef>
            </a:pPr>
            <a:endParaRPr lang="en-US" sz="1200" b="0">
              <a:latin typeface="Courier New" pitchFamily="49" charset="0"/>
            </a:endParaRPr>
          </a:p>
        </p:txBody>
      </p:sp>
      <p:sp>
        <p:nvSpPr>
          <p:cNvPr id="61" name="Rectangle 53"/>
          <p:cNvSpPr>
            <a:spLocks noChangeArrowheads="1"/>
          </p:cNvSpPr>
          <p:nvPr/>
        </p:nvSpPr>
        <p:spPr bwMode="auto">
          <a:xfrm>
            <a:off x="2390775" y="6189365"/>
            <a:ext cx="1365250" cy="177800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l">
              <a:spcBef>
                <a:spcPct val="0"/>
              </a:spcBef>
            </a:pPr>
            <a:r>
              <a:rPr lang="en-US" sz="1200" b="0">
                <a:solidFill>
                  <a:srgbClr val="000000"/>
                </a:solidFill>
                <a:latin typeface="Courier New" pitchFamily="49" charset="0"/>
              </a:rPr>
              <a:t>Array name</a:t>
            </a:r>
          </a:p>
          <a:p>
            <a:pPr algn="l" eaLnBrk="0" hangingPunct="0">
              <a:spcBef>
                <a:spcPct val="0"/>
              </a:spcBef>
            </a:pPr>
            <a:endParaRPr lang="en-US" sz="1200" b="0">
              <a:latin typeface="Courier New" pitchFamily="49" charset="0"/>
            </a:endParaRPr>
          </a:p>
        </p:txBody>
      </p:sp>
      <p:sp>
        <p:nvSpPr>
          <p:cNvPr id="62" name="Rectangle 54"/>
          <p:cNvSpPr>
            <a:spLocks noChangeArrowheads="1"/>
          </p:cNvSpPr>
          <p:nvPr/>
        </p:nvSpPr>
        <p:spPr bwMode="auto">
          <a:xfrm>
            <a:off x="4500563" y="5836940"/>
            <a:ext cx="2152650" cy="177800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l">
              <a:spcBef>
                <a:spcPct val="0"/>
              </a:spcBef>
            </a:pPr>
            <a:r>
              <a:rPr lang="en-US" sz="1200" b="0">
                <a:solidFill>
                  <a:srgbClr val="000000"/>
                </a:solidFill>
                <a:latin typeface="Courier New" pitchFamily="49" charset="0"/>
              </a:rPr>
              <a:t>Column subscript</a:t>
            </a:r>
          </a:p>
          <a:p>
            <a:pPr algn="l" eaLnBrk="0" hangingPunct="0">
              <a:spcBef>
                <a:spcPct val="0"/>
              </a:spcBef>
            </a:pPr>
            <a:endParaRPr lang="en-US" sz="1200" b="0">
              <a:latin typeface="Courier New" pitchFamily="49" charset="0"/>
            </a:endParaRPr>
          </a:p>
        </p:txBody>
      </p:sp>
      <p:sp>
        <p:nvSpPr>
          <p:cNvPr id="63" name="Freeform 55"/>
          <p:cNvSpPr>
            <a:spLocks/>
          </p:cNvSpPr>
          <p:nvPr/>
        </p:nvSpPr>
        <p:spPr bwMode="auto">
          <a:xfrm>
            <a:off x="3228975" y="5503565"/>
            <a:ext cx="76200" cy="6858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9984"/>
              </a:cxn>
            </a:cxnLst>
            <a:rect l="0" t="0" r="r" b="b"/>
            <a:pathLst>
              <a:path w="20000" h="20000">
                <a:moveTo>
                  <a:pt x="0" y="0"/>
                </a:moveTo>
                <a:lnTo>
                  <a:pt x="0" y="19984"/>
                </a:lnTo>
              </a:path>
            </a:pathLst>
          </a:custGeom>
          <a:solidFill>
            <a:srgbClr val="FFFFFF"/>
          </a:solidFill>
          <a:ln w="3175">
            <a:solidFill>
              <a:srgbClr val="000000"/>
            </a:solidFill>
            <a:round/>
            <a:headEnd type="triangle" w="med" len="sm"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64" name="Freeform 56"/>
          <p:cNvSpPr>
            <a:spLocks/>
          </p:cNvSpPr>
          <p:nvPr/>
        </p:nvSpPr>
        <p:spPr bwMode="auto">
          <a:xfrm flipH="1">
            <a:off x="3305175" y="5519440"/>
            <a:ext cx="74613" cy="8985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9977"/>
              </a:cxn>
            </a:cxnLst>
            <a:rect l="0" t="0" r="r" b="b"/>
            <a:pathLst>
              <a:path w="20000" h="20000">
                <a:moveTo>
                  <a:pt x="0" y="0"/>
                </a:moveTo>
                <a:lnTo>
                  <a:pt x="0" y="19977"/>
                </a:lnTo>
              </a:path>
            </a:pathLst>
          </a:custGeom>
          <a:solidFill>
            <a:srgbClr val="FFFFFF"/>
          </a:solidFill>
          <a:ln w="3175">
            <a:solidFill>
              <a:srgbClr val="000000"/>
            </a:solidFill>
            <a:round/>
            <a:headEnd type="triangle" w="med" len="sm"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65" name="Freeform 57"/>
          <p:cNvSpPr>
            <a:spLocks/>
          </p:cNvSpPr>
          <p:nvPr/>
        </p:nvSpPr>
        <p:spPr bwMode="auto">
          <a:xfrm>
            <a:off x="3686175" y="5503565"/>
            <a:ext cx="74613" cy="4572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9962"/>
              </a:cxn>
            </a:cxnLst>
            <a:rect l="0" t="0" r="r" b="b"/>
            <a:pathLst>
              <a:path w="20000" h="20000">
                <a:moveTo>
                  <a:pt x="0" y="0"/>
                </a:moveTo>
                <a:lnTo>
                  <a:pt x="0" y="19962"/>
                </a:lnTo>
              </a:path>
            </a:pathLst>
          </a:custGeom>
          <a:solidFill>
            <a:srgbClr val="FFFFFF"/>
          </a:solidFill>
          <a:ln w="3175">
            <a:solidFill>
              <a:srgbClr val="000000"/>
            </a:solidFill>
            <a:round/>
            <a:headEnd type="triangle" w="med" len="sm"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66" name="Freeform 58"/>
          <p:cNvSpPr>
            <a:spLocks/>
          </p:cNvSpPr>
          <p:nvPr/>
        </p:nvSpPr>
        <p:spPr bwMode="auto">
          <a:xfrm flipV="1">
            <a:off x="3686175" y="5886152"/>
            <a:ext cx="762000" cy="74613"/>
          </a:xfrm>
          <a:custGeom>
            <a:avLst/>
            <a:gdLst/>
            <a:ahLst/>
            <a:cxnLst>
              <a:cxn ang="0">
                <a:pos x="19925" y="0"/>
              </a:cxn>
              <a:cxn ang="0">
                <a:pos x="0" y="0"/>
              </a:cxn>
            </a:cxnLst>
            <a:rect l="0" t="0" r="r" b="b"/>
            <a:pathLst>
              <a:path w="20000" h="20000">
                <a:moveTo>
                  <a:pt x="19925" y="0"/>
                </a:moveTo>
                <a:lnTo>
                  <a:pt x="0" y="0"/>
                </a:lnTo>
              </a:path>
            </a:pathLst>
          </a:custGeom>
          <a:solidFill>
            <a:srgbClr val="FFFFFF"/>
          </a:solidFill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dirty="0" smtClean="0"/>
              <a:t>Array elements like other variables</a:t>
            </a:r>
          </a:p>
          <a:p>
            <a:pPr lvl="1" algn="l" rtl="0"/>
            <a:r>
              <a:rPr lang="en-US" dirty="0" smtClean="0"/>
              <a:t>Assignment, printing for an integer array </a:t>
            </a:r>
            <a:r>
              <a:rPr lang="en-US" b="1" dirty="0" smtClean="0">
                <a:latin typeface="Courier New" pitchFamily="49" charset="0"/>
              </a:rPr>
              <a:t>c</a:t>
            </a:r>
          </a:p>
          <a:p>
            <a:pPr lvl="3" algn="l" rtl="0">
              <a:buFontTx/>
              <a:buNone/>
            </a:pPr>
            <a:r>
              <a:rPr lang="en-US" sz="1800" b="1" dirty="0" smtClean="0">
                <a:latin typeface="Courier New" pitchFamily="49" charset="0"/>
              </a:rPr>
              <a:t>c[ 0 ] =  3;</a:t>
            </a:r>
          </a:p>
          <a:p>
            <a:pPr lvl="3" algn="l" rtl="0">
              <a:buFontTx/>
              <a:buNone/>
            </a:pPr>
            <a:r>
              <a:rPr lang="en-US" sz="1800" b="1" dirty="0" err="1" smtClean="0">
                <a:latin typeface="Courier New" pitchFamily="49" charset="0"/>
              </a:rPr>
              <a:t>cout</a:t>
            </a:r>
            <a:r>
              <a:rPr lang="en-US" sz="1800" b="1" dirty="0" smtClean="0">
                <a:latin typeface="Courier New" pitchFamily="49" charset="0"/>
              </a:rPr>
              <a:t> &lt;&lt; c[ 0 ];</a:t>
            </a:r>
          </a:p>
          <a:p>
            <a:pPr algn="l" rtl="0"/>
            <a:r>
              <a:rPr lang="en-US" sz="2400" dirty="0" smtClean="0"/>
              <a:t>Can perform operations inside subscript</a:t>
            </a:r>
          </a:p>
          <a:p>
            <a:pPr lvl="3" algn="l" rtl="0">
              <a:buFontTx/>
              <a:buNone/>
            </a:pPr>
            <a:r>
              <a:rPr lang="en-US" sz="1800" b="1" dirty="0" smtClean="0">
                <a:latin typeface="Courier New" pitchFamily="49" charset="0"/>
              </a:rPr>
              <a:t>c[ 5 – 2 ]</a:t>
            </a:r>
            <a:r>
              <a:rPr lang="en-US" sz="1800" dirty="0" smtClean="0"/>
              <a:t> same as </a:t>
            </a:r>
            <a:r>
              <a:rPr lang="en-US" sz="1800" b="1" dirty="0" smtClean="0">
                <a:latin typeface="Courier New" pitchFamily="49" charset="0"/>
              </a:rPr>
              <a:t>c[3]</a:t>
            </a:r>
            <a:endParaRPr lang="en-US" sz="1800" dirty="0" smtClean="0"/>
          </a:p>
          <a:p>
            <a:pPr lvl="1" algn="l" rtl="0"/>
            <a:endParaRPr lang="en-US" sz="2000" dirty="0" smtClean="0"/>
          </a:p>
          <a:p>
            <a:pPr lvl="1" algn="l" rt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90585FE3-138B-488C-A35C-E18BEA9E23A0}" type="slidenum">
              <a:rPr lang="ar-SA" smtClean="0"/>
              <a:pPr/>
              <a:t>4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Arrays</a:t>
            </a:r>
            <a:endParaRPr lang="ar-SA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sz="2800" kern="0" dirty="0" smtClean="0">
                <a:solidFill>
                  <a:srgbClr val="000000"/>
                </a:solidFill>
                <a:latin typeface="Times New Roman"/>
              </a:rPr>
              <a:t>To initialize</a:t>
            </a:r>
          </a:p>
          <a:p>
            <a:pPr marL="742950" lvl="1" indent="-28575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</a:pPr>
            <a:r>
              <a:rPr lang="en-US" sz="2200" kern="0" dirty="0" smtClean="0">
                <a:solidFill>
                  <a:srgbClr val="000000"/>
                </a:solidFill>
                <a:latin typeface="Times New Roman"/>
              </a:rPr>
              <a:t>Default of </a:t>
            </a:r>
            <a:r>
              <a:rPr lang="en-US" sz="2200" b="1" kern="0" dirty="0" smtClean="0">
                <a:solidFill>
                  <a:srgbClr val="000000"/>
                </a:solidFill>
                <a:latin typeface="Courier New" pitchFamily="49" charset="0"/>
              </a:rPr>
              <a:t>0</a:t>
            </a:r>
          </a:p>
          <a:p>
            <a:pPr marL="742950" lvl="1" indent="-28575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</a:pPr>
            <a:r>
              <a:rPr lang="en-US" sz="2200" kern="0" dirty="0" err="1" smtClean="0">
                <a:solidFill>
                  <a:srgbClr val="000000"/>
                </a:solidFill>
                <a:latin typeface="Times New Roman"/>
              </a:rPr>
              <a:t>Initializers</a:t>
            </a:r>
            <a:r>
              <a:rPr lang="en-US" sz="2200" kern="0" dirty="0" smtClean="0">
                <a:solidFill>
                  <a:srgbClr val="000000"/>
                </a:solidFill>
                <a:latin typeface="Times New Roman"/>
              </a:rPr>
              <a:t> grouped by row in braces</a:t>
            </a:r>
          </a:p>
          <a:p>
            <a:pPr marL="742950" lvl="1" indent="-28575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None/>
            </a:pPr>
            <a:r>
              <a:rPr lang="en-US" sz="2000" b="1" kern="0" dirty="0" err="1" smtClean="0">
                <a:solidFill>
                  <a:srgbClr val="000000"/>
                </a:solidFill>
                <a:latin typeface="Courier New" pitchFamily="49" charset="0"/>
              </a:rPr>
              <a:t>int</a:t>
            </a:r>
            <a:r>
              <a:rPr lang="en-US" sz="2000" b="1" kern="0" dirty="0" smtClean="0">
                <a:solidFill>
                  <a:srgbClr val="000000"/>
                </a:solidFill>
                <a:latin typeface="Courier New" pitchFamily="49" charset="0"/>
              </a:rPr>
              <a:t> b[ 2 ][ 2 ] = { { 1, 2 }, { 3, 4 } };</a:t>
            </a:r>
          </a:p>
          <a:p>
            <a:pPr marL="742950" lvl="1" indent="-28575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None/>
            </a:pPr>
            <a:endParaRPr lang="en-US" sz="2000" b="1" kern="0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 marL="742950" lvl="1" indent="-28575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None/>
            </a:pPr>
            <a:r>
              <a:rPr lang="en-US" sz="2000" b="1" kern="0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endParaRPr lang="en-US" sz="2200" kern="0" dirty="0" smtClean="0">
              <a:solidFill>
                <a:srgbClr val="000000"/>
              </a:solidFill>
              <a:latin typeface="Times New Roman"/>
            </a:endParaRPr>
          </a:p>
          <a:p>
            <a:pPr marL="742950" lvl="1" indent="-28575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None/>
            </a:pPr>
            <a:endParaRPr lang="en-US" b="1" kern="0" dirty="0" smtClean="0">
              <a:solidFill>
                <a:srgbClr val="000000"/>
              </a:solidFill>
              <a:latin typeface="Courier New" pitchFamily="49" charset="0"/>
            </a:endParaRPr>
          </a:p>
          <a:p>
            <a:pPr marL="742950" lvl="1" indent="-28575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None/>
            </a:pPr>
            <a:r>
              <a:rPr lang="en-US" sz="2000" b="1" kern="0" dirty="0" err="1" smtClean="0">
                <a:solidFill>
                  <a:srgbClr val="000000"/>
                </a:solidFill>
                <a:latin typeface="Courier New" pitchFamily="49" charset="0"/>
              </a:rPr>
              <a:t>int</a:t>
            </a:r>
            <a:r>
              <a:rPr lang="en-US" sz="2000" b="1" kern="0" dirty="0" smtClean="0">
                <a:solidFill>
                  <a:srgbClr val="000000"/>
                </a:solidFill>
                <a:latin typeface="Courier New" pitchFamily="49" charset="0"/>
              </a:rPr>
              <a:t> b[ 2 ][ 2 ] = { { 1 }, { 3, 4 } }; </a:t>
            </a:r>
          </a:p>
          <a:p>
            <a:pPr marL="342900" lvl="0" indent="-34290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lang="en-US" sz="2800" kern="0" dirty="0" smtClean="0">
              <a:solidFill>
                <a:srgbClr val="000000"/>
              </a:solidFill>
              <a:latin typeface="Times New Roman"/>
            </a:endParaRPr>
          </a:p>
          <a:p>
            <a:pPr algn="l" rtl="0"/>
            <a:endParaRPr lang="ar-SA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90585FE3-138B-488C-A35C-E18BEA9E23A0}" type="slidenum">
              <a:rPr lang="ar-SA" smtClean="0"/>
              <a:pPr/>
              <a:t>40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Multiple-Subscripted Arrays</a:t>
            </a:r>
            <a:endParaRPr lang="ar-SA" dirty="0"/>
          </a:p>
        </p:txBody>
      </p:sp>
      <p:grpSp>
        <p:nvGrpSpPr>
          <p:cNvPr id="5" name="Group 6"/>
          <p:cNvGrpSpPr>
            <a:grpSpLocks/>
          </p:cNvGrpSpPr>
          <p:nvPr/>
        </p:nvGrpSpPr>
        <p:grpSpPr bwMode="auto">
          <a:xfrm>
            <a:off x="7649021" y="2715939"/>
            <a:ext cx="914400" cy="633413"/>
            <a:chOff x="4224" y="2736"/>
            <a:chExt cx="576" cy="399"/>
          </a:xfrm>
        </p:grpSpPr>
        <p:sp>
          <p:nvSpPr>
            <p:cNvPr id="6" name="Text Box 7"/>
            <p:cNvSpPr txBox="1">
              <a:spLocks noChangeArrowheads="1"/>
            </p:cNvSpPr>
            <p:nvPr/>
          </p:nvSpPr>
          <p:spPr bwMode="auto">
            <a:xfrm>
              <a:off x="4224" y="2736"/>
              <a:ext cx="576" cy="39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0" hangingPunct="0"/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1    2</a:t>
              </a:r>
            </a:p>
            <a:p>
              <a:pPr algn="l" eaLnBrk="0" hangingPunct="0"/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3    4</a:t>
              </a:r>
            </a:p>
          </p:txBody>
        </p:sp>
        <p:sp>
          <p:nvSpPr>
            <p:cNvPr id="7" name="Line 8"/>
            <p:cNvSpPr>
              <a:spLocks noChangeShapeType="1"/>
            </p:cNvSpPr>
            <p:nvPr/>
          </p:nvSpPr>
          <p:spPr bwMode="auto">
            <a:xfrm>
              <a:off x="4512" y="2736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ar-SA"/>
            </a:p>
          </p:txBody>
        </p:sp>
        <p:sp>
          <p:nvSpPr>
            <p:cNvPr id="8" name="Line 9"/>
            <p:cNvSpPr>
              <a:spLocks noChangeShapeType="1"/>
            </p:cNvSpPr>
            <p:nvPr/>
          </p:nvSpPr>
          <p:spPr bwMode="auto">
            <a:xfrm>
              <a:off x="4224" y="2928"/>
              <a:ext cx="5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ar-SA"/>
            </a:p>
          </p:txBody>
        </p:sp>
      </p:grpSp>
      <p:grpSp>
        <p:nvGrpSpPr>
          <p:cNvPr id="9" name="Group 11"/>
          <p:cNvGrpSpPr>
            <a:grpSpLocks/>
          </p:cNvGrpSpPr>
          <p:nvPr/>
        </p:nvGrpSpPr>
        <p:grpSpPr bwMode="auto">
          <a:xfrm>
            <a:off x="7649021" y="4163739"/>
            <a:ext cx="914400" cy="633413"/>
            <a:chOff x="4224" y="2736"/>
            <a:chExt cx="576" cy="399"/>
          </a:xfrm>
        </p:grpSpPr>
        <p:sp>
          <p:nvSpPr>
            <p:cNvPr id="10" name="Text Box 12"/>
            <p:cNvSpPr txBox="1">
              <a:spLocks noChangeArrowheads="1"/>
            </p:cNvSpPr>
            <p:nvPr/>
          </p:nvSpPr>
          <p:spPr bwMode="auto">
            <a:xfrm>
              <a:off x="4224" y="2736"/>
              <a:ext cx="576" cy="39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0" hangingPunct="0"/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1    0</a:t>
              </a:r>
            </a:p>
            <a:p>
              <a:pPr algn="l" eaLnBrk="0" hangingPunct="0"/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3    4</a:t>
              </a:r>
            </a:p>
          </p:txBody>
        </p:sp>
        <p:sp>
          <p:nvSpPr>
            <p:cNvPr id="11" name="Line 13"/>
            <p:cNvSpPr>
              <a:spLocks noChangeShapeType="1"/>
            </p:cNvSpPr>
            <p:nvPr/>
          </p:nvSpPr>
          <p:spPr bwMode="auto">
            <a:xfrm>
              <a:off x="4512" y="2736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ar-SA"/>
            </a:p>
          </p:txBody>
        </p:sp>
        <p:sp>
          <p:nvSpPr>
            <p:cNvPr id="12" name="Line 14"/>
            <p:cNvSpPr>
              <a:spLocks noChangeShapeType="1"/>
            </p:cNvSpPr>
            <p:nvPr/>
          </p:nvSpPr>
          <p:spPr bwMode="auto">
            <a:xfrm>
              <a:off x="4224" y="2928"/>
              <a:ext cx="5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ar-SA"/>
            </a:p>
          </p:txBody>
        </p:sp>
      </p:grpSp>
      <p:sp>
        <p:nvSpPr>
          <p:cNvPr id="13" name="Text Box 16"/>
          <p:cNvSpPr txBox="1">
            <a:spLocks noChangeArrowheads="1"/>
          </p:cNvSpPr>
          <p:nvPr/>
        </p:nvSpPr>
        <p:spPr bwMode="auto">
          <a:xfrm>
            <a:off x="4427984" y="3173139"/>
            <a:ext cx="7826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dirty="0"/>
              <a:t>Row 0</a:t>
            </a:r>
          </a:p>
        </p:txBody>
      </p:sp>
      <p:sp>
        <p:nvSpPr>
          <p:cNvPr id="14" name="Text Box 17"/>
          <p:cNvSpPr txBox="1">
            <a:spLocks noChangeArrowheads="1"/>
          </p:cNvSpPr>
          <p:nvPr/>
        </p:nvSpPr>
        <p:spPr bwMode="auto">
          <a:xfrm>
            <a:off x="5799584" y="3173139"/>
            <a:ext cx="7826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/>
              <a:t>Row 1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sz="2800" kern="0" dirty="0" smtClean="0">
                <a:solidFill>
                  <a:srgbClr val="000000"/>
                </a:solidFill>
                <a:latin typeface="Times New Roman"/>
              </a:rPr>
              <a:t>Referenced like normal</a:t>
            </a:r>
          </a:p>
          <a:p>
            <a:pPr marL="1600200" lvl="3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None/>
            </a:pPr>
            <a:r>
              <a:rPr lang="en-US" b="1" kern="0" dirty="0" err="1" smtClean="0">
                <a:solidFill>
                  <a:srgbClr val="000000"/>
                </a:solidFill>
                <a:latin typeface="Courier New" pitchFamily="49" charset="0"/>
              </a:rPr>
              <a:t>cout</a:t>
            </a:r>
            <a:r>
              <a:rPr lang="en-US" b="1" kern="0" dirty="0" smtClean="0">
                <a:solidFill>
                  <a:srgbClr val="000000"/>
                </a:solidFill>
                <a:latin typeface="Courier New" pitchFamily="49" charset="0"/>
              </a:rPr>
              <a:t> &lt;&lt; b[ 0 ][ 1 ];</a:t>
            </a:r>
          </a:p>
          <a:p>
            <a:pPr marL="742950" lvl="1" indent="-28575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</a:pPr>
            <a:r>
              <a:rPr lang="en-US" sz="2200" kern="0" dirty="0" smtClean="0">
                <a:solidFill>
                  <a:srgbClr val="000000"/>
                </a:solidFill>
                <a:latin typeface="Times New Roman"/>
              </a:rPr>
              <a:t>Outputs </a:t>
            </a:r>
            <a:r>
              <a:rPr lang="en-US" sz="2200" b="1" kern="0" dirty="0" smtClean="0">
                <a:solidFill>
                  <a:srgbClr val="000000"/>
                </a:solidFill>
                <a:latin typeface="Courier New" pitchFamily="49" charset="0"/>
              </a:rPr>
              <a:t>0</a:t>
            </a:r>
          </a:p>
          <a:p>
            <a:pPr marL="742950" lvl="1" indent="-28575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</a:pPr>
            <a:r>
              <a:rPr lang="en-US" sz="2200" kern="0" dirty="0" smtClean="0">
                <a:solidFill>
                  <a:srgbClr val="000000"/>
                </a:solidFill>
                <a:latin typeface="Times New Roman"/>
              </a:rPr>
              <a:t>Cannot reference using commas</a:t>
            </a:r>
          </a:p>
          <a:p>
            <a:pPr marL="1600200" lvl="3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None/>
            </a:pPr>
            <a:r>
              <a:rPr lang="en-US" b="1" kern="0" dirty="0" err="1" smtClean="0">
                <a:solidFill>
                  <a:srgbClr val="000000"/>
                </a:solidFill>
                <a:latin typeface="Courier New" pitchFamily="49" charset="0"/>
              </a:rPr>
              <a:t>cout</a:t>
            </a:r>
            <a:r>
              <a:rPr lang="en-US" b="1" kern="0" dirty="0" smtClean="0">
                <a:solidFill>
                  <a:srgbClr val="000000"/>
                </a:solidFill>
                <a:latin typeface="Courier New" pitchFamily="49" charset="0"/>
              </a:rPr>
              <a:t> &lt;&lt; b[ 0, 1 ];</a:t>
            </a:r>
          </a:p>
          <a:p>
            <a:pPr marL="1143000" lvl="2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sz="2000" kern="0" dirty="0" smtClean="0">
                <a:solidFill>
                  <a:srgbClr val="000000"/>
                </a:solidFill>
                <a:latin typeface="Times New Roman"/>
              </a:rPr>
              <a:t>Syntax error</a:t>
            </a:r>
          </a:p>
          <a:p>
            <a:pPr marL="342900" lvl="0" indent="-34290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sz="2800" kern="0" dirty="0" smtClean="0">
                <a:solidFill>
                  <a:srgbClr val="000000"/>
                </a:solidFill>
                <a:latin typeface="Times New Roman"/>
              </a:rPr>
              <a:t>Function prototypes</a:t>
            </a:r>
          </a:p>
          <a:p>
            <a:pPr marL="742950" lvl="1" indent="-28575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</a:pPr>
            <a:r>
              <a:rPr lang="en-US" sz="2200" kern="0" dirty="0" smtClean="0">
                <a:solidFill>
                  <a:srgbClr val="000000"/>
                </a:solidFill>
                <a:latin typeface="Times New Roman"/>
              </a:rPr>
              <a:t>Must specify sizes of subscripts</a:t>
            </a:r>
          </a:p>
          <a:p>
            <a:pPr marL="1143000" lvl="2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en-US" sz="2000" kern="0" dirty="0" smtClean="0">
                <a:solidFill>
                  <a:srgbClr val="000000"/>
                </a:solidFill>
                <a:latin typeface="Times New Roman"/>
              </a:rPr>
              <a:t>First subscript not necessary, as with single-scripted arrays</a:t>
            </a:r>
          </a:p>
          <a:p>
            <a:pPr marL="742950" lvl="1" indent="-285750" algn="l" rtl="0" fontAlgn="base"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</a:pPr>
            <a:r>
              <a:rPr lang="en-US" sz="2200" b="1" kern="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void </a:t>
            </a:r>
            <a:r>
              <a:rPr lang="en-US" sz="2200" b="1" kern="0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printArray</a:t>
            </a:r>
            <a:r>
              <a:rPr lang="en-US" sz="2200" b="1" kern="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( </a:t>
            </a:r>
            <a:r>
              <a:rPr lang="en-US" sz="2200" b="1" kern="0" dirty="0" err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200" b="1" kern="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[][ 3 ] );</a:t>
            </a:r>
          </a:p>
          <a:p>
            <a:endParaRPr lang="ar-SA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90585FE3-138B-488C-A35C-E18BEA9E23A0}" type="slidenum">
              <a:rPr lang="ar-SA" smtClean="0"/>
              <a:pPr/>
              <a:t>41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Multiple-Subscripted Arrays</a:t>
            </a:r>
            <a:endParaRPr lang="ar-SA" dirty="0"/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6516216" y="2060848"/>
            <a:ext cx="914400" cy="633412"/>
            <a:chOff x="4224" y="2736"/>
            <a:chExt cx="576" cy="399"/>
          </a:xfrm>
        </p:grpSpPr>
        <p:sp>
          <p:nvSpPr>
            <p:cNvPr id="5" name="Text Box 5"/>
            <p:cNvSpPr txBox="1">
              <a:spLocks noChangeArrowheads="1"/>
            </p:cNvSpPr>
            <p:nvPr/>
          </p:nvSpPr>
          <p:spPr bwMode="auto">
            <a:xfrm>
              <a:off x="4224" y="2736"/>
              <a:ext cx="576" cy="399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0" hangingPunct="0"/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1    0</a:t>
              </a:r>
            </a:p>
            <a:p>
              <a:pPr algn="l" eaLnBrk="0" hangingPunct="0"/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3    4</a:t>
              </a:r>
            </a:p>
          </p:txBody>
        </p:sp>
        <p:sp>
          <p:nvSpPr>
            <p:cNvPr id="6" name="Line 6"/>
            <p:cNvSpPr>
              <a:spLocks noChangeShapeType="1"/>
            </p:cNvSpPr>
            <p:nvPr/>
          </p:nvSpPr>
          <p:spPr bwMode="auto">
            <a:xfrm>
              <a:off x="4512" y="2736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ar-SA"/>
            </a:p>
          </p:txBody>
        </p:sp>
        <p:sp>
          <p:nvSpPr>
            <p:cNvPr id="7" name="Line 7"/>
            <p:cNvSpPr>
              <a:spLocks noChangeShapeType="1"/>
            </p:cNvSpPr>
            <p:nvPr/>
          </p:nvSpPr>
          <p:spPr bwMode="auto">
            <a:xfrm>
              <a:off x="4224" y="2928"/>
              <a:ext cx="5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ar-SA"/>
            </a:p>
          </p:txBody>
        </p:sp>
      </p:grp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90585FE3-138B-488C-A35C-E18BEA9E23A0}" type="slidenum">
              <a:rPr lang="ar-SA" smtClean="0"/>
              <a:pPr/>
              <a:t>42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467544" y="548680"/>
            <a:ext cx="7010400" cy="6172200"/>
          </a:xfrm>
          <a:prstGeom prst="rect">
            <a:avLst/>
          </a:prstGeom>
          <a:solidFill>
            <a:srgbClr val="FFE6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82880" rIns="91440" bIns="18288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Initializing multidimensional arrays.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#include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iostream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&gt;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5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using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std::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cout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6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using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std::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endl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7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8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void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printArray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(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[][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3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] );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9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10 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main()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11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{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12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array1[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2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][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3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] = { {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1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,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2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,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3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}, {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4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,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5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,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6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} };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13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array2[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2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][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3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] = {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1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,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2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,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3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,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4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,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5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};     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14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array3[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2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][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3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] = { {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1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,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2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}, {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4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} };   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15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16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cout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"Values in array1 by row are:"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&lt;&lt;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endl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17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printArray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( array1 );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18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19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cout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"Values in array2 by row are:"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&lt;&lt;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endl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20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printArray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( array2 );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21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22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cout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"Values in array3 by row are:"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endl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23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printArray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( array3 );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24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25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return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0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// indicates successful termination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26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27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}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end main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  <p:grpSp>
        <p:nvGrpSpPr>
          <p:cNvPr id="12" name="Group 12"/>
          <p:cNvGrpSpPr>
            <a:grpSpLocks/>
          </p:cNvGrpSpPr>
          <p:nvPr/>
        </p:nvGrpSpPr>
        <p:grpSpPr bwMode="auto">
          <a:xfrm>
            <a:off x="3667944" y="1996480"/>
            <a:ext cx="4114800" cy="1079500"/>
            <a:chOff x="2016" y="912"/>
            <a:chExt cx="2592" cy="680"/>
          </a:xfrm>
        </p:grpSpPr>
        <p:sp>
          <p:nvSpPr>
            <p:cNvPr id="13" name="Text Box 4"/>
            <p:cNvSpPr txBox="1">
              <a:spLocks noChangeArrowheads="1"/>
            </p:cNvSpPr>
            <p:nvPr/>
          </p:nvSpPr>
          <p:spPr bwMode="auto">
            <a:xfrm>
              <a:off x="2928" y="912"/>
              <a:ext cx="1680" cy="680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Note the various initialization styles. The elements in </a:t>
              </a: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</a:rPr>
                <a:t>array2</a:t>
              </a: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 are assigned to the first row and then the second.</a:t>
              </a:r>
            </a:p>
          </p:txBody>
        </p:sp>
        <p:sp>
          <p:nvSpPr>
            <p:cNvPr id="14" name="Line 5"/>
            <p:cNvSpPr>
              <a:spLocks noChangeShapeType="1"/>
            </p:cNvSpPr>
            <p:nvPr/>
          </p:nvSpPr>
          <p:spPr bwMode="auto">
            <a:xfrm flipH="1">
              <a:off x="2016" y="1152"/>
              <a:ext cx="912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15" name="Group 9"/>
          <p:cNvGrpSpPr>
            <a:grpSpLocks/>
          </p:cNvGrpSpPr>
          <p:nvPr/>
        </p:nvGrpSpPr>
        <p:grpSpPr bwMode="auto">
          <a:xfrm>
            <a:off x="3210744" y="1310680"/>
            <a:ext cx="4114800" cy="838200"/>
            <a:chOff x="1632" y="2064"/>
            <a:chExt cx="2592" cy="528"/>
          </a:xfrm>
        </p:grpSpPr>
        <p:sp>
          <p:nvSpPr>
            <p:cNvPr id="16" name="Text Box 10"/>
            <p:cNvSpPr txBox="1">
              <a:spLocks noChangeArrowheads="1"/>
            </p:cNvSpPr>
            <p:nvPr/>
          </p:nvSpPr>
          <p:spPr bwMode="auto">
            <a:xfrm>
              <a:off x="2544" y="2064"/>
              <a:ext cx="1680" cy="372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Note the format of the prototype.</a:t>
              </a:r>
            </a:p>
          </p:txBody>
        </p:sp>
        <p:sp>
          <p:nvSpPr>
            <p:cNvPr id="17" name="Line 11"/>
            <p:cNvSpPr>
              <a:spLocks noChangeShapeType="1"/>
            </p:cNvSpPr>
            <p:nvPr/>
          </p:nvSpPr>
          <p:spPr bwMode="auto">
            <a:xfrm flipH="1">
              <a:off x="1632" y="2160"/>
              <a:ext cx="912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90585FE3-138B-488C-A35C-E18BEA9E23A0}" type="slidenum">
              <a:rPr lang="ar-SA" smtClean="0"/>
              <a:pPr/>
              <a:t>43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395536" y="1088504"/>
            <a:ext cx="7010400" cy="3352800"/>
          </a:xfrm>
          <a:prstGeom prst="rect">
            <a:avLst/>
          </a:prstGeom>
          <a:solidFill>
            <a:srgbClr val="FFE6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82880" rIns="91440" bIns="18288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28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29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function to output array with two rows and three columns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30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void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printArray(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a[][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3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] )                          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31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{                                                        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32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for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(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i =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0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i &lt;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2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i++ ) {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// for each row    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33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                                                 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34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for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(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j =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0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j &lt;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3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j++ )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output column values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35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 cout &lt;&lt; a[ i ][ j ] &lt;&lt;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' '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                    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36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                                                 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37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cout &lt;&lt; endl;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start new line of output         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38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                                                 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39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}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end outer for structure                          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40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                                                   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41   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} </a:t>
            </a:r>
            <a:r>
              <a:rPr kumimoji="0" lang="en-US" sz="1200" b="1" i="0" u="none" strike="noStrike" kern="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end function printArray                                 </a:t>
            </a:r>
            <a:endParaRPr kumimoji="0" lang="en-US" sz="1200" b="1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395536" y="4365104"/>
            <a:ext cx="7010400" cy="2209800"/>
          </a:xfrm>
          <a:prstGeom prst="rect">
            <a:avLst/>
          </a:prstGeom>
          <a:solidFill>
            <a:srgbClr val="CCCCFF"/>
          </a:solidFill>
          <a:ln w="9525">
            <a:noFill/>
            <a:miter lim="800000"/>
            <a:headEnd/>
            <a:tailEnd/>
          </a:ln>
          <a:effectLst/>
        </p:spPr>
        <p:txBody>
          <a:bodyPr tIns="182880" bIns="182880"/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Values in array1 by row are:</a:t>
            </a:r>
            <a:endParaRPr kumimoji="0" lang="en-US" sz="12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1 2 3</a:t>
            </a:r>
            <a:endParaRPr kumimoji="0" lang="en-US" sz="12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4 5 6</a:t>
            </a:r>
            <a:endParaRPr kumimoji="0" lang="en-US" sz="12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Values in array2 by row are:</a:t>
            </a:r>
            <a:endParaRPr kumimoji="0" lang="en-US" sz="12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1 2 3</a:t>
            </a:r>
            <a:endParaRPr kumimoji="0" lang="en-US" sz="12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4 5 0</a:t>
            </a:r>
            <a:endParaRPr kumimoji="0" lang="en-US" sz="12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Values in array3 by row are:</a:t>
            </a:r>
            <a:endParaRPr kumimoji="0" lang="en-US" sz="12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1 2 0</a:t>
            </a:r>
            <a:endParaRPr kumimoji="0" lang="en-US" sz="12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4 0 0</a:t>
            </a:r>
            <a:endParaRPr kumimoji="0" lang="en-US" sz="12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ourier New" pitchFamily="49" charset="0"/>
            </a:endParaRPr>
          </a:p>
        </p:txBody>
      </p:sp>
      <p:grpSp>
        <p:nvGrpSpPr>
          <p:cNvPr id="11" name="Group 7"/>
          <p:cNvGrpSpPr>
            <a:grpSpLocks/>
          </p:cNvGrpSpPr>
          <p:nvPr/>
        </p:nvGrpSpPr>
        <p:grpSpPr bwMode="auto">
          <a:xfrm>
            <a:off x="3214936" y="1196454"/>
            <a:ext cx="4114800" cy="1477963"/>
            <a:chOff x="1776" y="68"/>
            <a:chExt cx="2592" cy="931"/>
          </a:xfrm>
        </p:grpSpPr>
        <p:sp>
          <p:nvSpPr>
            <p:cNvPr id="12" name="Text Box 5"/>
            <p:cNvSpPr txBox="1">
              <a:spLocks noChangeArrowheads="1"/>
            </p:cNvSpPr>
            <p:nvPr/>
          </p:nvSpPr>
          <p:spPr bwMode="auto">
            <a:xfrm>
              <a:off x="2688" y="68"/>
              <a:ext cx="1680" cy="931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For loops are often used to iterate through arrays. Nested loops are helpful with multiple-subscripted arrays.</a:t>
              </a:r>
            </a:p>
          </p:txBody>
        </p:sp>
        <p:sp>
          <p:nvSpPr>
            <p:cNvPr id="13" name="Line 6"/>
            <p:cNvSpPr>
              <a:spLocks noChangeShapeType="1"/>
            </p:cNvSpPr>
            <p:nvPr/>
          </p:nvSpPr>
          <p:spPr bwMode="auto">
            <a:xfrm flipH="1">
              <a:off x="1776" y="232"/>
              <a:ext cx="912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endParaRPr lang="ar-SA" dirty="0"/>
          </a:p>
        </p:txBody>
      </p:sp>
      <p:sp>
        <p:nvSpPr>
          <p:cNvPr id="64" name="Slide Number Placeholder 6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90585FE3-138B-488C-A35C-E18BEA9E23A0}" type="slidenum">
              <a:rPr lang="ar-SA" smtClean="0"/>
              <a:pPr/>
              <a:t>5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Arrays</a:t>
            </a:r>
            <a:endParaRPr lang="ar-SA" dirty="0"/>
          </a:p>
        </p:txBody>
      </p:sp>
      <p:grpSp>
        <p:nvGrpSpPr>
          <p:cNvPr id="7" name="Group 4"/>
          <p:cNvGrpSpPr>
            <a:grpSpLocks/>
          </p:cNvGrpSpPr>
          <p:nvPr/>
        </p:nvGrpSpPr>
        <p:grpSpPr bwMode="auto">
          <a:xfrm>
            <a:off x="3419872" y="1484784"/>
            <a:ext cx="2438400" cy="5029200"/>
            <a:chOff x="1536" y="576"/>
            <a:chExt cx="1536" cy="3168"/>
          </a:xfrm>
        </p:grpSpPr>
        <p:grpSp>
          <p:nvGrpSpPr>
            <p:cNvPr id="8" name="Group 5"/>
            <p:cNvGrpSpPr>
              <a:grpSpLocks/>
            </p:cNvGrpSpPr>
            <p:nvPr/>
          </p:nvGrpSpPr>
          <p:grpSpPr bwMode="auto">
            <a:xfrm>
              <a:off x="2032" y="1226"/>
              <a:ext cx="812" cy="2080"/>
              <a:chOff x="0" y="-2"/>
              <a:chExt cx="20000" cy="20004"/>
            </a:xfrm>
          </p:grpSpPr>
          <p:sp>
            <p:nvSpPr>
              <p:cNvPr id="51" name="Freeform 6"/>
              <p:cNvSpPr>
                <a:spLocks/>
              </p:cNvSpPr>
              <p:nvPr/>
            </p:nvSpPr>
            <p:spPr bwMode="auto">
              <a:xfrm>
                <a:off x="0" y="10000"/>
                <a:ext cx="20000" cy="1667"/>
              </a:xfrm>
              <a:custGeom>
                <a:avLst/>
                <a:gdLst/>
                <a:ahLst/>
                <a:cxnLst>
                  <a:cxn ang="0">
                    <a:pos x="19986" y="0"/>
                  </a:cxn>
                  <a:cxn ang="0">
                    <a:pos x="19986" y="19944"/>
                  </a:cxn>
                  <a:cxn ang="0">
                    <a:pos x="0" y="19944"/>
                  </a:cxn>
                  <a:cxn ang="0">
                    <a:pos x="0" y="0"/>
                  </a:cxn>
                  <a:cxn ang="0">
                    <a:pos x="19986" y="0"/>
                  </a:cxn>
                </a:cxnLst>
                <a:rect l="0" t="0" r="r" b="b"/>
                <a:pathLst>
                  <a:path w="20000" h="20000">
                    <a:moveTo>
                      <a:pt x="19986" y="0"/>
                    </a:moveTo>
                    <a:lnTo>
                      <a:pt x="19986" y="19944"/>
                    </a:lnTo>
                    <a:lnTo>
                      <a:pt x="0" y="19944"/>
                    </a:lnTo>
                    <a:lnTo>
                      <a:pt x="0" y="0"/>
                    </a:lnTo>
                    <a:lnTo>
                      <a:pt x="19986" y="0"/>
                    </a:lnTo>
                    <a:close/>
                  </a:path>
                </a:pathLst>
              </a:custGeom>
              <a:solidFill>
                <a:srgbClr val="4DB3E6"/>
              </a:solidFill>
              <a:ln w="3175">
                <a:solidFill>
                  <a:srgbClr val="4DB3E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grpSp>
            <p:nvGrpSpPr>
              <p:cNvPr id="52" name="Group 7"/>
              <p:cNvGrpSpPr>
                <a:grpSpLocks/>
              </p:cNvGrpSpPr>
              <p:nvPr/>
            </p:nvGrpSpPr>
            <p:grpSpPr bwMode="auto">
              <a:xfrm>
                <a:off x="0" y="-2"/>
                <a:ext cx="20000" cy="20004"/>
                <a:chOff x="0" y="0"/>
                <a:chExt cx="20000" cy="20004"/>
              </a:xfrm>
            </p:grpSpPr>
            <p:sp>
              <p:nvSpPr>
                <p:cNvPr id="53" name="Freeform 8"/>
                <p:cNvSpPr>
                  <a:spLocks/>
                </p:cNvSpPr>
                <p:nvPr/>
              </p:nvSpPr>
              <p:spPr bwMode="auto">
                <a:xfrm>
                  <a:off x="0" y="0"/>
                  <a:ext cx="20000" cy="1667"/>
                </a:xfrm>
                <a:custGeom>
                  <a:avLst/>
                  <a:gdLst/>
                  <a:ahLst/>
                  <a:cxnLst>
                    <a:cxn ang="0">
                      <a:pos x="19986" y="0"/>
                    </a:cxn>
                    <a:cxn ang="0">
                      <a:pos x="19986" y="19944"/>
                    </a:cxn>
                    <a:cxn ang="0">
                      <a:pos x="0" y="19944"/>
                    </a:cxn>
                    <a:cxn ang="0">
                      <a:pos x="0" y="0"/>
                    </a:cxn>
                    <a:cxn ang="0">
                      <a:pos x="19986" y="0"/>
                    </a:cxn>
                  </a:cxnLst>
                  <a:rect l="0" t="0" r="r" b="b"/>
                  <a:pathLst>
                    <a:path w="20000" h="20000">
                      <a:moveTo>
                        <a:pt x="19986" y="0"/>
                      </a:moveTo>
                      <a:lnTo>
                        <a:pt x="19986" y="19944"/>
                      </a:lnTo>
                      <a:lnTo>
                        <a:pt x="0" y="19944"/>
                      </a:lnTo>
                      <a:lnTo>
                        <a:pt x="0" y="0"/>
                      </a:lnTo>
                      <a:lnTo>
                        <a:pt x="19986" y="0"/>
                      </a:lnTo>
                      <a:close/>
                    </a:path>
                  </a:pathLst>
                </a:custGeom>
                <a:solidFill>
                  <a:srgbClr val="4DB3E6"/>
                </a:solidFill>
                <a:ln w="3175">
                  <a:solidFill>
                    <a:srgbClr val="4DB3E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54" name="Freeform 9"/>
                <p:cNvSpPr>
                  <a:spLocks/>
                </p:cNvSpPr>
                <p:nvPr/>
              </p:nvSpPr>
              <p:spPr bwMode="auto">
                <a:xfrm>
                  <a:off x="0" y="1667"/>
                  <a:ext cx="20000" cy="1667"/>
                </a:xfrm>
                <a:custGeom>
                  <a:avLst/>
                  <a:gdLst/>
                  <a:ahLst/>
                  <a:cxnLst>
                    <a:cxn ang="0">
                      <a:pos x="19986" y="0"/>
                    </a:cxn>
                    <a:cxn ang="0">
                      <a:pos x="19986" y="19944"/>
                    </a:cxn>
                    <a:cxn ang="0">
                      <a:pos x="0" y="19944"/>
                    </a:cxn>
                    <a:cxn ang="0">
                      <a:pos x="0" y="0"/>
                    </a:cxn>
                    <a:cxn ang="0">
                      <a:pos x="19986" y="0"/>
                    </a:cxn>
                  </a:cxnLst>
                  <a:rect l="0" t="0" r="r" b="b"/>
                  <a:pathLst>
                    <a:path w="20000" h="20000">
                      <a:moveTo>
                        <a:pt x="19986" y="0"/>
                      </a:moveTo>
                      <a:lnTo>
                        <a:pt x="19986" y="19944"/>
                      </a:lnTo>
                      <a:lnTo>
                        <a:pt x="0" y="19944"/>
                      </a:lnTo>
                      <a:lnTo>
                        <a:pt x="0" y="0"/>
                      </a:lnTo>
                      <a:lnTo>
                        <a:pt x="19986" y="0"/>
                      </a:lnTo>
                      <a:close/>
                    </a:path>
                  </a:pathLst>
                </a:custGeom>
                <a:solidFill>
                  <a:srgbClr val="4DB3E6"/>
                </a:solidFill>
                <a:ln w="3175">
                  <a:solidFill>
                    <a:srgbClr val="4DB3E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55" name="Freeform 10"/>
                <p:cNvSpPr>
                  <a:spLocks/>
                </p:cNvSpPr>
                <p:nvPr/>
              </p:nvSpPr>
              <p:spPr bwMode="auto">
                <a:xfrm>
                  <a:off x="0" y="3334"/>
                  <a:ext cx="20000" cy="1667"/>
                </a:xfrm>
                <a:custGeom>
                  <a:avLst/>
                  <a:gdLst/>
                  <a:ahLst/>
                  <a:cxnLst>
                    <a:cxn ang="0">
                      <a:pos x="19986" y="0"/>
                    </a:cxn>
                    <a:cxn ang="0">
                      <a:pos x="19986" y="19944"/>
                    </a:cxn>
                    <a:cxn ang="0">
                      <a:pos x="0" y="19944"/>
                    </a:cxn>
                    <a:cxn ang="0">
                      <a:pos x="0" y="0"/>
                    </a:cxn>
                    <a:cxn ang="0">
                      <a:pos x="19986" y="0"/>
                    </a:cxn>
                  </a:cxnLst>
                  <a:rect l="0" t="0" r="r" b="b"/>
                  <a:pathLst>
                    <a:path w="20000" h="20000">
                      <a:moveTo>
                        <a:pt x="19986" y="0"/>
                      </a:moveTo>
                      <a:lnTo>
                        <a:pt x="19986" y="19944"/>
                      </a:lnTo>
                      <a:lnTo>
                        <a:pt x="0" y="19944"/>
                      </a:lnTo>
                      <a:lnTo>
                        <a:pt x="0" y="0"/>
                      </a:lnTo>
                      <a:lnTo>
                        <a:pt x="19986" y="0"/>
                      </a:lnTo>
                      <a:close/>
                    </a:path>
                  </a:pathLst>
                </a:custGeom>
                <a:solidFill>
                  <a:srgbClr val="4DB3E6"/>
                </a:solidFill>
                <a:ln w="3175">
                  <a:solidFill>
                    <a:srgbClr val="4DB3E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56" name="Freeform 11"/>
                <p:cNvSpPr>
                  <a:spLocks/>
                </p:cNvSpPr>
                <p:nvPr/>
              </p:nvSpPr>
              <p:spPr bwMode="auto">
                <a:xfrm>
                  <a:off x="0" y="5001"/>
                  <a:ext cx="20000" cy="1667"/>
                </a:xfrm>
                <a:custGeom>
                  <a:avLst/>
                  <a:gdLst/>
                  <a:ahLst/>
                  <a:cxnLst>
                    <a:cxn ang="0">
                      <a:pos x="19986" y="0"/>
                    </a:cxn>
                    <a:cxn ang="0">
                      <a:pos x="19986" y="19944"/>
                    </a:cxn>
                    <a:cxn ang="0">
                      <a:pos x="0" y="19944"/>
                    </a:cxn>
                    <a:cxn ang="0">
                      <a:pos x="0" y="0"/>
                    </a:cxn>
                    <a:cxn ang="0">
                      <a:pos x="19986" y="0"/>
                    </a:cxn>
                  </a:cxnLst>
                  <a:rect l="0" t="0" r="r" b="b"/>
                  <a:pathLst>
                    <a:path w="20000" h="20000">
                      <a:moveTo>
                        <a:pt x="19986" y="0"/>
                      </a:moveTo>
                      <a:lnTo>
                        <a:pt x="19986" y="19944"/>
                      </a:lnTo>
                      <a:lnTo>
                        <a:pt x="0" y="19944"/>
                      </a:lnTo>
                      <a:lnTo>
                        <a:pt x="0" y="0"/>
                      </a:lnTo>
                      <a:lnTo>
                        <a:pt x="19986" y="0"/>
                      </a:lnTo>
                      <a:close/>
                    </a:path>
                  </a:pathLst>
                </a:custGeom>
                <a:solidFill>
                  <a:srgbClr val="4DB3E6"/>
                </a:solidFill>
                <a:ln w="3175">
                  <a:solidFill>
                    <a:srgbClr val="4DB3E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57" name="Freeform 12"/>
                <p:cNvSpPr>
                  <a:spLocks/>
                </p:cNvSpPr>
                <p:nvPr/>
              </p:nvSpPr>
              <p:spPr bwMode="auto">
                <a:xfrm>
                  <a:off x="0" y="6668"/>
                  <a:ext cx="20000" cy="1667"/>
                </a:xfrm>
                <a:custGeom>
                  <a:avLst/>
                  <a:gdLst/>
                  <a:ahLst/>
                  <a:cxnLst>
                    <a:cxn ang="0">
                      <a:pos x="19986" y="0"/>
                    </a:cxn>
                    <a:cxn ang="0">
                      <a:pos x="19986" y="19944"/>
                    </a:cxn>
                    <a:cxn ang="0">
                      <a:pos x="0" y="19944"/>
                    </a:cxn>
                    <a:cxn ang="0">
                      <a:pos x="0" y="0"/>
                    </a:cxn>
                    <a:cxn ang="0">
                      <a:pos x="19986" y="0"/>
                    </a:cxn>
                  </a:cxnLst>
                  <a:rect l="0" t="0" r="r" b="b"/>
                  <a:pathLst>
                    <a:path w="20000" h="20000">
                      <a:moveTo>
                        <a:pt x="19986" y="0"/>
                      </a:moveTo>
                      <a:lnTo>
                        <a:pt x="19986" y="19944"/>
                      </a:lnTo>
                      <a:lnTo>
                        <a:pt x="0" y="19944"/>
                      </a:lnTo>
                      <a:lnTo>
                        <a:pt x="0" y="0"/>
                      </a:lnTo>
                      <a:lnTo>
                        <a:pt x="19986" y="0"/>
                      </a:lnTo>
                      <a:close/>
                    </a:path>
                  </a:pathLst>
                </a:custGeom>
                <a:solidFill>
                  <a:srgbClr val="4DB3E6"/>
                </a:solidFill>
                <a:ln w="3175">
                  <a:solidFill>
                    <a:srgbClr val="4DB3E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58" name="Freeform 13"/>
                <p:cNvSpPr>
                  <a:spLocks/>
                </p:cNvSpPr>
                <p:nvPr/>
              </p:nvSpPr>
              <p:spPr bwMode="auto">
                <a:xfrm>
                  <a:off x="0" y="8335"/>
                  <a:ext cx="20000" cy="1667"/>
                </a:xfrm>
                <a:custGeom>
                  <a:avLst/>
                  <a:gdLst/>
                  <a:ahLst/>
                  <a:cxnLst>
                    <a:cxn ang="0">
                      <a:pos x="19986" y="0"/>
                    </a:cxn>
                    <a:cxn ang="0">
                      <a:pos x="19986" y="19944"/>
                    </a:cxn>
                    <a:cxn ang="0">
                      <a:pos x="0" y="19944"/>
                    </a:cxn>
                    <a:cxn ang="0">
                      <a:pos x="0" y="0"/>
                    </a:cxn>
                    <a:cxn ang="0">
                      <a:pos x="19986" y="0"/>
                    </a:cxn>
                  </a:cxnLst>
                  <a:rect l="0" t="0" r="r" b="b"/>
                  <a:pathLst>
                    <a:path w="20000" h="20000">
                      <a:moveTo>
                        <a:pt x="19986" y="0"/>
                      </a:moveTo>
                      <a:lnTo>
                        <a:pt x="19986" y="19944"/>
                      </a:lnTo>
                      <a:lnTo>
                        <a:pt x="0" y="19944"/>
                      </a:lnTo>
                      <a:lnTo>
                        <a:pt x="0" y="0"/>
                      </a:lnTo>
                      <a:lnTo>
                        <a:pt x="19986" y="0"/>
                      </a:lnTo>
                      <a:close/>
                    </a:path>
                  </a:pathLst>
                </a:custGeom>
                <a:solidFill>
                  <a:srgbClr val="4DB3E6"/>
                </a:solidFill>
                <a:ln w="3175">
                  <a:solidFill>
                    <a:srgbClr val="4DB3E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59" name="Freeform 14"/>
                <p:cNvSpPr>
                  <a:spLocks/>
                </p:cNvSpPr>
                <p:nvPr/>
              </p:nvSpPr>
              <p:spPr bwMode="auto">
                <a:xfrm>
                  <a:off x="0" y="11669"/>
                  <a:ext cx="20000" cy="1667"/>
                </a:xfrm>
                <a:custGeom>
                  <a:avLst/>
                  <a:gdLst/>
                  <a:ahLst/>
                  <a:cxnLst>
                    <a:cxn ang="0">
                      <a:pos x="19986" y="0"/>
                    </a:cxn>
                    <a:cxn ang="0">
                      <a:pos x="19986" y="19944"/>
                    </a:cxn>
                    <a:cxn ang="0">
                      <a:pos x="0" y="19944"/>
                    </a:cxn>
                    <a:cxn ang="0">
                      <a:pos x="0" y="0"/>
                    </a:cxn>
                    <a:cxn ang="0">
                      <a:pos x="19986" y="0"/>
                    </a:cxn>
                  </a:cxnLst>
                  <a:rect l="0" t="0" r="r" b="b"/>
                  <a:pathLst>
                    <a:path w="20000" h="20000">
                      <a:moveTo>
                        <a:pt x="19986" y="0"/>
                      </a:moveTo>
                      <a:lnTo>
                        <a:pt x="19986" y="19944"/>
                      </a:lnTo>
                      <a:lnTo>
                        <a:pt x="0" y="19944"/>
                      </a:lnTo>
                      <a:lnTo>
                        <a:pt x="0" y="0"/>
                      </a:lnTo>
                      <a:lnTo>
                        <a:pt x="19986" y="0"/>
                      </a:lnTo>
                      <a:close/>
                    </a:path>
                  </a:pathLst>
                </a:custGeom>
                <a:solidFill>
                  <a:srgbClr val="4DB3E6"/>
                </a:solidFill>
                <a:ln w="3175">
                  <a:solidFill>
                    <a:srgbClr val="4DB3E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60" name="Freeform 15"/>
                <p:cNvSpPr>
                  <a:spLocks/>
                </p:cNvSpPr>
                <p:nvPr/>
              </p:nvSpPr>
              <p:spPr bwMode="auto">
                <a:xfrm>
                  <a:off x="0" y="13336"/>
                  <a:ext cx="20000" cy="1667"/>
                </a:xfrm>
                <a:custGeom>
                  <a:avLst/>
                  <a:gdLst/>
                  <a:ahLst/>
                  <a:cxnLst>
                    <a:cxn ang="0">
                      <a:pos x="19986" y="0"/>
                    </a:cxn>
                    <a:cxn ang="0">
                      <a:pos x="19986" y="19944"/>
                    </a:cxn>
                    <a:cxn ang="0">
                      <a:pos x="0" y="19944"/>
                    </a:cxn>
                    <a:cxn ang="0">
                      <a:pos x="0" y="0"/>
                    </a:cxn>
                    <a:cxn ang="0">
                      <a:pos x="19986" y="0"/>
                    </a:cxn>
                  </a:cxnLst>
                  <a:rect l="0" t="0" r="r" b="b"/>
                  <a:pathLst>
                    <a:path w="20000" h="20000">
                      <a:moveTo>
                        <a:pt x="19986" y="0"/>
                      </a:moveTo>
                      <a:lnTo>
                        <a:pt x="19986" y="19944"/>
                      </a:lnTo>
                      <a:lnTo>
                        <a:pt x="0" y="19944"/>
                      </a:lnTo>
                      <a:lnTo>
                        <a:pt x="0" y="0"/>
                      </a:lnTo>
                      <a:lnTo>
                        <a:pt x="19986" y="0"/>
                      </a:lnTo>
                      <a:close/>
                    </a:path>
                  </a:pathLst>
                </a:custGeom>
                <a:solidFill>
                  <a:srgbClr val="4DB3E6"/>
                </a:solidFill>
                <a:ln w="3175">
                  <a:solidFill>
                    <a:srgbClr val="4DB3E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61" name="Freeform 16"/>
                <p:cNvSpPr>
                  <a:spLocks/>
                </p:cNvSpPr>
                <p:nvPr/>
              </p:nvSpPr>
              <p:spPr bwMode="auto">
                <a:xfrm>
                  <a:off x="0" y="15003"/>
                  <a:ext cx="20000" cy="1667"/>
                </a:xfrm>
                <a:custGeom>
                  <a:avLst/>
                  <a:gdLst/>
                  <a:ahLst/>
                  <a:cxnLst>
                    <a:cxn ang="0">
                      <a:pos x="19986" y="0"/>
                    </a:cxn>
                    <a:cxn ang="0">
                      <a:pos x="19986" y="19944"/>
                    </a:cxn>
                    <a:cxn ang="0">
                      <a:pos x="0" y="19944"/>
                    </a:cxn>
                    <a:cxn ang="0">
                      <a:pos x="0" y="0"/>
                    </a:cxn>
                    <a:cxn ang="0">
                      <a:pos x="19986" y="0"/>
                    </a:cxn>
                  </a:cxnLst>
                  <a:rect l="0" t="0" r="r" b="b"/>
                  <a:pathLst>
                    <a:path w="20000" h="20000">
                      <a:moveTo>
                        <a:pt x="19986" y="0"/>
                      </a:moveTo>
                      <a:lnTo>
                        <a:pt x="19986" y="19944"/>
                      </a:lnTo>
                      <a:lnTo>
                        <a:pt x="0" y="19944"/>
                      </a:lnTo>
                      <a:lnTo>
                        <a:pt x="0" y="0"/>
                      </a:lnTo>
                      <a:lnTo>
                        <a:pt x="19986" y="0"/>
                      </a:lnTo>
                      <a:close/>
                    </a:path>
                  </a:pathLst>
                </a:custGeom>
                <a:solidFill>
                  <a:srgbClr val="4DB3E6"/>
                </a:solidFill>
                <a:ln w="3175">
                  <a:solidFill>
                    <a:srgbClr val="4DB3E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62" name="Freeform 17"/>
                <p:cNvSpPr>
                  <a:spLocks/>
                </p:cNvSpPr>
                <p:nvPr/>
              </p:nvSpPr>
              <p:spPr bwMode="auto">
                <a:xfrm>
                  <a:off x="0" y="16670"/>
                  <a:ext cx="20000" cy="1667"/>
                </a:xfrm>
                <a:custGeom>
                  <a:avLst/>
                  <a:gdLst/>
                  <a:ahLst/>
                  <a:cxnLst>
                    <a:cxn ang="0">
                      <a:pos x="19986" y="0"/>
                    </a:cxn>
                    <a:cxn ang="0">
                      <a:pos x="19986" y="19944"/>
                    </a:cxn>
                    <a:cxn ang="0">
                      <a:pos x="0" y="19944"/>
                    </a:cxn>
                    <a:cxn ang="0">
                      <a:pos x="0" y="0"/>
                    </a:cxn>
                    <a:cxn ang="0">
                      <a:pos x="19986" y="0"/>
                    </a:cxn>
                  </a:cxnLst>
                  <a:rect l="0" t="0" r="r" b="b"/>
                  <a:pathLst>
                    <a:path w="20000" h="20000">
                      <a:moveTo>
                        <a:pt x="19986" y="0"/>
                      </a:moveTo>
                      <a:lnTo>
                        <a:pt x="19986" y="19944"/>
                      </a:lnTo>
                      <a:lnTo>
                        <a:pt x="0" y="19944"/>
                      </a:lnTo>
                      <a:lnTo>
                        <a:pt x="0" y="0"/>
                      </a:lnTo>
                      <a:lnTo>
                        <a:pt x="19986" y="0"/>
                      </a:lnTo>
                      <a:close/>
                    </a:path>
                  </a:pathLst>
                </a:custGeom>
                <a:solidFill>
                  <a:srgbClr val="4DB3E6"/>
                </a:solidFill>
                <a:ln w="3175">
                  <a:solidFill>
                    <a:srgbClr val="4DB3E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63" name="Freeform 18"/>
                <p:cNvSpPr>
                  <a:spLocks/>
                </p:cNvSpPr>
                <p:nvPr/>
              </p:nvSpPr>
              <p:spPr bwMode="auto">
                <a:xfrm>
                  <a:off x="0" y="18337"/>
                  <a:ext cx="20000" cy="1667"/>
                </a:xfrm>
                <a:custGeom>
                  <a:avLst/>
                  <a:gdLst/>
                  <a:ahLst/>
                  <a:cxnLst>
                    <a:cxn ang="0">
                      <a:pos x="19986" y="0"/>
                    </a:cxn>
                    <a:cxn ang="0">
                      <a:pos x="19986" y="19944"/>
                    </a:cxn>
                    <a:cxn ang="0">
                      <a:pos x="0" y="19944"/>
                    </a:cxn>
                    <a:cxn ang="0">
                      <a:pos x="0" y="0"/>
                    </a:cxn>
                    <a:cxn ang="0">
                      <a:pos x="19986" y="0"/>
                    </a:cxn>
                  </a:cxnLst>
                  <a:rect l="0" t="0" r="r" b="b"/>
                  <a:pathLst>
                    <a:path w="20000" h="20000">
                      <a:moveTo>
                        <a:pt x="19986" y="0"/>
                      </a:moveTo>
                      <a:lnTo>
                        <a:pt x="19986" y="19944"/>
                      </a:lnTo>
                      <a:lnTo>
                        <a:pt x="0" y="19944"/>
                      </a:lnTo>
                      <a:lnTo>
                        <a:pt x="0" y="0"/>
                      </a:lnTo>
                      <a:lnTo>
                        <a:pt x="19986" y="0"/>
                      </a:lnTo>
                      <a:close/>
                    </a:path>
                  </a:pathLst>
                </a:custGeom>
                <a:solidFill>
                  <a:srgbClr val="4DB3E6"/>
                </a:solidFill>
                <a:ln w="3175">
                  <a:solidFill>
                    <a:srgbClr val="4DB3E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</p:grpSp>
        </p:grpSp>
        <p:sp>
          <p:nvSpPr>
            <p:cNvPr id="9" name="Rectangle 19"/>
            <p:cNvSpPr>
              <a:spLocks noChangeArrowheads="1"/>
            </p:cNvSpPr>
            <p:nvPr/>
          </p:nvSpPr>
          <p:spPr bwMode="auto">
            <a:xfrm>
              <a:off x="1604" y="2291"/>
              <a:ext cx="293" cy="135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l">
                <a:spcBef>
                  <a:spcPct val="0"/>
                </a:spcBef>
              </a:pPr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c[6]</a:t>
              </a:r>
              <a:endParaRPr lang="en-US" sz="1200" b="0">
                <a:solidFill>
                  <a:srgbClr val="000000"/>
                </a:solidFill>
                <a:latin typeface="Courier New" pitchFamily="49" charset="0"/>
              </a:endParaRPr>
            </a:p>
            <a:p>
              <a:pPr algn="l" eaLnBrk="0" hangingPunct="0">
                <a:spcBef>
                  <a:spcPct val="0"/>
                </a:spcBef>
              </a:pPr>
              <a:endParaRPr lang="en-US" sz="1200" b="0">
                <a:latin typeface="Courier New" pitchFamily="49" charset="0"/>
              </a:endParaRPr>
            </a:p>
          </p:txBody>
        </p:sp>
        <p:sp>
          <p:nvSpPr>
            <p:cNvPr id="10" name="Rectangle 20"/>
            <p:cNvSpPr>
              <a:spLocks noChangeArrowheads="1"/>
            </p:cNvSpPr>
            <p:nvPr/>
          </p:nvSpPr>
          <p:spPr bwMode="auto">
            <a:xfrm>
              <a:off x="2304" y="1251"/>
              <a:ext cx="225" cy="135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l">
                <a:spcBef>
                  <a:spcPct val="0"/>
                </a:spcBef>
              </a:pPr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-45</a:t>
              </a:r>
              <a:endParaRPr lang="en-US" sz="1200" b="0">
                <a:solidFill>
                  <a:srgbClr val="000000"/>
                </a:solidFill>
                <a:latin typeface="Courier New" pitchFamily="49" charset="0"/>
              </a:endParaRPr>
            </a:p>
            <a:p>
              <a:pPr algn="l" eaLnBrk="0" hangingPunct="0">
                <a:spcBef>
                  <a:spcPct val="0"/>
                </a:spcBef>
              </a:pPr>
              <a:endParaRPr lang="en-US" sz="1200" b="0">
                <a:latin typeface="Courier New" pitchFamily="49" charset="0"/>
              </a:endParaRPr>
            </a:p>
          </p:txBody>
        </p:sp>
        <p:sp>
          <p:nvSpPr>
            <p:cNvPr id="11" name="Rectangle 21"/>
            <p:cNvSpPr>
              <a:spLocks noChangeArrowheads="1"/>
            </p:cNvSpPr>
            <p:nvPr/>
          </p:nvSpPr>
          <p:spPr bwMode="auto">
            <a:xfrm>
              <a:off x="2439" y="1424"/>
              <a:ext cx="90" cy="135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l">
                <a:spcBef>
                  <a:spcPct val="0"/>
                </a:spcBef>
              </a:pPr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 sz="1200" b="0">
                <a:solidFill>
                  <a:srgbClr val="000000"/>
                </a:solidFill>
                <a:latin typeface="Courier New" pitchFamily="49" charset="0"/>
              </a:endParaRPr>
            </a:p>
            <a:p>
              <a:pPr algn="l" eaLnBrk="0" hangingPunct="0">
                <a:spcBef>
                  <a:spcPct val="0"/>
                </a:spcBef>
              </a:pPr>
              <a:endParaRPr lang="en-US" sz="1200" b="0">
                <a:latin typeface="Courier New" pitchFamily="49" charset="0"/>
              </a:endParaRPr>
            </a:p>
          </p:txBody>
        </p:sp>
        <p:sp>
          <p:nvSpPr>
            <p:cNvPr id="12" name="Rectangle 22"/>
            <p:cNvSpPr>
              <a:spLocks noChangeArrowheads="1"/>
            </p:cNvSpPr>
            <p:nvPr/>
          </p:nvSpPr>
          <p:spPr bwMode="auto">
            <a:xfrm>
              <a:off x="2439" y="1598"/>
              <a:ext cx="90" cy="134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l">
                <a:spcBef>
                  <a:spcPct val="0"/>
                </a:spcBef>
              </a:pPr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 sz="1200" b="0">
                <a:solidFill>
                  <a:srgbClr val="000000"/>
                </a:solidFill>
                <a:latin typeface="Courier New" pitchFamily="49" charset="0"/>
              </a:endParaRPr>
            </a:p>
            <a:p>
              <a:pPr algn="l" eaLnBrk="0" hangingPunct="0">
                <a:spcBef>
                  <a:spcPct val="0"/>
                </a:spcBef>
              </a:pPr>
              <a:endParaRPr lang="en-US" sz="1200" b="0">
                <a:latin typeface="Courier New" pitchFamily="49" charset="0"/>
              </a:endParaRPr>
            </a:p>
          </p:txBody>
        </p:sp>
        <p:sp>
          <p:nvSpPr>
            <p:cNvPr id="13" name="Rectangle 23"/>
            <p:cNvSpPr>
              <a:spLocks noChangeArrowheads="1"/>
            </p:cNvSpPr>
            <p:nvPr/>
          </p:nvSpPr>
          <p:spPr bwMode="auto">
            <a:xfrm>
              <a:off x="2372" y="1771"/>
              <a:ext cx="157" cy="135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l">
                <a:spcBef>
                  <a:spcPct val="0"/>
                </a:spcBef>
              </a:pPr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72</a:t>
              </a:r>
              <a:endParaRPr lang="en-US" sz="1200" b="0">
                <a:solidFill>
                  <a:srgbClr val="000000"/>
                </a:solidFill>
                <a:latin typeface="Courier New" pitchFamily="49" charset="0"/>
              </a:endParaRPr>
            </a:p>
            <a:p>
              <a:pPr algn="l" eaLnBrk="0" hangingPunct="0">
                <a:spcBef>
                  <a:spcPct val="0"/>
                </a:spcBef>
              </a:pPr>
              <a:endParaRPr lang="en-US" sz="1200" b="0">
                <a:latin typeface="Courier New" pitchFamily="49" charset="0"/>
              </a:endParaRPr>
            </a:p>
          </p:txBody>
        </p:sp>
        <p:sp>
          <p:nvSpPr>
            <p:cNvPr id="14" name="Rectangle 24"/>
            <p:cNvSpPr>
              <a:spLocks noChangeArrowheads="1"/>
            </p:cNvSpPr>
            <p:nvPr/>
          </p:nvSpPr>
          <p:spPr bwMode="auto">
            <a:xfrm>
              <a:off x="2236" y="1944"/>
              <a:ext cx="293" cy="135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l">
                <a:spcBef>
                  <a:spcPct val="0"/>
                </a:spcBef>
              </a:pPr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1543</a:t>
              </a:r>
              <a:endParaRPr lang="en-US" sz="1200" b="0">
                <a:solidFill>
                  <a:srgbClr val="000000"/>
                </a:solidFill>
                <a:latin typeface="Courier New" pitchFamily="49" charset="0"/>
              </a:endParaRPr>
            </a:p>
            <a:p>
              <a:pPr algn="l" eaLnBrk="0" hangingPunct="0">
                <a:spcBef>
                  <a:spcPct val="0"/>
                </a:spcBef>
              </a:pPr>
              <a:endParaRPr lang="en-US" sz="1200" b="0">
                <a:latin typeface="Courier New" pitchFamily="49" charset="0"/>
              </a:endParaRPr>
            </a:p>
          </p:txBody>
        </p:sp>
        <p:sp>
          <p:nvSpPr>
            <p:cNvPr id="15" name="Rectangle 25"/>
            <p:cNvSpPr>
              <a:spLocks noChangeArrowheads="1"/>
            </p:cNvSpPr>
            <p:nvPr/>
          </p:nvSpPr>
          <p:spPr bwMode="auto">
            <a:xfrm>
              <a:off x="2304" y="2118"/>
              <a:ext cx="225" cy="134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l">
                <a:spcBef>
                  <a:spcPct val="0"/>
                </a:spcBef>
              </a:pPr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-89</a:t>
              </a:r>
              <a:endParaRPr lang="en-US" sz="1200" b="0">
                <a:solidFill>
                  <a:srgbClr val="000000"/>
                </a:solidFill>
                <a:latin typeface="Courier New" pitchFamily="49" charset="0"/>
              </a:endParaRPr>
            </a:p>
            <a:p>
              <a:pPr algn="l" eaLnBrk="0" hangingPunct="0">
                <a:spcBef>
                  <a:spcPct val="0"/>
                </a:spcBef>
              </a:pPr>
              <a:endParaRPr lang="en-US" sz="1200" b="0">
                <a:latin typeface="Courier New" pitchFamily="49" charset="0"/>
              </a:endParaRPr>
            </a:p>
          </p:txBody>
        </p:sp>
        <p:sp>
          <p:nvSpPr>
            <p:cNvPr id="16" name="Rectangle 26"/>
            <p:cNvSpPr>
              <a:spLocks noChangeArrowheads="1"/>
            </p:cNvSpPr>
            <p:nvPr/>
          </p:nvSpPr>
          <p:spPr bwMode="auto">
            <a:xfrm>
              <a:off x="2439" y="2291"/>
              <a:ext cx="90" cy="135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l">
                <a:spcBef>
                  <a:spcPct val="0"/>
                </a:spcBef>
              </a:pPr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 sz="1200" b="0">
                <a:solidFill>
                  <a:srgbClr val="000000"/>
                </a:solidFill>
                <a:latin typeface="Courier New" pitchFamily="49" charset="0"/>
              </a:endParaRPr>
            </a:p>
            <a:p>
              <a:pPr algn="l" eaLnBrk="0" hangingPunct="0">
                <a:spcBef>
                  <a:spcPct val="0"/>
                </a:spcBef>
              </a:pPr>
              <a:endParaRPr lang="en-US" sz="1200" b="0">
                <a:latin typeface="Courier New" pitchFamily="49" charset="0"/>
              </a:endParaRPr>
            </a:p>
          </p:txBody>
        </p:sp>
        <p:sp>
          <p:nvSpPr>
            <p:cNvPr id="17" name="Rectangle 27"/>
            <p:cNvSpPr>
              <a:spLocks noChangeArrowheads="1"/>
            </p:cNvSpPr>
            <p:nvPr/>
          </p:nvSpPr>
          <p:spPr bwMode="auto">
            <a:xfrm>
              <a:off x="2372" y="2464"/>
              <a:ext cx="157" cy="135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l">
                <a:spcBef>
                  <a:spcPct val="0"/>
                </a:spcBef>
              </a:pPr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62</a:t>
              </a:r>
              <a:endParaRPr lang="en-US" sz="1200" b="0">
                <a:solidFill>
                  <a:srgbClr val="000000"/>
                </a:solidFill>
                <a:latin typeface="Courier New" pitchFamily="49" charset="0"/>
              </a:endParaRPr>
            </a:p>
            <a:p>
              <a:pPr algn="l" eaLnBrk="0" hangingPunct="0">
                <a:spcBef>
                  <a:spcPct val="0"/>
                </a:spcBef>
              </a:pPr>
              <a:endParaRPr lang="en-US" sz="1200" b="0">
                <a:latin typeface="Courier New" pitchFamily="49" charset="0"/>
              </a:endParaRPr>
            </a:p>
          </p:txBody>
        </p:sp>
        <p:sp>
          <p:nvSpPr>
            <p:cNvPr id="18" name="Rectangle 28"/>
            <p:cNvSpPr>
              <a:spLocks noChangeArrowheads="1"/>
            </p:cNvSpPr>
            <p:nvPr/>
          </p:nvSpPr>
          <p:spPr bwMode="auto">
            <a:xfrm>
              <a:off x="2372" y="2638"/>
              <a:ext cx="157" cy="135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l">
                <a:spcBef>
                  <a:spcPct val="0"/>
                </a:spcBef>
              </a:pPr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 sz="1200" b="0">
                <a:solidFill>
                  <a:srgbClr val="000000"/>
                </a:solidFill>
                <a:latin typeface="Courier New" pitchFamily="49" charset="0"/>
              </a:endParaRPr>
            </a:p>
            <a:p>
              <a:pPr algn="l" eaLnBrk="0" hangingPunct="0">
                <a:spcBef>
                  <a:spcPct val="0"/>
                </a:spcBef>
              </a:pPr>
              <a:endParaRPr lang="en-US" sz="1200" b="0">
                <a:latin typeface="Courier New" pitchFamily="49" charset="0"/>
              </a:endParaRPr>
            </a:p>
          </p:txBody>
        </p:sp>
        <p:sp>
          <p:nvSpPr>
            <p:cNvPr id="19" name="Rectangle 29"/>
            <p:cNvSpPr>
              <a:spLocks noChangeArrowheads="1"/>
            </p:cNvSpPr>
            <p:nvPr/>
          </p:nvSpPr>
          <p:spPr bwMode="auto">
            <a:xfrm>
              <a:off x="2439" y="2811"/>
              <a:ext cx="90" cy="135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l">
                <a:spcBef>
                  <a:spcPct val="0"/>
                </a:spcBef>
              </a:pPr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 sz="1200" b="0">
                <a:solidFill>
                  <a:srgbClr val="000000"/>
                </a:solidFill>
                <a:latin typeface="Courier New" pitchFamily="49" charset="0"/>
              </a:endParaRPr>
            </a:p>
            <a:p>
              <a:pPr algn="l" eaLnBrk="0" hangingPunct="0">
                <a:spcBef>
                  <a:spcPct val="0"/>
                </a:spcBef>
              </a:pPr>
              <a:endParaRPr lang="en-US" sz="1200" b="0">
                <a:latin typeface="Courier New" pitchFamily="49" charset="0"/>
              </a:endParaRPr>
            </a:p>
          </p:txBody>
        </p:sp>
        <p:sp>
          <p:nvSpPr>
            <p:cNvPr id="20" name="Rectangle 30"/>
            <p:cNvSpPr>
              <a:spLocks noChangeArrowheads="1"/>
            </p:cNvSpPr>
            <p:nvPr/>
          </p:nvSpPr>
          <p:spPr bwMode="auto">
            <a:xfrm>
              <a:off x="2236" y="2984"/>
              <a:ext cx="293" cy="135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l">
                <a:spcBef>
                  <a:spcPct val="0"/>
                </a:spcBef>
              </a:pPr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6453</a:t>
              </a:r>
              <a:endParaRPr lang="en-US" sz="1200" b="0">
                <a:solidFill>
                  <a:srgbClr val="000000"/>
                </a:solidFill>
                <a:latin typeface="Courier New" pitchFamily="49" charset="0"/>
              </a:endParaRPr>
            </a:p>
            <a:p>
              <a:pPr algn="l" eaLnBrk="0" hangingPunct="0">
                <a:spcBef>
                  <a:spcPct val="0"/>
                </a:spcBef>
              </a:pPr>
              <a:endParaRPr lang="en-US" sz="1200" b="0">
                <a:latin typeface="Courier New" pitchFamily="49" charset="0"/>
              </a:endParaRPr>
            </a:p>
          </p:txBody>
        </p:sp>
        <p:sp>
          <p:nvSpPr>
            <p:cNvPr id="21" name="Rectangle 31"/>
            <p:cNvSpPr>
              <a:spLocks noChangeArrowheads="1"/>
            </p:cNvSpPr>
            <p:nvPr/>
          </p:nvSpPr>
          <p:spPr bwMode="auto">
            <a:xfrm>
              <a:off x="2372" y="3158"/>
              <a:ext cx="157" cy="135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l">
                <a:spcBef>
                  <a:spcPct val="0"/>
                </a:spcBef>
              </a:pPr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78</a:t>
              </a:r>
              <a:endParaRPr lang="en-US" sz="1200" b="0">
                <a:solidFill>
                  <a:srgbClr val="000000"/>
                </a:solidFill>
                <a:latin typeface="Courier New" pitchFamily="49" charset="0"/>
              </a:endParaRPr>
            </a:p>
            <a:p>
              <a:pPr algn="l" eaLnBrk="0" hangingPunct="0">
                <a:spcBef>
                  <a:spcPct val="0"/>
                </a:spcBef>
              </a:pPr>
              <a:endParaRPr lang="en-US" sz="1200" b="0">
                <a:latin typeface="Courier New" pitchFamily="49" charset="0"/>
              </a:endParaRPr>
            </a:p>
          </p:txBody>
        </p:sp>
        <p:sp>
          <p:nvSpPr>
            <p:cNvPr id="22" name="Rectangle 32"/>
            <p:cNvSpPr>
              <a:spLocks noChangeArrowheads="1"/>
            </p:cNvSpPr>
            <p:nvPr/>
          </p:nvSpPr>
          <p:spPr bwMode="auto">
            <a:xfrm>
              <a:off x="1559" y="576"/>
              <a:ext cx="1352" cy="308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l">
                <a:spcBef>
                  <a:spcPct val="0"/>
                </a:spcBef>
              </a:pPr>
              <a:r>
                <a:rPr lang="en-US" sz="1200" b="0" dirty="0">
                  <a:solidFill>
                    <a:srgbClr val="000000"/>
                  </a:solidFill>
                  <a:latin typeface="Courier New" pitchFamily="49" charset="0"/>
                </a:rPr>
                <a:t>Name of array (Note that all elements of this array have the same name, </a:t>
              </a:r>
              <a:r>
                <a:rPr lang="en-US" sz="1200" dirty="0">
                  <a:solidFill>
                    <a:srgbClr val="000000"/>
                  </a:solidFill>
                  <a:latin typeface="Courier New" pitchFamily="49" charset="0"/>
                </a:rPr>
                <a:t>c</a:t>
              </a:r>
              <a:r>
                <a:rPr lang="en-US" sz="1200" b="0" dirty="0">
                  <a:solidFill>
                    <a:srgbClr val="000000"/>
                  </a:solidFill>
                  <a:latin typeface="Courier New" pitchFamily="49" charset="0"/>
                </a:rPr>
                <a:t>)</a:t>
              </a:r>
            </a:p>
            <a:p>
              <a:pPr algn="l" eaLnBrk="0" hangingPunct="0">
                <a:spcBef>
                  <a:spcPct val="0"/>
                </a:spcBef>
              </a:pPr>
              <a:endParaRPr lang="en-US" sz="1200" b="0" dirty="0">
                <a:latin typeface="Courier New" pitchFamily="49" charset="0"/>
              </a:endParaRPr>
            </a:p>
          </p:txBody>
        </p:sp>
        <p:sp>
          <p:nvSpPr>
            <p:cNvPr id="23" name="Freeform 33"/>
            <p:cNvSpPr>
              <a:spLocks/>
            </p:cNvSpPr>
            <p:nvPr/>
          </p:nvSpPr>
          <p:spPr bwMode="auto">
            <a:xfrm>
              <a:off x="1677" y="1016"/>
              <a:ext cx="0" cy="231"/>
            </a:xfrm>
            <a:custGeom>
              <a:avLst/>
              <a:gdLst/>
              <a:ahLst/>
              <a:cxnLst>
                <a:cxn ang="0">
                  <a:pos x="0" y="19958"/>
                </a:cxn>
                <a:cxn ang="0">
                  <a:pos x="0" y="0"/>
                </a:cxn>
              </a:cxnLst>
              <a:rect l="0" t="0" r="r" b="b"/>
              <a:pathLst>
                <a:path w="20000" h="20000">
                  <a:moveTo>
                    <a:pt x="0" y="19958"/>
                  </a:moveTo>
                  <a:lnTo>
                    <a:pt x="0" y="0"/>
                  </a:lnTo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 type="triangle" w="med" len="sm"/>
              <a:tailEnd/>
            </a:ln>
          </p:spPr>
          <p:txBody>
            <a:bodyPr/>
            <a:lstStyle/>
            <a:p>
              <a:endParaRPr lang="ar-SA"/>
            </a:p>
          </p:txBody>
        </p:sp>
        <p:sp>
          <p:nvSpPr>
            <p:cNvPr id="24" name="Rectangle 34"/>
            <p:cNvSpPr>
              <a:spLocks noChangeArrowheads="1"/>
            </p:cNvSpPr>
            <p:nvPr/>
          </p:nvSpPr>
          <p:spPr bwMode="auto">
            <a:xfrm>
              <a:off x="1604" y="1251"/>
              <a:ext cx="293" cy="135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l">
                <a:spcBef>
                  <a:spcPct val="0"/>
                </a:spcBef>
              </a:pPr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c[0]</a:t>
              </a:r>
              <a:endParaRPr lang="en-US" sz="1200" b="0">
                <a:solidFill>
                  <a:srgbClr val="000000"/>
                </a:solidFill>
                <a:latin typeface="Courier New" pitchFamily="49" charset="0"/>
              </a:endParaRPr>
            </a:p>
            <a:p>
              <a:pPr algn="l" eaLnBrk="0" hangingPunct="0">
                <a:spcBef>
                  <a:spcPct val="0"/>
                </a:spcBef>
              </a:pPr>
              <a:endParaRPr lang="en-US" sz="1200" b="0">
                <a:latin typeface="Courier New" pitchFamily="49" charset="0"/>
              </a:endParaRPr>
            </a:p>
          </p:txBody>
        </p:sp>
        <p:sp>
          <p:nvSpPr>
            <p:cNvPr id="25" name="Rectangle 35"/>
            <p:cNvSpPr>
              <a:spLocks noChangeArrowheads="1"/>
            </p:cNvSpPr>
            <p:nvPr/>
          </p:nvSpPr>
          <p:spPr bwMode="auto">
            <a:xfrm>
              <a:off x="1604" y="1424"/>
              <a:ext cx="293" cy="135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l">
                <a:spcBef>
                  <a:spcPct val="0"/>
                </a:spcBef>
              </a:pPr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c[1]</a:t>
              </a:r>
              <a:endParaRPr lang="en-US" sz="1200" b="0">
                <a:solidFill>
                  <a:srgbClr val="000000"/>
                </a:solidFill>
                <a:latin typeface="Courier New" pitchFamily="49" charset="0"/>
              </a:endParaRPr>
            </a:p>
            <a:p>
              <a:pPr algn="l" eaLnBrk="0" hangingPunct="0">
                <a:spcBef>
                  <a:spcPct val="0"/>
                </a:spcBef>
              </a:pPr>
              <a:endParaRPr lang="en-US" sz="1200" b="0">
                <a:latin typeface="Courier New" pitchFamily="49" charset="0"/>
              </a:endParaRPr>
            </a:p>
          </p:txBody>
        </p:sp>
        <p:sp>
          <p:nvSpPr>
            <p:cNvPr id="26" name="Rectangle 36"/>
            <p:cNvSpPr>
              <a:spLocks noChangeArrowheads="1"/>
            </p:cNvSpPr>
            <p:nvPr/>
          </p:nvSpPr>
          <p:spPr bwMode="auto">
            <a:xfrm>
              <a:off x="1604" y="1598"/>
              <a:ext cx="293" cy="134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l">
                <a:spcBef>
                  <a:spcPct val="0"/>
                </a:spcBef>
              </a:pPr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c[2]</a:t>
              </a:r>
              <a:endParaRPr lang="en-US" sz="1200" b="0">
                <a:solidFill>
                  <a:srgbClr val="000000"/>
                </a:solidFill>
                <a:latin typeface="Courier New" pitchFamily="49" charset="0"/>
              </a:endParaRPr>
            </a:p>
            <a:p>
              <a:pPr algn="l" eaLnBrk="0" hangingPunct="0">
                <a:spcBef>
                  <a:spcPct val="0"/>
                </a:spcBef>
              </a:pPr>
              <a:endParaRPr lang="en-US" sz="1200" b="0">
                <a:latin typeface="Courier New" pitchFamily="49" charset="0"/>
              </a:endParaRPr>
            </a:p>
          </p:txBody>
        </p:sp>
        <p:sp>
          <p:nvSpPr>
            <p:cNvPr id="27" name="Rectangle 37"/>
            <p:cNvSpPr>
              <a:spLocks noChangeArrowheads="1"/>
            </p:cNvSpPr>
            <p:nvPr/>
          </p:nvSpPr>
          <p:spPr bwMode="auto">
            <a:xfrm>
              <a:off x="1604" y="1771"/>
              <a:ext cx="293" cy="135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l">
                <a:spcBef>
                  <a:spcPct val="0"/>
                </a:spcBef>
              </a:pPr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c[3]</a:t>
              </a:r>
              <a:endParaRPr lang="en-US" sz="1200" b="0">
                <a:solidFill>
                  <a:srgbClr val="000000"/>
                </a:solidFill>
                <a:latin typeface="Courier New" pitchFamily="49" charset="0"/>
              </a:endParaRPr>
            </a:p>
            <a:p>
              <a:pPr algn="l" eaLnBrk="0" hangingPunct="0">
                <a:spcBef>
                  <a:spcPct val="0"/>
                </a:spcBef>
              </a:pPr>
              <a:endParaRPr lang="en-US" sz="1200" b="0">
                <a:latin typeface="Courier New" pitchFamily="49" charset="0"/>
              </a:endParaRPr>
            </a:p>
          </p:txBody>
        </p:sp>
        <p:sp>
          <p:nvSpPr>
            <p:cNvPr id="28" name="Rectangle 38"/>
            <p:cNvSpPr>
              <a:spLocks noChangeArrowheads="1"/>
            </p:cNvSpPr>
            <p:nvPr/>
          </p:nvSpPr>
          <p:spPr bwMode="auto">
            <a:xfrm>
              <a:off x="1536" y="3158"/>
              <a:ext cx="361" cy="135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l">
                <a:spcBef>
                  <a:spcPct val="0"/>
                </a:spcBef>
              </a:pPr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c[11]</a:t>
              </a:r>
              <a:endParaRPr lang="en-US" sz="1200" b="0">
                <a:solidFill>
                  <a:srgbClr val="000000"/>
                </a:solidFill>
                <a:latin typeface="Courier New" pitchFamily="49" charset="0"/>
              </a:endParaRPr>
            </a:p>
            <a:p>
              <a:pPr algn="l" eaLnBrk="0" hangingPunct="0">
                <a:spcBef>
                  <a:spcPct val="0"/>
                </a:spcBef>
              </a:pPr>
              <a:endParaRPr lang="en-US" sz="1200" b="0">
                <a:latin typeface="Courier New" pitchFamily="49" charset="0"/>
              </a:endParaRPr>
            </a:p>
          </p:txBody>
        </p:sp>
        <p:sp>
          <p:nvSpPr>
            <p:cNvPr id="29" name="Rectangle 39"/>
            <p:cNvSpPr>
              <a:spLocks noChangeArrowheads="1"/>
            </p:cNvSpPr>
            <p:nvPr/>
          </p:nvSpPr>
          <p:spPr bwMode="auto">
            <a:xfrm>
              <a:off x="1536" y="2984"/>
              <a:ext cx="361" cy="135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l">
                <a:spcBef>
                  <a:spcPct val="0"/>
                </a:spcBef>
              </a:pPr>
              <a:r>
                <a:rPr lang="en-US" sz="1200" dirty="0">
                  <a:solidFill>
                    <a:srgbClr val="000000"/>
                  </a:solidFill>
                  <a:latin typeface="Courier New" pitchFamily="49" charset="0"/>
                </a:rPr>
                <a:t>c[10]</a:t>
              </a:r>
              <a:endParaRPr lang="en-US" sz="1200" b="0" dirty="0">
                <a:solidFill>
                  <a:srgbClr val="000000"/>
                </a:solidFill>
                <a:latin typeface="Courier New" pitchFamily="49" charset="0"/>
              </a:endParaRPr>
            </a:p>
            <a:p>
              <a:pPr algn="l" eaLnBrk="0" hangingPunct="0">
                <a:spcBef>
                  <a:spcPct val="0"/>
                </a:spcBef>
              </a:pPr>
              <a:endParaRPr lang="en-US" sz="1200" b="0" dirty="0">
                <a:latin typeface="Courier New" pitchFamily="49" charset="0"/>
              </a:endParaRPr>
            </a:p>
          </p:txBody>
        </p:sp>
        <p:sp>
          <p:nvSpPr>
            <p:cNvPr id="30" name="Rectangle 40"/>
            <p:cNvSpPr>
              <a:spLocks noChangeArrowheads="1"/>
            </p:cNvSpPr>
            <p:nvPr/>
          </p:nvSpPr>
          <p:spPr bwMode="auto">
            <a:xfrm>
              <a:off x="1604" y="2811"/>
              <a:ext cx="293" cy="135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l">
                <a:spcBef>
                  <a:spcPct val="0"/>
                </a:spcBef>
              </a:pPr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c[9]</a:t>
              </a:r>
              <a:endParaRPr lang="en-US" sz="1200" b="0">
                <a:solidFill>
                  <a:srgbClr val="000000"/>
                </a:solidFill>
                <a:latin typeface="Courier New" pitchFamily="49" charset="0"/>
              </a:endParaRPr>
            </a:p>
            <a:p>
              <a:pPr algn="l" eaLnBrk="0" hangingPunct="0">
                <a:spcBef>
                  <a:spcPct val="0"/>
                </a:spcBef>
              </a:pPr>
              <a:endParaRPr lang="en-US" sz="1200" b="0">
                <a:latin typeface="Courier New" pitchFamily="49" charset="0"/>
              </a:endParaRPr>
            </a:p>
          </p:txBody>
        </p:sp>
        <p:sp>
          <p:nvSpPr>
            <p:cNvPr id="31" name="Rectangle 41"/>
            <p:cNvSpPr>
              <a:spLocks noChangeArrowheads="1"/>
            </p:cNvSpPr>
            <p:nvPr/>
          </p:nvSpPr>
          <p:spPr bwMode="auto">
            <a:xfrm>
              <a:off x="1604" y="2638"/>
              <a:ext cx="293" cy="135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l">
                <a:spcBef>
                  <a:spcPct val="0"/>
                </a:spcBef>
              </a:pPr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c[8]</a:t>
              </a:r>
              <a:endParaRPr lang="en-US" sz="1200" b="0">
                <a:solidFill>
                  <a:srgbClr val="000000"/>
                </a:solidFill>
                <a:latin typeface="Courier New" pitchFamily="49" charset="0"/>
              </a:endParaRPr>
            </a:p>
            <a:p>
              <a:pPr algn="l" eaLnBrk="0" hangingPunct="0">
                <a:spcBef>
                  <a:spcPct val="0"/>
                </a:spcBef>
              </a:pPr>
              <a:endParaRPr lang="en-US" sz="1200" b="0">
                <a:latin typeface="Courier New" pitchFamily="49" charset="0"/>
              </a:endParaRPr>
            </a:p>
          </p:txBody>
        </p:sp>
        <p:sp>
          <p:nvSpPr>
            <p:cNvPr id="32" name="Rectangle 42"/>
            <p:cNvSpPr>
              <a:spLocks noChangeArrowheads="1"/>
            </p:cNvSpPr>
            <p:nvPr/>
          </p:nvSpPr>
          <p:spPr bwMode="auto">
            <a:xfrm>
              <a:off x="1604" y="2464"/>
              <a:ext cx="293" cy="135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l">
                <a:spcBef>
                  <a:spcPct val="0"/>
                </a:spcBef>
              </a:pPr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c[7]</a:t>
              </a:r>
              <a:endParaRPr lang="en-US" sz="1200" b="0">
                <a:solidFill>
                  <a:srgbClr val="000000"/>
                </a:solidFill>
                <a:latin typeface="Courier New" pitchFamily="49" charset="0"/>
              </a:endParaRPr>
            </a:p>
            <a:p>
              <a:pPr algn="l" eaLnBrk="0" hangingPunct="0">
                <a:spcBef>
                  <a:spcPct val="0"/>
                </a:spcBef>
              </a:pPr>
              <a:endParaRPr lang="en-US" sz="1200" b="0">
                <a:latin typeface="Courier New" pitchFamily="49" charset="0"/>
              </a:endParaRPr>
            </a:p>
          </p:txBody>
        </p:sp>
        <p:sp>
          <p:nvSpPr>
            <p:cNvPr id="33" name="Rectangle 43"/>
            <p:cNvSpPr>
              <a:spLocks noChangeArrowheads="1"/>
            </p:cNvSpPr>
            <p:nvPr/>
          </p:nvSpPr>
          <p:spPr bwMode="auto">
            <a:xfrm>
              <a:off x="1604" y="2118"/>
              <a:ext cx="293" cy="134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l">
                <a:spcBef>
                  <a:spcPct val="0"/>
                </a:spcBef>
              </a:pPr>
              <a:r>
                <a:rPr lang="en-US" sz="1200" dirty="0">
                  <a:solidFill>
                    <a:srgbClr val="000000"/>
                  </a:solidFill>
                  <a:latin typeface="Courier New" pitchFamily="49" charset="0"/>
                </a:rPr>
                <a:t>c[5]</a:t>
              </a:r>
              <a:endParaRPr lang="en-US" sz="1200" b="0" dirty="0">
                <a:solidFill>
                  <a:srgbClr val="000000"/>
                </a:solidFill>
                <a:latin typeface="Courier New" pitchFamily="49" charset="0"/>
              </a:endParaRPr>
            </a:p>
            <a:p>
              <a:pPr algn="l" eaLnBrk="0" hangingPunct="0">
                <a:spcBef>
                  <a:spcPct val="0"/>
                </a:spcBef>
              </a:pPr>
              <a:endParaRPr lang="en-US" sz="1200" b="0" dirty="0">
                <a:latin typeface="Courier New" pitchFamily="49" charset="0"/>
              </a:endParaRPr>
            </a:p>
          </p:txBody>
        </p:sp>
        <p:sp>
          <p:nvSpPr>
            <p:cNvPr id="34" name="Rectangle 44"/>
            <p:cNvSpPr>
              <a:spLocks noChangeArrowheads="1"/>
            </p:cNvSpPr>
            <p:nvPr/>
          </p:nvSpPr>
          <p:spPr bwMode="auto">
            <a:xfrm>
              <a:off x="1604" y="1944"/>
              <a:ext cx="293" cy="135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l">
                <a:spcBef>
                  <a:spcPct val="0"/>
                </a:spcBef>
              </a:pPr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c[4]</a:t>
              </a:r>
              <a:endParaRPr lang="en-US" sz="1200" b="0">
                <a:solidFill>
                  <a:srgbClr val="000000"/>
                </a:solidFill>
                <a:latin typeface="Courier New" pitchFamily="49" charset="0"/>
              </a:endParaRPr>
            </a:p>
            <a:p>
              <a:pPr algn="l" eaLnBrk="0" hangingPunct="0">
                <a:spcBef>
                  <a:spcPct val="0"/>
                </a:spcBef>
              </a:pPr>
              <a:endParaRPr lang="en-US" sz="1200" b="0">
                <a:latin typeface="Courier New" pitchFamily="49" charset="0"/>
              </a:endParaRPr>
            </a:p>
          </p:txBody>
        </p:sp>
        <p:sp>
          <p:nvSpPr>
            <p:cNvPr id="35" name="Rectangle 45"/>
            <p:cNvSpPr>
              <a:spLocks noChangeArrowheads="1"/>
            </p:cNvSpPr>
            <p:nvPr/>
          </p:nvSpPr>
          <p:spPr bwMode="auto">
            <a:xfrm>
              <a:off x="1559" y="3537"/>
              <a:ext cx="1513" cy="207"/>
            </a:xfrm>
            <a:prstGeom prst="rect">
              <a:avLst/>
            </a:prstGeom>
            <a:noFill/>
            <a:ln w="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l">
                <a:spcBef>
                  <a:spcPct val="0"/>
                </a:spcBef>
              </a:pPr>
              <a:r>
                <a:rPr lang="en-US" sz="1200" b="0">
                  <a:solidFill>
                    <a:srgbClr val="000000"/>
                  </a:solidFill>
                  <a:latin typeface="Courier New" pitchFamily="49" charset="0"/>
                </a:rPr>
                <a:t>Position number of the element within array </a:t>
              </a:r>
              <a:r>
                <a:rPr lang="en-US" sz="1200">
                  <a:solidFill>
                    <a:srgbClr val="000000"/>
                  </a:solidFill>
                  <a:latin typeface="Courier New" pitchFamily="49" charset="0"/>
                </a:rPr>
                <a:t>c</a:t>
              </a:r>
              <a:endParaRPr lang="en-US" sz="1200" b="0">
                <a:solidFill>
                  <a:srgbClr val="000000"/>
                </a:solidFill>
                <a:latin typeface="Courier New" pitchFamily="49" charset="0"/>
              </a:endParaRPr>
            </a:p>
            <a:p>
              <a:pPr algn="l" eaLnBrk="0" hangingPunct="0">
                <a:spcBef>
                  <a:spcPct val="0"/>
                </a:spcBef>
              </a:pPr>
              <a:endParaRPr lang="en-US" sz="1200" b="0">
                <a:latin typeface="Courier New" pitchFamily="49" charset="0"/>
              </a:endParaRPr>
            </a:p>
          </p:txBody>
        </p:sp>
        <p:sp>
          <p:nvSpPr>
            <p:cNvPr id="36" name="Freeform 46"/>
            <p:cNvSpPr>
              <a:spLocks/>
            </p:cNvSpPr>
            <p:nvPr/>
          </p:nvSpPr>
          <p:spPr bwMode="auto">
            <a:xfrm>
              <a:off x="1770" y="3270"/>
              <a:ext cx="0" cy="23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958"/>
                </a:cxn>
              </a:cxnLst>
              <a:rect l="0" t="0" r="r" b="b"/>
              <a:pathLst>
                <a:path w="20000" h="20000">
                  <a:moveTo>
                    <a:pt x="0" y="0"/>
                  </a:moveTo>
                  <a:lnTo>
                    <a:pt x="0" y="19958"/>
                  </a:lnTo>
                </a:path>
              </a:pathLst>
            </a:custGeom>
            <a:noFill/>
            <a:ln w="3175">
              <a:solidFill>
                <a:srgbClr val="000000"/>
              </a:solidFill>
              <a:round/>
              <a:headEnd type="triangle" w="med" len="sm"/>
              <a:tailEnd/>
            </a:ln>
          </p:spPr>
          <p:txBody>
            <a:bodyPr/>
            <a:lstStyle/>
            <a:p>
              <a:endParaRPr lang="ar-SA"/>
            </a:p>
          </p:txBody>
        </p:sp>
        <p:grpSp>
          <p:nvGrpSpPr>
            <p:cNvPr id="37" name="Group 47"/>
            <p:cNvGrpSpPr>
              <a:grpSpLocks/>
            </p:cNvGrpSpPr>
            <p:nvPr/>
          </p:nvGrpSpPr>
          <p:grpSpPr bwMode="auto">
            <a:xfrm>
              <a:off x="2032" y="1226"/>
              <a:ext cx="812" cy="2080"/>
              <a:chOff x="0" y="-2"/>
              <a:chExt cx="20000" cy="20004"/>
            </a:xfrm>
          </p:grpSpPr>
          <p:sp>
            <p:nvSpPr>
              <p:cNvPr id="38" name="Freeform 48"/>
              <p:cNvSpPr>
                <a:spLocks/>
              </p:cNvSpPr>
              <p:nvPr/>
            </p:nvSpPr>
            <p:spPr bwMode="auto">
              <a:xfrm>
                <a:off x="0" y="10000"/>
                <a:ext cx="20000" cy="1667"/>
              </a:xfrm>
              <a:custGeom>
                <a:avLst/>
                <a:gdLst/>
                <a:ahLst/>
                <a:cxnLst>
                  <a:cxn ang="0">
                    <a:pos x="19986" y="0"/>
                  </a:cxn>
                  <a:cxn ang="0">
                    <a:pos x="19986" y="19944"/>
                  </a:cxn>
                  <a:cxn ang="0">
                    <a:pos x="0" y="19944"/>
                  </a:cxn>
                  <a:cxn ang="0">
                    <a:pos x="0" y="0"/>
                  </a:cxn>
                  <a:cxn ang="0">
                    <a:pos x="19986" y="0"/>
                  </a:cxn>
                </a:cxnLst>
                <a:rect l="0" t="0" r="r" b="b"/>
                <a:pathLst>
                  <a:path w="20000" h="20000">
                    <a:moveTo>
                      <a:pt x="19986" y="0"/>
                    </a:moveTo>
                    <a:lnTo>
                      <a:pt x="19986" y="19944"/>
                    </a:lnTo>
                    <a:lnTo>
                      <a:pt x="0" y="19944"/>
                    </a:lnTo>
                    <a:lnTo>
                      <a:pt x="0" y="0"/>
                    </a:lnTo>
                    <a:lnTo>
                      <a:pt x="19986" y="0"/>
                    </a:lnTo>
                    <a:close/>
                  </a:path>
                </a:pathLst>
              </a:custGeom>
              <a:noFill/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ar-SA"/>
              </a:p>
            </p:txBody>
          </p:sp>
          <p:grpSp>
            <p:nvGrpSpPr>
              <p:cNvPr id="39" name="Group 49"/>
              <p:cNvGrpSpPr>
                <a:grpSpLocks/>
              </p:cNvGrpSpPr>
              <p:nvPr/>
            </p:nvGrpSpPr>
            <p:grpSpPr bwMode="auto">
              <a:xfrm>
                <a:off x="0" y="-2"/>
                <a:ext cx="20000" cy="20004"/>
                <a:chOff x="0" y="0"/>
                <a:chExt cx="20000" cy="20004"/>
              </a:xfrm>
            </p:grpSpPr>
            <p:sp>
              <p:nvSpPr>
                <p:cNvPr id="40" name="Freeform 50"/>
                <p:cNvSpPr>
                  <a:spLocks/>
                </p:cNvSpPr>
                <p:nvPr/>
              </p:nvSpPr>
              <p:spPr bwMode="auto">
                <a:xfrm>
                  <a:off x="0" y="0"/>
                  <a:ext cx="20000" cy="1667"/>
                </a:xfrm>
                <a:custGeom>
                  <a:avLst/>
                  <a:gdLst/>
                  <a:ahLst/>
                  <a:cxnLst>
                    <a:cxn ang="0">
                      <a:pos x="19986" y="0"/>
                    </a:cxn>
                    <a:cxn ang="0">
                      <a:pos x="19986" y="19944"/>
                    </a:cxn>
                    <a:cxn ang="0">
                      <a:pos x="0" y="19944"/>
                    </a:cxn>
                    <a:cxn ang="0">
                      <a:pos x="0" y="0"/>
                    </a:cxn>
                    <a:cxn ang="0">
                      <a:pos x="19986" y="0"/>
                    </a:cxn>
                  </a:cxnLst>
                  <a:rect l="0" t="0" r="r" b="b"/>
                  <a:pathLst>
                    <a:path w="20000" h="20000">
                      <a:moveTo>
                        <a:pt x="19986" y="0"/>
                      </a:moveTo>
                      <a:lnTo>
                        <a:pt x="19986" y="19944"/>
                      </a:lnTo>
                      <a:lnTo>
                        <a:pt x="0" y="19944"/>
                      </a:lnTo>
                      <a:lnTo>
                        <a:pt x="0" y="0"/>
                      </a:lnTo>
                      <a:lnTo>
                        <a:pt x="19986" y="0"/>
                      </a:lnTo>
                      <a:close/>
                    </a:path>
                  </a:pathLst>
                </a:cu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41" name="Freeform 51"/>
                <p:cNvSpPr>
                  <a:spLocks/>
                </p:cNvSpPr>
                <p:nvPr/>
              </p:nvSpPr>
              <p:spPr bwMode="auto">
                <a:xfrm>
                  <a:off x="0" y="1667"/>
                  <a:ext cx="20000" cy="1667"/>
                </a:xfrm>
                <a:custGeom>
                  <a:avLst/>
                  <a:gdLst/>
                  <a:ahLst/>
                  <a:cxnLst>
                    <a:cxn ang="0">
                      <a:pos x="19986" y="0"/>
                    </a:cxn>
                    <a:cxn ang="0">
                      <a:pos x="19986" y="19944"/>
                    </a:cxn>
                    <a:cxn ang="0">
                      <a:pos x="0" y="19944"/>
                    </a:cxn>
                    <a:cxn ang="0">
                      <a:pos x="0" y="0"/>
                    </a:cxn>
                    <a:cxn ang="0">
                      <a:pos x="19986" y="0"/>
                    </a:cxn>
                  </a:cxnLst>
                  <a:rect l="0" t="0" r="r" b="b"/>
                  <a:pathLst>
                    <a:path w="20000" h="20000">
                      <a:moveTo>
                        <a:pt x="19986" y="0"/>
                      </a:moveTo>
                      <a:lnTo>
                        <a:pt x="19986" y="19944"/>
                      </a:lnTo>
                      <a:lnTo>
                        <a:pt x="0" y="19944"/>
                      </a:lnTo>
                      <a:lnTo>
                        <a:pt x="0" y="0"/>
                      </a:lnTo>
                      <a:lnTo>
                        <a:pt x="19986" y="0"/>
                      </a:lnTo>
                      <a:close/>
                    </a:path>
                  </a:pathLst>
                </a:cu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42" name="Freeform 52"/>
                <p:cNvSpPr>
                  <a:spLocks/>
                </p:cNvSpPr>
                <p:nvPr/>
              </p:nvSpPr>
              <p:spPr bwMode="auto">
                <a:xfrm>
                  <a:off x="0" y="3334"/>
                  <a:ext cx="20000" cy="1667"/>
                </a:xfrm>
                <a:custGeom>
                  <a:avLst/>
                  <a:gdLst/>
                  <a:ahLst/>
                  <a:cxnLst>
                    <a:cxn ang="0">
                      <a:pos x="19986" y="0"/>
                    </a:cxn>
                    <a:cxn ang="0">
                      <a:pos x="19986" y="19944"/>
                    </a:cxn>
                    <a:cxn ang="0">
                      <a:pos x="0" y="19944"/>
                    </a:cxn>
                    <a:cxn ang="0">
                      <a:pos x="0" y="0"/>
                    </a:cxn>
                    <a:cxn ang="0">
                      <a:pos x="19986" y="0"/>
                    </a:cxn>
                  </a:cxnLst>
                  <a:rect l="0" t="0" r="r" b="b"/>
                  <a:pathLst>
                    <a:path w="20000" h="20000">
                      <a:moveTo>
                        <a:pt x="19986" y="0"/>
                      </a:moveTo>
                      <a:lnTo>
                        <a:pt x="19986" y="19944"/>
                      </a:lnTo>
                      <a:lnTo>
                        <a:pt x="0" y="19944"/>
                      </a:lnTo>
                      <a:lnTo>
                        <a:pt x="0" y="0"/>
                      </a:lnTo>
                      <a:lnTo>
                        <a:pt x="19986" y="0"/>
                      </a:lnTo>
                      <a:close/>
                    </a:path>
                  </a:pathLst>
                </a:cu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43" name="Freeform 53"/>
                <p:cNvSpPr>
                  <a:spLocks/>
                </p:cNvSpPr>
                <p:nvPr/>
              </p:nvSpPr>
              <p:spPr bwMode="auto">
                <a:xfrm>
                  <a:off x="0" y="5001"/>
                  <a:ext cx="20000" cy="1667"/>
                </a:xfrm>
                <a:custGeom>
                  <a:avLst/>
                  <a:gdLst/>
                  <a:ahLst/>
                  <a:cxnLst>
                    <a:cxn ang="0">
                      <a:pos x="19986" y="0"/>
                    </a:cxn>
                    <a:cxn ang="0">
                      <a:pos x="19986" y="19944"/>
                    </a:cxn>
                    <a:cxn ang="0">
                      <a:pos x="0" y="19944"/>
                    </a:cxn>
                    <a:cxn ang="0">
                      <a:pos x="0" y="0"/>
                    </a:cxn>
                    <a:cxn ang="0">
                      <a:pos x="19986" y="0"/>
                    </a:cxn>
                  </a:cxnLst>
                  <a:rect l="0" t="0" r="r" b="b"/>
                  <a:pathLst>
                    <a:path w="20000" h="20000">
                      <a:moveTo>
                        <a:pt x="19986" y="0"/>
                      </a:moveTo>
                      <a:lnTo>
                        <a:pt x="19986" y="19944"/>
                      </a:lnTo>
                      <a:lnTo>
                        <a:pt x="0" y="19944"/>
                      </a:lnTo>
                      <a:lnTo>
                        <a:pt x="0" y="0"/>
                      </a:lnTo>
                      <a:lnTo>
                        <a:pt x="19986" y="0"/>
                      </a:lnTo>
                      <a:close/>
                    </a:path>
                  </a:pathLst>
                </a:cu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44" name="Freeform 54"/>
                <p:cNvSpPr>
                  <a:spLocks/>
                </p:cNvSpPr>
                <p:nvPr/>
              </p:nvSpPr>
              <p:spPr bwMode="auto">
                <a:xfrm>
                  <a:off x="0" y="6668"/>
                  <a:ext cx="20000" cy="1667"/>
                </a:xfrm>
                <a:custGeom>
                  <a:avLst/>
                  <a:gdLst/>
                  <a:ahLst/>
                  <a:cxnLst>
                    <a:cxn ang="0">
                      <a:pos x="19986" y="0"/>
                    </a:cxn>
                    <a:cxn ang="0">
                      <a:pos x="19986" y="19944"/>
                    </a:cxn>
                    <a:cxn ang="0">
                      <a:pos x="0" y="19944"/>
                    </a:cxn>
                    <a:cxn ang="0">
                      <a:pos x="0" y="0"/>
                    </a:cxn>
                    <a:cxn ang="0">
                      <a:pos x="19986" y="0"/>
                    </a:cxn>
                  </a:cxnLst>
                  <a:rect l="0" t="0" r="r" b="b"/>
                  <a:pathLst>
                    <a:path w="20000" h="20000">
                      <a:moveTo>
                        <a:pt x="19986" y="0"/>
                      </a:moveTo>
                      <a:lnTo>
                        <a:pt x="19986" y="19944"/>
                      </a:lnTo>
                      <a:lnTo>
                        <a:pt x="0" y="19944"/>
                      </a:lnTo>
                      <a:lnTo>
                        <a:pt x="0" y="0"/>
                      </a:lnTo>
                      <a:lnTo>
                        <a:pt x="19986" y="0"/>
                      </a:lnTo>
                      <a:close/>
                    </a:path>
                  </a:pathLst>
                </a:cu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45" name="Freeform 55"/>
                <p:cNvSpPr>
                  <a:spLocks/>
                </p:cNvSpPr>
                <p:nvPr/>
              </p:nvSpPr>
              <p:spPr bwMode="auto">
                <a:xfrm>
                  <a:off x="0" y="8335"/>
                  <a:ext cx="20000" cy="1667"/>
                </a:xfrm>
                <a:custGeom>
                  <a:avLst/>
                  <a:gdLst/>
                  <a:ahLst/>
                  <a:cxnLst>
                    <a:cxn ang="0">
                      <a:pos x="19986" y="0"/>
                    </a:cxn>
                    <a:cxn ang="0">
                      <a:pos x="19986" y="19944"/>
                    </a:cxn>
                    <a:cxn ang="0">
                      <a:pos x="0" y="19944"/>
                    </a:cxn>
                    <a:cxn ang="0">
                      <a:pos x="0" y="0"/>
                    </a:cxn>
                    <a:cxn ang="0">
                      <a:pos x="19986" y="0"/>
                    </a:cxn>
                  </a:cxnLst>
                  <a:rect l="0" t="0" r="r" b="b"/>
                  <a:pathLst>
                    <a:path w="20000" h="20000">
                      <a:moveTo>
                        <a:pt x="19986" y="0"/>
                      </a:moveTo>
                      <a:lnTo>
                        <a:pt x="19986" y="19944"/>
                      </a:lnTo>
                      <a:lnTo>
                        <a:pt x="0" y="19944"/>
                      </a:lnTo>
                      <a:lnTo>
                        <a:pt x="0" y="0"/>
                      </a:lnTo>
                      <a:lnTo>
                        <a:pt x="19986" y="0"/>
                      </a:lnTo>
                      <a:close/>
                    </a:path>
                  </a:pathLst>
                </a:cu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46" name="Freeform 56"/>
                <p:cNvSpPr>
                  <a:spLocks/>
                </p:cNvSpPr>
                <p:nvPr/>
              </p:nvSpPr>
              <p:spPr bwMode="auto">
                <a:xfrm>
                  <a:off x="0" y="11669"/>
                  <a:ext cx="20000" cy="1667"/>
                </a:xfrm>
                <a:custGeom>
                  <a:avLst/>
                  <a:gdLst/>
                  <a:ahLst/>
                  <a:cxnLst>
                    <a:cxn ang="0">
                      <a:pos x="19986" y="0"/>
                    </a:cxn>
                    <a:cxn ang="0">
                      <a:pos x="19986" y="19944"/>
                    </a:cxn>
                    <a:cxn ang="0">
                      <a:pos x="0" y="19944"/>
                    </a:cxn>
                    <a:cxn ang="0">
                      <a:pos x="0" y="0"/>
                    </a:cxn>
                    <a:cxn ang="0">
                      <a:pos x="19986" y="0"/>
                    </a:cxn>
                  </a:cxnLst>
                  <a:rect l="0" t="0" r="r" b="b"/>
                  <a:pathLst>
                    <a:path w="20000" h="20000">
                      <a:moveTo>
                        <a:pt x="19986" y="0"/>
                      </a:moveTo>
                      <a:lnTo>
                        <a:pt x="19986" y="19944"/>
                      </a:lnTo>
                      <a:lnTo>
                        <a:pt x="0" y="19944"/>
                      </a:lnTo>
                      <a:lnTo>
                        <a:pt x="0" y="0"/>
                      </a:lnTo>
                      <a:lnTo>
                        <a:pt x="19986" y="0"/>
                      </a:lnTo>
                      <a:close/>
                    </a:path>
                  </a:pathLst>
                </a:cu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47" name="Freeform 57"/>
                <p:cNvSpPr>
                  <a:spLocks/>
                </p:cNvSpPr>
                <p:nvPr/>
              </p:nvSpPr>
              <p:spPr bwMode="auto">
                <a:xfrm>
                  <a:off x="0" y="13336"/>
                  <a:ext cx="20000" cy="1667"/>
                </a:xfrm>
                <a:custGeom>
                  <a:avLst/>
                  <a:gdLst/>
                  <a:ahLst/>
                  <a:cxnLst>
                    <a:cxn ang="0">
                      <a:pos x="19986" y="0"/>
                    </a:cxn>
                    <a:cxn ang="0">
                      <a:pos x="19986" y="19944"/>
                    </a:cxn>
                    <a:cxn ang="0">
                      <a:pos x="0" y="19944"/>
                    </a:cxn>
                    <a:cxn ang="0">
                      <a:pos x="0" y="0"/>
                    </a:cxn>
                    <a:cxn ang="0">
                      <a:pos x="19986" y="0"/>
                    </a:cxn>
                  </a:cxnLst>
                  <a:rect l="0" t="0" r="r" b="b"/>
                  <a:pathLst>
                    <a:path w="20000" h="20000">
                      <a:moveTo>
                        <a:pt x="19986" y="0"/>
                      </a:moveTo>
                      <a:lnTo>
                        <a:pt x="19986" y="19944"/>
                      </a:lnTo>
                      <a:lnTo>
                        <a:pt x="0" y="19944"/>
                      </a:lnTo>
                      <a:lnTo>
                        <a:pt x="0" y="0"/>
                      </a:lnTo>
                      <a:lnTo>
                        <a:pt x="19986" y="0"/>
                      </a:lnTo>
                      <a:close/>
                    </a:path>
                  </a:pathLst>
                </a:cu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48" name="Freeform 58"/>
                <p:cNvSpPr>
                  <a:spLocks/>
                </p:cNvSpPr>
                <p:nvPr/>
              </p:nvSpPr>
              <p:spPr bwMode="auto">
                <a:xfrm>
                  <a:off x="0" y="15003"/>
                  <a:ext cx="20000" cy="1667"/>
                </a:xfrm>
                <a:custGeom>
                  <a:avLst/>
                  <a:gdLst/>
                  <a:ahLst/>
                  <a:cxnLst>
                    <a:cxn ang="0">
                      <a:pos x="19986" y="0"/>
                    </a:cxn>
                    <a:cxn ang="0">
                      <a:pos x="19986" y="19944"/>
                    </a:cxn>
                    <a:cxn ang="0">
                      <a:pos x="0" y="19944"/>
                    </a:cxn>
                    <a:cxn ang="0">
                      <a:pos x="0" y="0"/>
                    </a:cxn>
                    <a:cxn ang="0">
                      <a:pos x="19986" y="0"/>
                    </a:cxn>
                  </a:cxnLst>
                  <a:rect l="0" t="0" r="r" b="b"/>
                  <a:pathLst>
                    <a:path w="20000" h="20000">
                      <a:moveTo>
                        <a:pt x="19986" y="0"/>
                      </a:moveTo>
                      <a:lnTo>
                        <a:pt x="19986" y="19944"/>
                      </a:lnTo>
                      <a:lnTo>
                        <a:pt x="0" y="19944"/>
                      </a:lnTo>
                      <a:lnTo>
                        <a:pt x="0" y="0"/>
                      </a:lnTo>
                      <a:lnTo>
                        <a:pt x="19986" y="0"/>
                      </a:lnTo>
                      <a:close/>
                    </a:path>
                  </a:pathLst>
                </a:cu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49" name="Freeform 59"/>
                <p:cNvSpPr>
                  <a:spLocks/>
                </p:cNvSpPr>
                <p:nvPr/>
              </p:nvSpPr>
              <p:spPr bwMode="auto">
                <a:xfrm>
                  <a:off x="0" y="16670"/>
                  <a:ext cx="20000" cy="1667"/>
                </a:xfrm>
                <a:custGeom>
                  <a:avLst/>
                  <a:gdLst/>
                  <a:ahLst/>
                  <a:cxnLst>
                    <a:cxn ang="0">
                      <a:pos x="19986" y="0"/>
                    </a:cxn>
                    <a:cxn ang="0">
                      <a:pos x="19986" y="19944"/>
                    </a:cxn>
                    <a:cxn ang="0">
                      <a:pos x="0" y="19944"/>
                    </a:cxn>
                    <a:cxn ang="0">
                      <a:pos x="0" y="0"/>
                    </a:cxn>
                    <a:cxn ang="0">
                      <a:pos x="19986" y="0"/>
                    </a:cxn>
                  </a:cxnLst>
                  <a:rect l="0" t="0" r="r" b="b"/>
                  <a:pathLst>
                    <a:path w="20000" h="20000">
                      <a:moveTo>
                        <a:pt x="19986" y="0"/>
                      </a:moveTo>
                      <a:lnTo>
                        <a:pt x="19986" y="19944"/>
                      </a:lnTo>
                      <a:lnTo>
                        <a:pt x="0" y="19944"/>
                      </a:lnTo>
                      <a:lnTo>
                        <a:pt x="0" y="0"/>
                      </a:lnTo>
                      <a:lnTo>
                        <a:pt x="19986" y="0"/>
                      </a:lnTo>
                      <a:close/>
                    </a:path>
                  </a:pathLst>
                </a:cu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50" name="Freeform 60"/>
                <p:cNvSpPr>
                  <a:spLocks/>
                </p:cNvSpPr>
                <p:nvPr/>
              </p:nvSpPr>
              <p:spPr bwMode="auto">
                <a:xfrm>
                  <a:off x="0" y="18337"/>
                  <a:ext cx="20000" cy="1667"/>
                </a:xfrm>
                <a:custGeom>
                  <a:avLst/>
                  <a:gdLst/>
                  <a:ahLst/>
                  <a:cxnLst>
                    <a:cxn ang="0">
                      <a:pos x="19986" y="0"/>
                    </a:cxn>
                    <a:cxn ang="0">
                      <a:pos x="19986" y="19944"/>
                    </a:cxn>
                    <a:cxn ang="0">
                      <a:pos x="0" y="19944"/>
                    </a:cxn>
                    <a:cxn ang="0">
                      <a:pos x="0" y="0"/>
                    </a:cxn>
                    <a:cxn ang="0">
                      <a:pos x="19986" y="0"/>
                    </a:cxn>
                  </a:cxnLst>
                  <a:rect l="0" t="0" r="r" b="b"/>
                  <a:pathLst>
                    <a:path w="20000" h="20000">
                      <a:moveTo>
                        <a:pt x="19986" y="0"/>
                      </a:moveTo>
                      <a:lnTo>
                        <a:pt x="19986" y="19944"/>
                      </a:lnTo>
                      <a:lnTo>
                        <a:pt x="0" y="19944"/>
                      </a:lnTo>
                      <a:lnTo>
                        <a:pt x="0" y="0"/>
                      </a:lnTo>
                      <a:lnTo>
                        <a:pt x="19986" y="0"/>
                      </a:lnTo>
                      <a:close/>
                    </a:path>
                  </a:pathLst>
                </a:cu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ar-SA"/>
                </a:p>
              </p:txBody>
            </p:sp>
          </p:grp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dirty="0" smtClean="0"/>
              <a:t>When declaring arrays, specify</a:t>
            </a:r>
          </a:p>
          <a:p>
            <a:pPr lvl="1" algn="l" rtl="0"/>
            <a:r>
              <a:rPr lang="en-US" dirty="0" smtClean="0"/>
              <a:t>Name</a:t>
            </a:r>
          </a:p>
          <a:p>
            <a:pPr lvl="1" algn="l" rtl="0"/>
            <a:r>
              <a:rPr lang="en-US" dirty="0" smtClean="0"/>
              <a:t>Type of array</a:t>
            </a:r>
          </a:p>
          <a:p>
            <a:pPr lvl="2" algn="l" rtl="0"/>
            <a:r>
              <a:rPr lang="en-US" dirty="0" smtClean="0"/>
              <a:t>Any data type</a:t>
            </a:r>
          </a:p>
          <a:p>
            <a:pPr lvl="1" algn="l" rtl="0"/>
            <a:r>
              <a:rPr lang="en-US" dirty="0" smtClean="0"/>
              <a:t>Number of elements</a:t>
            </a:r>
          </a:p>
          <a:p>
            <a:pPr lvl="1" algn="l" rtl="0"/>
            <a:r>
              <a:rPr lang="en-US" i="1" dirty="0" smtClean="0"/>
              <a:t>type </a:t>
            </a:r>
            <a:r>
              <a:rPr lang="en-US" i="1" dirty="0" err="1" smtClean="0"/>
              <a:t>arrayName</a:t>
            </a:r>
            <a:r>
              <a:rPr lang="en-US" b="1" dirty="0" smtClean="0">
                <a:latin typeface="Courier New" pitchFamily="49" charset="0"/>
              </a:rPr>
              <a:t>[</a:t>
            </a:r>
            <a:r>
              <a:rPr lang="en-US" b="1" dirty="0" smtClean="0"/>
              <a:t> </a:t>
            </a:r>
            <a:r>
              <a:rPr lang="en-US" i="1" dirty="0" err="1" smtClean="0"/>
              <a:t>arraySize</a:t>
            </a:r>
            <a:r>
              <a:rPr lang="en-US" i="1" dirty="0" smtClean="0"/>
              <a:t> </a:t>
            </a:r>
            <a:r>
              <a:rPr lang="en-US" b="1" dirty="0" smtClean="0">
                <a:latin typeface="Courier New" pitchFamily="49" charset="0"/>
              </a:rPr>
              <a:t>];</a:t>
            </a:r>
          </a:p>
          <a:p>
            <a:pPr lvl="3" algn="l" rtl="0">
              <a:buFontTx/>
              <a:buNone/>
            </a:pPr>
            <a:r>
              <a:rPr lang="en-US" sz="1600" b="1" dirty="0" err="1" smtClean="0">
                <a:latin typeface="Courier New" pitchFamily="49" charset="0"/>
              </a:rPr>
              <a:t>int</a:t>
            </a:r>
            <a:r>
              <a:rPr lang="en-US" sz="1600" b="1" dirty="0" smtClean="0">
                <a:latin typeface="Courier New" pitchFamily="49" charset="0"/>
              </a:rPr>
              <a:t> c[ 10 ];  // array of 10 integers</a:t>
            </a:r>
          </a:p>
          <a:p>
            <a:pPr lvl="3" algn="l" rtl="0">
              <a:buFontTx/>
              <a:buNone/>
            </a:pPr>
            <a:r>
              <a:rPr lang="en-US" sz="1600" b="1" dirty="0" smtClean="0">
                <a:latin typeface="Courier New" pitchFamily="49" charset="0"/>
              </a:rPr>
              <a:t>float d[ 3284 ]; // array of 3284 floats</a:t>
            </a:r>
          </a:p>
          <a:p>
            <a:pPr algn="l" rtl="0"/>
            <a:r>
              <a:rPr lang="en-US" dirty="0" smtClean="0"/>
              <a:t>Declaring multiple arrays of same type</a:t>
            </a:r>
          </a:p>
          <a:p>
            <a:pPr lvl="1" algn="l" rtl="0"/>
            <a:r>
              <a:rPr lang="en-US" dirty="0" smtClean="0"/>
              <a:t>Use comma separated list, like regular variables</a:t>
            </a:r>
          </a:p>
          <a:p>
            <a:pPr lvl="4" algn="l" rtl="0">
              <a:buFontTx/>
              <a:buNone/>
            </a:pPr>
            <a:r>
              <a:rPr lang="en-US" sz="1600" b="1" dirty="0" err="1" smtClean="0">
                <a:latin typeface="Courier New" pitchFamily="49" charset="0"/>
              </a:rPr>
              <a:t>int</a:t>
            </a:r>
            <a:r>
              <a:rPr lang="en-US" sz="1600" b="1" dirty="0" smtClean="0">
                <a:latin typeface="Courier New" pitchFamily="49" charset="0"/>
              </a:rPr>
              <a:t> b[ 100 ], x[ 27 ];</a:t>
            </a:r>
            <a:r>
              <a:rPr lang="en-US" sz="1600" dirty="0" smtClean="0"/>
              <a:t> </a:t>
            </a: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90585FE3-138B-488C-A35C-E18BEA9E23A0}" type="slidenum">
              <a:rPr lang="ar-SA" smtClean="0"/>
              <a:pPr/>
              <a:t>6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Declaring Arrays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l" rtl="0"/>
            <a:r>
              <a:rPr lang="en-US" dirty="0" smtClean="0"/>
              <a:t>Initializing arrays </a:t>
            </a:r>
          </a:p>
          <a:p>
            <a:pPr lvl="1" algn="l" rtl="0"/>
            <a:r>
              <a:rPr lang="en-US" dirty="0" smtClean="0"/>
              <a:t>For loop</a:t>
            </a:r>
          </a:p>
          <a:p>
            <a:pPr lvl="2" algn="l" rtl="0"/>
            <a:r>
              <a:rPr lang="en-US" dirty="0" smtClean="0"/>
              <a:t>Set each element</a:t>
            </a:r>
          </a:p>
          <a:p>
            <a:pPr lvl="1" algn="l" rtl="0"/>
            <a:r>
              <a:rPr lang="en-US" dirty="0" err="1" smtClean="0"/>
              <a:t>Initializer</a:t>
            </a:r>
            <a:r>
              <a:rPr lang="en-US" dirty="0" smtClean="0"/>
              <a:t> list</a:t>
            </a:r>
          </a:p>
          <a:p>
            <a:pPr lvl="2" algn="l" rtl="0"/>
            <a:r>
              <a:rPr lang="en-US" dirty="0" smtClean="0"/>
              <a:t>Specify each element when array declared</a:t>
            </a:r>
          </a:p>
          <a:p>
            <a:pPr lvl="2" algn="l" rtl="0">
              <a:buFontTx/>
              <a:buNone/>
            </a:pPr>
            <a:r>
              <a:rPr lang="en-US" b="1" dirty="0" err="1" smtClean="0">
                <a:latin typeface="Courier New" pitchFamily="49" charset="0"/>
              </a:rPr>
              <a:t>int</a:t>
            </a:r>
            <a:r>
              <a:rPr lang="en-US" b="1" dirty="0" smtClean="0">
                <a:latin typeface="Courier New" pitchFamily="49" charset="0"/>
              </a:rPr>
              <a:t> n[ 5 ] = { 1, 2, 3, 4, 5 }; </a:t>
            </a:r>
          </a:p>
          <a:p>
            <a:pPr lvl="2" algn="l" rtl="0"/>
            <a:r>
              <a:rPr lang="en-US" dirty="0" smtClean="0"/>
              <a:t>If not enough </a:t>
            </a:r>
            <a:r>
              <a:rPr lang="en-US" dirty="0" err="1" smtClean="0"/>
              <a:t>initializers</a:t>
            </a:r>
            <a:r>
              <a:rPr lang="en-US" dirty="0" smtClean="0"/>
              <a:t>, rightmost elements 0</a:t>
            </a:r>
          </a:p>
          <a:p>
            <a:pPr lvl="2" algn="l" rtl="0"/>
            <a:r>
              <a:rPr lang="en-US" dirty="0" smtClean="0"/>
              <a:t>If too many syntax error</a:t>
            </a:r>
          </a:p>
          <a:p>
            <a:pPr lvl="1" algn="l" rtl="0"/>
            <a:r>
              <a:rPr lang="en-US" dirty="0" smtClean="0"/>
              <a:t>To initialize all array elements to 0</a:t>
            </a:r>
          </a:p>
          <a:p>
            <a:pPr lvl="3" algn="l" rtl="0">
              <a:buFontTx/>
              <a:buNone/>
            </a:pPr>
            <a:r>
              <a:rPr lang="en-US" b="1" dirty="0" err="1" smtClean="0">
                <a:latin typeface="Courier New" pitchFamily="49" charset="0"/>
              </a:rPr>
              <a:t>int</a:t>
            </a:r>
            <a:r>
              <a:rPr lang="en-US" b="1" dirty="0" smtClean="0">
                <a:latin typeface="Courier New" pitchFamily="49" charset="0"/>
              </a:rPr>
              <a:t> n[ 5 ] = { 0 };</a:t>
            </a:r>
            <a:endParaRPr lang="en-US" dirty="0" smtClean="0"/>
          </a:p>
          <a:p>
            <a:pPr lvl="1" algn="l" rtl="0"/>
            <a:r>
              <a:rPr lang="en-US" dirty="0" smtClean="0"/>
              <a:t>If array size omitted, </a:t>
            </a:r>
            <a:r>
              <a:rPr lang="en-US" dirty="0" err="1" smtClean="0"/>
              <a:t>initializers</a:t>
            </a:r>
            <a:r>
              <a:rPr lang="en-US" dirty="0" smtClean="0"/>
              <a:t> determine size</a:t>
            </a:r>
          </a:p>
          <a:p>
            <a:pPr lvl="3" algn="l" rtl="0">
              <a:buFontTx/>
              <a:buNone/>
            </a:pPr>
            <a:r>
              <a:rPr lang="en-US" b="1" dirty="0" err="1" smtClean="0">
                <a:latin typeface="Courier New" pitchFamily="49" charset="0"/>
              </a:rPr>
              <a:t>int</a:t>
            </a:r>
            <a:r>
              <a:rPr lang="en-US" b="1" dirty="0" smtClean="0">
                <a:latin typeface="Courier New" pitchFamily="49" charset="0"/>
              </a:rPr>
              <a:t> n[] = { 1, 2, 3, 4, 5 }; </a:t>
            </a:r>
          </a:p>
          <a:p>
            <a:pPr lvl="2" algn="l" rtl="0"/>
            <a:r>
              <a:rPr lang="en-US" dirty="0" smtClean="0"/>
              <a:t>5 </a:t>
            </a:r>
            <a:r>
              <a:rPr lang="en-US" dirty="0" err="1" smtClean="0"/>
              <a:t>initializers</a:t>
            </a:r>
            <a:r>
              <a:rPr lang="en-US" dirty="0" smtClean="0"/>
              <a:t>, therefore 5 element array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90585FE3-138B-488C-A35C-E18BEA9E23A0}" type="slidenum">
              <a:rPr lang="ar-SA" smtClean="0"/>
              <a:pPr/>
              <a:t>7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Using Arrays</a:t>
            </a:r>
            <a:endParaRPr lang="ar-SA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endParaRPr lang="ar-SA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90585FE3-138B-488C-A35C-E18BEA9E23A0}" type="slidenum">
              <a:rPr lang="ar-SA" smtClean="0"/>
              <a:pPr/>
              <a:t>8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ar-SA" dirty="0"/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911696" y="1052736"/>
            <a:ext cx="7010400" cy="5638800"/>
          </a:xfrm>
          <a:prstGeom prst="rect">
            <a:avLst/>
          </a:prstGeom>
          <a:solidFill>
            <a:srgbClr val="FFE6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82880" rIns="91440" bIns="18288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Initializing an array.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#include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iostream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&gt;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5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using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std::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cout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6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using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std::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endl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7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8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#include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iomanip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&gt;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9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10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using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std::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setw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11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12 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main()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13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{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14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n[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10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];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n is an array of 10 integers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15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16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// initialize elements of array n to 0      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17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for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(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=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0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10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++ )              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18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n[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] =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0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set element at location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to 0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19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20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cout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"Element"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setw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(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13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) &lt;&lt;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"Value"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&lt;&lt;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endl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21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22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// output contents of array n in tabular format     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23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for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(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j =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0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j &lt;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10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j++ )                      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24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cout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setw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(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7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) &lt;&lt; j &lt;&lt;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setw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(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13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) &lt;&lt; n[ j ] &lt;&lt;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endl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25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  <p:grpSp>
        <p:nvGrpSpPr>
          <p:cNvPr id="12" name="Group 6"/>
          <p:cNvGrpSpPr>
            <a:grpSpLocks/>
          </p:cNvGrpSpPr>
          <p:nvPr/>
        </p:nvGrpSpPr>
        <p:grpSpPr bwMode="auto">
          <a:xfrm>
            <a:off x="3532584" y="2736032"/>
            <a:ext cx="4114800" cy="838200"/>
            <a:chOff x="1152" y="1392"/>
            <a:chExt cx="2592" cy="528"/>
          </a:xfrm>
        </p:grpSpPr>
        <p:sp>
          <p:nvSpPr>
            <p:cNvPr id="13" name="Text Box 4"/>
            <p:cNvSpPr txBox="1">
              <a:spLocks noChangeArrowheads="1"/>
            </p:cNvSpPr>
            <p:nvPr/>
          </p:nvSpPr>
          <p:spPr bwMode="auto">
            <a:xfrm>
              <a:off x="2064" y="1392"/>
              <a:ext cx="1680" cy="372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Declare a 10-element array of integers.</a:t>
              </a:r>
            </a:p>
          </p:txBody>
        </p:sp>
        <p:sp>
          <p:nvSpPr>
            <p:cNvPr id="14" name="Line 5"/>
            <p:cNvSpPr>
              <a:spLocks noChangeShapeType="1"/>
            </p:cNvSpPr>
            <p:nvPr/>
          </p:nvSpPr>
          <p:spPr bwMode="auto">
            <a:xfrm flipH="1">
              <a:off x="1152" y="1488"/>
              <a:ext cx="912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15" name="Group 9"/>
          <p:cNvGrpSpPr>
            <a:grpSpLocks/>
          </p:cNvGrpSpPr>
          <p:nvPr/>
        </p:nvGrpSpPr>
        <p:grpSpPr bwMode="auto">
          <a:xfrm>
            <a:off x="4294584" y="3421832"/>
            <a:ext cx="3733800" cy="835025"/>
            <a:chOff x="1632" y="1824"/>
            <a:chExt cx="2352" cy="526"/>
          </a:xfrm>
        </p:grpSpPr>
        <p:sp>
          <p:nvSpPr>
            <p:cNvPr id="16" name="Text Box 7"/>
            <p:cNvSpPr txBox="1">
              <a:spLocks noChangeArrowheads="1"/>
            </p:cNvSpPr>
            <p:nvPr/>
          </p:nvSpPr>
          <p:spPr bwMode="auto">
            <a:xfrm>
              <a:off x="2304" y="1824"/>
              <a:ext cx="1680" cy="526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Initialize array to </a:t>
              </a: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</a:rPr>
                <a:t>0</a:t>
              </a: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 using a for loop. Note that the array has elements </a:t>
              </a: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</a:rPr>
                <a:t>n[0]</a:t>
              </a: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 to </a:t>
              </a: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urier New" pitchFamily="49" charset="0"/>
                </a:rPr>
                <a:t>n[9]</a:t>
              </a: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.</a:t>
              </a:r>
            </a:p>
          </p:txBody>
        </p:sp>
        <p:sp>
          <p:nvSpPr>
            <p:cNvPr id="17" name="Line 8"/>
            <p:cNvSpPr>
              <a:spLocks noChangeShapeType="1"/>
            </p:cNvSpPr>
            <p:nvPr/>
          </p:nvSpPr>
          <p:spPr bwMode="auto">
            <a:xfrm flipH="1">
              <a:off x="1632" y="2064"/>
              <a:ext cx="672" cy="28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anchor="ctr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90585FE3-138B-488C-A35C-E18BEA9E23A0}" type="slidenum">
              <a:rPr lang="ar-SA" smtClean="0"/>
              <a:pPr/>
              <a:t>9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ar-SA" dirty="0"/>
          </a:p>
        </p:txBody>
      </p:sp>
      <p:sp>
        <p:nvSpPr>
          <p:cNvPr id="8" name="Rectangle 4"/>
          <p:cNvSpPr txBox="1">
            <a:spLocks noChangeArrowheads="1"/>
          </p:cNvSpPr>
          <p:nvPr/>
        </p:nvSpPr>
        <p:spPr bwMode="auto">
          <a:xfrm>
            <a:off x="513928" y="1124744"/>
            <a:ext cx="7010400" cy="5638800"/>
          </a:xfrm>
          <a:prstGeom prst="rect">
            <a:avLst/>
          </a:prstGeom>
          <a:solidFill>
            <a:srgbClr val="FFE69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182880" rIns="91440" bIns="18288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Initializing an array with a declaration.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3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#include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iostream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&gt;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4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5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using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std::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cout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6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using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std::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endl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7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8  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#include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iomanip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&gt;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9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10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using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std::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setw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11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12 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main()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13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{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14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// use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initializer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list to initialize array n        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15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n[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10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] = {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32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,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27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,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64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,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18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,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95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,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14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,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90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,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70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,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60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,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37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};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16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17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cout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"Element"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setw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(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13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) &lt;&lt;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"Value"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endl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18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19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// output contents of array n in tabular format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20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for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(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=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0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10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++ )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21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  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cout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setw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(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7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) &lt;&lt;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&lt;&lt;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setw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(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13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) &lt;&lt; n[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] &lt;&lt; </a:t>
            </a:r>
            <a:r>
              <a:rPr kumimoji="0" lang="en-US" sz="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endl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22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23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return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0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indicates successful termination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24    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AvantGarde" pitchFamily="34" charset="0"/>
                <a:ea typeface="+mn-ea"/>
                <a:cs typeface="Times New Roman" pitchFamily="18" charset="0"/>
              </a:rPr>
              <a:t>25   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} </a:t>
            </a:r>
            <a:r>
              <a:rPr kumimoji="0" lang="en-US" sz="1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// end main</a:t>
            </a: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" pitchFamily="49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  <p:grpSp>
        <p:nvGrpSpPr>
          <p:cNvPr id="9" name="Group 7"/>
          <p:cNvGrpSpPr>
            <a:grpSpLocks/>
          </p:cNvGrpSpPr>
          <p:nvPr/>
        </p:nvGrpSpPr>
        <p:grpSpPr bwMode="auto">
          <a:xfrm>
            <a:off x="2266528" y="3563144"/>
            <a:ext cx="4114800" cy="838200"/>
            <a:chOff x="1104" y="1536"/>
            <a:chExt cx="2592" cy="528"/>
          </a:xfrm>
        </p:grpSpPr>
        <p:sp>
          <p:nvSpPr>
            <p:cNvPr id="10" name="Text Box 5"/>
            <p:cNvSpPr txBox="1">
              <a:spLocks noChangeArrowheads="1"/>
            </p:cNvSpPr>
            <p:nvPr/>
          </p:nvSpPr>
          <p:spPr bwMode="auto">
            <a:xfrm>
              <a:off x="2016" y="1536"/>
              <a:ext cx="1680" cy="372"/>
            </a:xfrm>
            <a:prstGeom prst="rect">
              <a:avLst/>
            </a:prstGeom>
            <a:solidFill>
              <a:srgbClr val="99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l" defTabSz="91440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pitchFamily="18" charset="0"/>
                </a:rPr>
                <a:t>Note the use of the initializer list.</a:t>
              </a:r>
            </a:p>
          </p:txBody>
        </p:sp>
        <p:sp>
          <p:nvSpPr>
            <p:cNvPr id="11" name="Line 6"/>
            <p:cNvSpPr>
              <a:spLocks noChangeShapeType="1"/>
            </p:cNvSpPr>
            <p:nvPr/>
          </p:nvSpPr>
          <p:spPr bwMode="auto">
            <a:xfrm flipH="1">
              <a:off x="1104" y="1632"/>
              <a:ext cx="912" cy="43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ar-SA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4252</TotalTime>
  <Words>4490</Words>
  <Application>Microsoft Office PowerPoint</Application>
  <PresentationFormat>On-screen Show (4:3)</PresentationFormat>
  <Paragraphs>802</Paragraphs>
  <Slides>43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4" baseType="lpstr">
      <vt:lpstr>Concourse</vt:lpstr>
      <vt:lpstr>Arrays</vt:lpstr>
      <vt:lpstr>Arrays</vt:lpstr>
      <vt:lpstr>Arrays</vt:lpstr>
      <vt:lpstr>Arrays</vt:lpstr>
      <vt:lpstr>Arrays</vt:lpstr>
      <vt:lpstr>Declaring Arrays</vt:lpstr>
      <vt:lpstr>Examples Using Arrays</vt:lpstr>
      <vt:lpstr>Examples</vt:lpstr>
      <vt:lpstr>Examples</vt:lpstr>
      <vt:lpstr>Examples</vt:lpstr>
      <vt:lpstr>Examples Using Arrays</vt:lpstr>
      <vt:lpstr>Example</vt:lpstr>
      <vt:lpstr>Example  </vt:lpstr>
      <vt:lpstr>Example</vt:lpstr>
      <vt:lpstr>Slide 15</vt:lpstr>
      <vt:lpstr>Example</vt:lpstr>
      <vt:lpstr>Example</vt:lpstr>
      <vt:lpstr>Example</vt:lpstr>
      <vt:lpstr>Examples Using Arrays</vt:lpstr>
      <vt:lpstr>Examples Using Arrays</vt:lpstr>
      <vt:lpstr>Slide 21</vt:lpstr>
      <vt:lpstr>Slide 22</vt:lpstr>
      <vt:lpstr>Examples Using Arrays</vt:lpstr>
      <vt:lpstr>Slide 24</vt:lpstr>
      <vt:lpstr>Slide 25</vt:lpstr>
      <vt:lpstr>Slide 26</vt:lpstr>
      <vt:lpstr>Slide 27</vt:lpstr>
      <vt:lpstr>Passing Arrays to Functions</vt:lpstr>
      <vt:lpstr>Passing Arrays to Functions</vt:lpstr>
      <vt:lpstr>Passing Arrays to Functions</vt:lpstr>
      <vt:lpstr>Slide 31</vt:lpstr>
      <vt:lpstr>Slide 32</vt:lpstr>
      <vt:lpstr>Slide 33</vt:lpstr>
      <vt:lpstr>Slide 34</vt:lpstr>
      <vt:lpstr>Sorting Arrays</vt:lpstr>
      <vt:lpstr>Slide 36</vt:lpstr>
      <vt:lpstr>Slide 37</vt:lpstr>
      <vt:lpstr>Slide 38</vt:lpstr>
      <vt:lpstr>Multiple-Subscripted Arrays</vt:lpstr>
      <vt:lpstr>Multiple-Subscripted Arrays</vt:lpstr>
      <vt:lpstr>Multiple-Subscripted Arrays</vt:lpstr>
      <vt:lpstr>Slide 42</vt:lpstr>
      <vt:lpstr>Slide 43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Asus Eee pc</dc:creator>
  <cp:lastModifiedBy>MANAL</cp:lastModifiedBy>
  <cp:revision>17</cp:revision>
  <dcterms:created xsi:type="dcterms:W3CDTF">2011-11-13T20:18:28Z</dcterms:created>
  <dcterms:modified xsi:type="dcterms:W3CDTF">2012-12-03T17:49:42Z</dcterms:modified>
</cp:coreProperties>
</file>