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1" r:id="rId1"/>
  </p:sldMasterIdLst>
  <p:notesMasterIdLst>
    <p:notesMasterId r:id="rId40"/>
  </p:notesMasterIdLst>
  <p:handoutMasterIdLst>
    <p:handoutMasterId r:id="rId41"/>
  </p:handoutMasterIdLst>
  <p:sldIdLst>
    <p:sldId id="325" r:id="rId2"/>
    <p:sldId id="326" r:id="rId3"/>
    <p:sldId id="327" r:id="rId4"/>
    <p:sldId id="328" r:id="rId5"/>
    <p:sldId id="329" r:id="rId6"/>
    <p:sldId id="256" r:id="rId7"/>
    <p:sldId id="258" r:id="rId8"/>
    <p:sldId id="259" r:id="rId9"/>
    <p:sldId id="263" r:id="rId10"/>
    <p:sldId id="311" r:id="rId11"/>
    <p:sldId id="264" r:id="rId12"/>
    <p:sldId id="266" r:id="rId13"/>
    <p:sldId id="316" r:id="rId14"/>
    <p:sldId id="271" r:id="rId15"/>
    <p:sldId id="334" r:id="rId16"/>
    <p:sldId id="337" r:id="rId17"/>
    <p:sldId id="338" r:id="rId18"/>
    <p:sldId id="339" r:id="rId19"/>
    <p:sldId id="340" r:id="rId20"/>
    <p:sldId id="317" r:id="rId21"/>
    <p:sldId id="341" r:id="rId22"/>
    <p:sldId id="276" r:id="rId23"/>
    <p:sldId id="330" r:id="rId24"/>
    <p:sldId id="278" r:id="rId25"/>
    <p:sldId id="342" r:id="rId26"/>
    <p:sldId id="279" r:id="rId27"/>
    <p:sldId id="343" r:id="rId28"/>
    <p:sldId id="331" r:id="rId29"/>
    <p:sldId id="332" r:id="rId30"/>
    <p:sldId id="282" r:id="rId31"/>
    <p:sldId id="345" r:id="rId32"/>
    <p:sldId id="321" r:id="rId33"/>
    <p:sldId id="283" r:id="rId34"/>
    <p:sldId id="346" r:id="rId35"/>
    <p:sldId id="333" r:id="rId36"/>
    <p:sldId id="285" r:id="rId37"/>
    <p:sldId id="322" r:id="rId38"/>
    <p:sldId id="347" r:id="rId39"/>
  </p:sldIdLst>
  <p:sldSz cx="9144000" cy="6858000" type="screen4x3"/>
  <p:notesSz cx="6946900" cy="92329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Helvetica" pitchFamily="34" charset="0"/>
        <a:ea typeface="+mn-ea"/>
        <a:cs typeface="Times New Roman" pitchFamily="18" charset="0"/>
      </a:defRPr>
    </a:lvl1pPr>
    <a:lvl2pPr marL="4572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Helvetica" pitchFamily="34" charset="0"/>
        <a:ea typeface="+mn-ea"/>
        <a:cs typeface="Times New Roman" pitchFamily="18" charset="0"/>
      </a:defRPr>
    </a:lvl2pPr>
    <a:lvl3pPr marL="9144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Helvetica" pitchFamily="34" charset="0"/>
        <a:ea typeface="+mn-ea"/>
        <a:cs typeface="Times New Roman" pitchFamily="18" charset="0"/>
      </a:defRPr>
    </a:lvl3pPr>
    <a:lvl4pPr marL="13716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Helvetica" pitchFamily="34" charset="0"/>
        <a:ea typeface="+mn-ea"/>
        <a:cs typeface="Times New Roman" pitchFamily="18" charset="0"/>
      </a:defRPr>
    </a:lvl4pPr>
    <a:lvl5pPr marL="1828800" algn="ctr" rtl="0" fontAlgn="base">
      <a:spcBef>
        <a:spcPct val="50000"/>
      </a:spcBef>
      <a:spcAft>
        <a:spcPct val="0"/>
      </a:spcAft>
      <a:defRPr sz="1600" b="1" kern="1200">
        <a:solidFill>
          <a:schemeClr val="tx1"/>
        </a:solidFill>
        <a:latin typeface="Helvetica" pitchFamily="34" charset="0"/>
        <a:ea typeface="+mn-ea"/>
        <a:cs typeface="Times New Roman" pitchFamily="18" charset="0"/>
      </a:defRPr>
    </a:lvl5pPr>
    <a:lvl6pPr marL="2286000" algn="r" defTabSz="914400" rtl="1" eaLnBrk="1" latinLnBrk="0" hangingPunct="1">
      <a:defRPr sz="1600" b="1" kern="1200">
        <a:solidFill>
          <a:schemeClr val="tx1"/>
        </a:solidFill>
        <a:latin typeface="Helvetica" pitchFamily="34" charset="0"/>
        <a:ea typeface="+mn-ea"/>
        <a:cs typeface="Times New Roman" pitchFamily="18" charset="0"/>
      </a:defRPr>
    </a:lvl6pPr>
    <a:lvl7pPr marL="2743200" algn="r" defTabSz="914400" rtl="1" eaLnBrk="1" latinLnBrk="0" hangingPunct="1">
      <a:defRPr sz="1600" b="1" kern="1200">
        <a:solidFill>
          <a:schemeClr val="tx1"/>
        </a:solidFill>
        <a:latin typeface="Helvetica" pitchFamily="34" charset="0"/>
        <a:ea typeface="+mn-ea"/>
        <a:cs typeface="Times New Roman" pitchFamily="18" charset="0"/>
      </a:defRPr>
    </a:lvl7pPr>
    <a:lvl8pPr marL="3200400" algn="r" defTabSz="914400" rtl="1" eaLnBrk="1" latinLnBrk="0" hangingPunct="1">
      <a:defRPr sz="1600" b="1" kern="1200">
        <a:solidFill>
          <a:schemeClr val="tx1"/>
        </a:solidFill>
        <a:latin typeface="Helvetica" pitchFamily="34" charset="0"/>
        <a:ea typeface="+mn-ea"/>
        <a:cs typeface="Times New Roman" pitchFamily="18" charset="0"/>
      </a:defRPr>
    </a:lvl8pPr>
    <a:lvl9pPr marL="3657600" algn="r" defTabSz="914400" rtl="1" eaLnBrk="1" latinLnBrk="0" hangingPunct="1">
      <a:defRPr sz="1600" b="1" kern="1200">
        <a:solidFill>
          <a:schemeClr val="tx1"/>
        </a:solidFill>
        <a:latin typeface="Helvetica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46" autoAdjust="0"/>
    <p:restoredTop sz="90741" autoAdjust="0"/>
  </p:normalViewPr>
  <p:slideViewPr>
    <p:cSldViewPr snapToObjects="1">
      <p:cViewPr>
        <p:scale>
          <a:sx n="70" d="100"/>
          <a:sy n="70" d="100"/>
        </p:scale>
        <p:origin x="-1152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l" defTabSz="923925" eaLnBrk="0" hangingPunct="0">
              <a:defRPr sz="1200"/>
            </a:lvl1pPr>
          </a:lstStyle>
          <a:p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r" defTabSz="923925" eaLnBrk="0" hangingPunct="0">
              <a:defRPr sz="1200"/>
            </a:lvl1pPr>
          </a:lstStyle>
          <a:p>
            <a:endParaRPr lang="en-US" dirty="0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0938"/>
            <a:ext cx="3009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l" defTabSz="923925" eaLnBrk="0" hangingPunct="0">
              <a:defRPr sz="1200"/>
            </a:lvl1pPr>
          </a:lstStyle>
          <a:p>
            <a:endParaRPr lang="en-US" dirty="0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0938"/>
            <a:ext cx="3009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r" defTabSz="923925" eaLnBrk="0" hangingPunct="0">
              <a:defRPr sz="1200"/>
            </a:lvl1pPr>
          </a:lstStyle>
          <a:p>
            <a:fld id="{7F6504CE-E389-4364-8C35-70237972D8F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 dirty="0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03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05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US" dirty="0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FE220BE-D12C-4538-B237-A924EDBD1B42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5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9/14/2012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00B9FE-37C8-4696-A50F-726327280D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0ED3F0-0B6B-424A-BC24-E95487E6FD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7BC186-8AAB-4908-88BF-A8EDD42A50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A8E31-8144-4EE5-8594-A630387215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92FF92-76D7-4054-8425-2465EF5BCC0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8000BB-3A8A-4677-AB28-008CB5E17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D7418-D4CB-46F0-944F-AEB3E82AA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8D1BC-E63F-4AC9-93A7-1E4CFAEF270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BA61C-D55C-4062-9AE2-08BF856129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FB6881-E5EB-4BA1-8253-9F707861120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60BB0A-53E7-4256-88CA-73C136329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A271A1-F6D6-438B-A432-4747EE7ECD40}" type="datetimeFigureOut">
              <a:rPr lang="en-US" smtClean="0"/>
              <a:pPr/>
              <a:t>9/14/2012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A24E2B5-67CD-4065-9B3A-9401C28251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ar-SA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699792" y="260647"/>
            <a:ext cx="5481464" cy="1728193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Kingdom of  Saudi Arabia</a:t>
            </a:r>
          </a:p>
          <a:p>
            <a:pPr algn="l" rt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Shaqra University</a:t>
            </a:r>
          </a:p>
          <a:p>
            <a:pPr algn="l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College of Computer </a:t>
            </a:r>
            <a:r>
              <a:rPr lang="en-US" dirty="0" smtClean="0">
                <a:latin typeface="Times New Roman" pitchFamily="18" charset="0"/>
              </a:rPr>
              <a:t>Science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CS217</a:t>
            </a:r>
          </a:p>
        </p:txBody>
      </p:sp>
      <p:pic>
        <p:nvPicPr>
          <p:cNvPr id="270338" name="Picture 2" descr="https://encrypted-tbn0.google.com/images?q=tbn:ANd9GcS-VYilh6NDe4LR5FJLIxBjrjt9AVhAYBKGY7F9DlqeLHFHOktr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075" y="260648"/>
            <a:ext cx="1832645" cy="19442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/>
            <a:r>
              <a:rPr lang="en-US" dirty="0"/>
              <a:t>Three types of computer languages</a:t>
            </a:r>
          </a:p>
          <a:p>
            <a:pPr marL="876300" lvl="1" indent="-419100">
              <a:buFontTx/>
              <a:buAutoNum type="arabicPeriod" startAt="2"/>
            </a:pPr>
            <a:r>
              <a:rPr lang="en-US" dirty="0"/>
              <a:t>Assembly language</a:t>
            </a:r>
          </a:p>
          <a:p>
            <a:pPr marL="1295400" lvl="2" indent="-381000"/>
            <a:r>
              <a:rPr lang="en-US" dirty="0"/>
              <a:t>English-like abbreviations representing elementary computer operations </a:t>
            </a:r>
          </a:p>
          <a:p>
            <a:pPr marL="1295400" lvl="2" indent="-381000"/>
            <a:r>
              <a:rPr lang="en-US" dirty="0"/>
              <a:t>Clearer to humans</a:t>
            </a:r>
          </a:p>
          <a:p>
            <a:pPr marL="1295400" lvl="2" indent="-381000"/>
            <a:r>
              <a:rPr lang="en-US" dirty="0"/>
              <a:t>Incomprehensible to computers</a:t>
            </a:r>
          </a:p>
          <a:p>
            <a:pPr marL="1752600" lvl="3" indent="-381000"/>
            <a:r>
              <a:rPr lang="en-US" dirty="0"/>
              <a:t>Translator programs (assemblers)</a:t>
            </a:r>
          </a:p>
          <a:p>
            <a:pPr marL="2209800" lvl="4" indent="-381000"/>
            <a:r>
              <a:rPr lang="en-US" dirty="0"/>
              <a:t>Convert to machine language</a:t>
            </a:r>
          </a:p>
          <a:p>
            <a:pPr marL="1295400" lvl="2" indent="-381000"/>
            <a:r>
              <a:rPr lang="en-US" dirty="0"/>
              <a:t>Example:</a:t>
            </a:r>
            <a:r>
              <a:rPr lang="en-US" b="1" dirty="0">
                <a:latin typeface="Times" pitchFamily="18" charset="0"/>
              </a:rPr>
              <a:t> </a:t>
            </a:r>
          </a:p>
          <a:p>
            <a:pPr marL="1752600" lvl="3" indent="-381000">
              <a:buFontTx/>
              <a:buNone/>
            </a:pPr>
            <a:r>
              <a:rPr lang="en-US" b="1" dirty="0">
                <a:latin typeface="Courier New" pitchFamily="49" charset="0"/>
              </a:rPr>
              <a:t>	LOAD	BASEPAY</a:t>
            </a:r>
            <a:br>
              <a:rPr lang="en-US" b="1" dirty="0">
                <a:latin typeface="Courier New" pitchFamily="49" charset="0"/>
              </a:rPr>
            </a:br>
            <a:r>
              <a:rPr lang="en-US" b="1" dirty="0">
                <a:latin typeface="Courier New" pitchFamily="49" charset="0"/>
              </a:rPr>
              <a:t>ADD 	OVERPAY</a:t>
            </a:r>
            <a:br>
              <a:rPr lang="en-US" b="1" dirty="0">
                <a:latin typeface="Courier New" pitchFamily="49" charset="0"/>
              </a:rPr>
            </a:br>
            <a:r>
              <a:rPr lang="en-US" b="1" dirty="0">
                <a:latin typeface="Courier New" pitchFamily="49" charset="0"/>
              </a:rPr>
              <a:t>STORE 	GROSSPAY</a:t>
            </a:r>
          </a:p>
          <a:p>
            <a:pPr marL="533400" indent="-53340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271B54A-AF06-4C27-BE2E-FDAA4AEA1C8C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22733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Machine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Languages, Assembly Languages, and High-level Languages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3400" indent="-533400"/>
            <a:r>
              <a:rPr lang="en-US" dirty="0"/>
              <a:t>Three types of computer languages</a:t>
            </a:r>
          </a:p>
          <a:p>
            <a:pPr marL="876300" lvl="1" indent="-419100">
              <a:buFontTx/>
              <a:buAutoNum type="arabicPeriod" startAt="3"/>
            </a:pPr>
            <a:r>
              <a:rPr lang="en-US" dirty="0"/>
              <a:t>High-level languages </a:t>
            </a:r>
          </a:p>
          <a:p>
            <a:pPr marL="1295400" lvl="2" indent="-381000"/>
            <a:r>
              <a:rPr lang="en-US" dirty="0"/>
              <a:t>Similar to everyday English, use common mathematical notations</a:t>
            </a:r>
          </a:p>
          <a:p>
            <a:pPr marL="1295400" lvl="2" indent="-381000"/>
            <a:r>
              <a:rPr lang="en-US" dirty="0"/>
              <a:t>Single statements accomplish substantial tasks</a:t>
            </a:r>
          </a:p>
          <a:p>
            <a:pPr marL="1752600" lvl="3" indent="-381000"/>
            <a:r>
              <a:rPr lang="en-US" dirty="0"/>
              <a:t>Assembly language requires many instructions to accomplish simple tasks</a:t>
            </a:r>
          </a:p>
          <a:p>
            <a:pPr marL="1295400" lvl="2" indent="-381000"/>
            <a:r>
              <a:rPr lang="en-US" dirty="0"/>
              <a:t>Translator programs (compilers)</a:t>
            </a:r>
          </a:p>
          <a:p>
            <a:pPr marL="1752600" lvl="3" indent="-381000"/>
            <a:r>
              <a:rPr lang="en-US" dirty="0"/>
              <a:t>Convert to machine language</a:t>
            </a:r>
          </a:p>
          <a:p>
            <a:pPr marL="1295400" lvl="2" indent="-381000"/>
            <a:r>
              <a:rPr lang="en-US" dirty="0"/>
              <a:t>Interpreter programs</a:t>
            </a:r>
          </a:p>
          <a:p>
            <a:pPr marL="1752600" lvl="3" indent="-381000"/>
            <a:r>
              <a:rPr lang="en-US" dirty="0"/>
              <a:t>Directly execute high-level language programs</a:t>
            </a:r>
          </a:p>
          <a:p>
            <a:pPr marL="1295400" lvl="2" indent="-381000"/>
            <a:r>
              <a:rPr lang="en-US" dirty="0"/>
              <a:t>Example:</a:t>
            </a:r>
          </a:p>
          <a:p>
            <a:pPr marL="1752600" lvl="3" indent="-381000">
              <a:buFontTx/>
              <a:buNone/>
            </a:pPr>
            <a:r>
              <a:rPr lang="en-US" b="1" dirty="0">
                <a:latin typeface="Courier New" pitchFamily="49" charset="0"/>
              </a:rPr>
              <a:t>	grossPay = basePay + overTimePay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821B26C-9A57-44B7-AE35-BC486C060EB8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Machine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Languages, Assembly Languages, and High-level Languages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C++ programs</a:t>
            </a:r>
          </a:p>
          <a:p>
            <a:pPr lvl="1"/>
            <a:r>
              <a:rPr lang="en-US" dirty="0"/>
              <a:t>Built from pieces called classes and functions</a:t>
            </a:r>
          </a:p>
          <a:p>
            <a:r>
              <a:rPr lang="en-US" dirty="0"/>
              <a:t>C++ standard library</a:t>
            </a:r>
          </a:p>
          <a:p>
            <a:pPr lvl="1"/>
            <a:r>
              <a:rPr lang="en-US" dirty="0"/>
              <a:t>Rich collections of existing classes and </a:t>
            </a:r>
            <a:r>
              <a:rPr lang="en-US" dirty="0" smtClean="0"/>
              <a:t>functions</a:t>
            </a:r>
          </a:p>
          <a:p>
            <a:pPr lvl="2"/>
            <a:r>
              <a:rPr lang="en-US" dirty="0" smtClean="0"/>
              <a:t>Common math calculations e.g. sqrt,sin,cos</a:t>
            </a:r>
          </a:p>
          <a:p>
            <a:pPr lvl="2"/>
            <a:r>
              <a:rPr lang="en-US" dirty="0" smtClean="0"/>
              <a:t>Input/output</a:t>
            </a:r>
          </a:p>
          <a:p>
            <a:pPr lvl="2"/>
            <a:r>
              <a:rPr lang="en-US" dirty="0" smtClean="0"/>
              <a:t>Date/Time</a:t>
            </a:r>
            <a:endParaRPr lang="en-US" dirty="0"/>
          </a:p>
          <a:p>
            <a:r>
              <a:rPr lang="en-US" dirty="0"/>
              <a:t>“Building block approach” to creating programs</a:t>
            </a:r>
          </a:p>
          <a:p>
            <a:pPr lvl="1"/>
            <a:r>
              <a:rPr lang="en-US" dirty="0"/>
              <a:t>“Software reuse”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5E5F52B-72D2-4023-90E1-AEF2B8BA27B3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771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++ Standard Library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systems</a:t>
            </a:r>
          </a:p>
          <a:p>
            <a:pPr lvl="1"/>
            <a:r>
              <a:rPr lang="en-US" dirty="0"/>
              <a:t>Program-development environment</a:t>
            </a:r>
          </a:p>
          <a:p>
            <a:pPr lvl="1"/>
            <a:r>
              <a:rPr lang="en-US" dirty="0"/>
              <a:t>Language</a:t>
            </a:r>
          </a:p>
          <a:p>
            <a:pPr lvl="1"/>
            <a:r>
              <a:rPr lang="en-US" dirty="0"/>
              <a:t>C++ Standard Library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AB1D560-8579-4B1C-9D03-B6A23E522704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23245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Basics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of a Typical C++ Environment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7A9BC82-4B0F-4385-9FD5-5B7D78F44BCE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Basics </a:t>
            </a:r>
            <a:r>
              <a:rPr lang="en-US" dirty="0"/>
              <a:t>of a Typical C++ Environment</a:t>
            </a:r>
          </a:p>
        </p:txBody>
      </p:sp>
      <p:sp>
        <p:nvSpPr>
          <p:cNvPr id="182275" name="Text Box 3"/>
          <p:cNvSpPr txBox="1">
            <a:spLocks noChangeArrowheads="1"/>
          </p:cNvSpPr>
          <p:nvPr/>
        </p:nvSpPr>
        <p:spPr bwMode="auto">
          <a:xfrm>
            <a:off x="152400" y="1516781"/>
            <a:ext cx="4724400" cy="500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en-US" sz="2800" b="0" dirty="0">
                <a:solidFill>
                  <a:srgbClr val="000000"/>
                </a:solidFill>
                <a:latin typeface="Times New Roman" pitchFamily="18" charset="0"/>
              </a:rPr>
              <a:t>Phases of C++ Programs: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800" b="0" dirty="0">
                <a:solidFill>
                  <a:srgbClr val="000000"/>
                </a:solidFill>
                <a:latin typeface="Times New Roman" pitchFamily="18" charset="0"/>
              </a:rPr>
              <a:t>Edit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800" b="0" dirty="0">
                <a:solidFill>
                  <a:srgbClr val="000000"/>
                </a:solidFill>
                <a:latin typeface="Times New Roman" pitchFamily="18" charset="0"/>
              </a:rPr>
              <a:t>Preprocess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800" b="0" dirty="0">
                <a:solidFill>
                  <a:srgbClr val="000000"/>
                </a:solidFill>
                <a:latin typeface="Times New Roman" pitchFamily="18" charset="0"/>
              </a:rPr>
              <a:t>Compile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800" b="0" dirty="0">
                <a:solidFill>
                  <a:srgbClr val="000000"/>
                </a:solidFill>
                <a:latin typeface="Times New Roman" pitchFamily="18" charset="0"/>
              </a:rPr>
              <a:t>Link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800" b="0" dirty="0">
                <a:solidFill>
                  <a:srgbClr val="000000"/>
                </a:solidFill>
                <a:latin typeface="Times New Roman" pitchFamily="18" charset="0"/>
              </a:rPr>
              <a:t>Load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800" b="0" dirty="0">
                <a:solidFill>
                  <a:srgbClr val="000000"/>
                </a:solidFill>
                <a:latin typeface="Times New Roman" pitchFamily="18" charset="0"/>
              </a:rPr>
              <a:t>Execute </a:t>
            </a:r>
          </a:p>
          <a:p>
            <a:pPr marL="457200" indent="-457200" algn="l" eaLnBrk="0" hangingPunct="0"/>
            <a:endParaRPr lang="en-US" sz="2800" b="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182429" name="Group 157"/>
          <p:cNvGrpSpPr>
            <a:grpSpLocks/>
          </p:cNvGrpSpPr>
          <p:nvPr/>
        </p:nvGrpSpPr>
        <p:grpSpPr bwMode="auto">
          <a:xfrm>
            <a:off x="4020318" y="1052736"/>
            <a:ext cx="4656138" cy="5572125"/>
            <a:chOff x="2638" y="762"/>
            <a:chExt cx="2933" cy="3510"/>
          </a:xfrm>
        </p:grpSpPr>
        <p:sp>
          <p:nvSpPr>
            <p:cNvPr id="182277" name="Freeform 5"/>
            <p:cNvSpPr>
              <a:spLocks/>
            </p:cNvSpPr>
            <p:nvPr/>
          </p:nvSpPr>
          <p:spPr bwMode="auto">
            <a:xfrm>
              <a:off x="2638" y="2381"/>
              <a:ext cx="756" cy="288"/>
            </a:xfrm>
            <a:custGeom>
              <a:avLst/>
              <a:gdLst/>
              <a:ahLst/>
              <a:cxnLst>
                <a:cxn ang="0">
                  <a:pos x="19988" y="0"/>
                </a:cxn>
                <a:cxn ang="0">
                  <a:pos x="19988" y="19972"/>
                </a:cxn>
                <a:cxn ang="0">
                  <a:pos x="0" y="19972"/>
                </a:cxn>
                <a:cxn ang="0">
                  <a:pos x="0" y="0"/>
                </a:cxn>
                <a:cxn ang="0">
                  <a:pos x="19988" y="0"/>
                </a:cxn>
              </a:cxnLst>
              <a:rect l="0" t="0" r="r" b="b"/>
              <a:pathLst>
                <a:path w="20000" h="20000">
                  <a:moveTo>
                    <a:pt x="19988" y="0"/>
                  </a:moveTo>
                  <a:lnTo>
                    <a:pt x="19988" y="19972"/>
                  </a:lnTo>
                  <a:lnTo>
                    <a:pt x="0" y="19972"/>
                  </a:lnTo>
                  <a:lnTo>
                    <a:pt x="0" y="0"/>
                  </a:lnTo>
                  <a:lnTo>
                    <a:pt x="19988" y="0"/>
                  </a:lnTo>
                  <a:close/>
                </a:path>
              </a:pathLst>
            </a:custGeom>
            <a:solidFill>
              <a:srgbClr val="4DB3E6"/>
            </a:solidFill>
            <a:ln w="3175">
              <a:solidFill>
                <a:srgbClr val="4DB3E6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278" name="Freeform 6"/>
            <p:cNvSpPr>
              <a:spLocks/>
            </p:cNvSpPr>
            <p:nvPr/>
          </p:nvSpPr>
          <p:spPr bwMode="auto">
            <a:xfrm>
              <a:off x="2638" y="1545"/>
              <a:ext cx="756" cy="288"/>
            </a:xfrm>
            <a:custGeom>
              <a:avLst/>
              <a:gdLst/>
              <a:ahLst/>
              <a:cxnLst>
                <a:cxn ang="0">
                  <a:pos x="19988" y="0"/>
                </a:cxn>
                <a:cxn ang="0">
                  <a:pos x="19988" y="19972"/>
                </a:cxn>
                <a:cxn ang="0">
                  <a:pos x="0" y="19972"/>
                </a:cxn>
                <a:cxn ang="0">
                  <a:pos x="0" y="0"/>
                </a:cxn>
                <a:cxn ang="0">
                  <a:pos x="19988" y="0"/>
                </a:cxn>
              </a:cxnLst>
              <a:rect l="0" t="0" r="r" b="b"/>
              <a:pathLst>
                <a:path w="20000" h="20000">
                  <a:moveTo>
                    <a:pt x="19988" y="0"/>
                  </a:moveTo>
                  <a:lnTo>
                    <a:pt x="19988" y="19972"/>
                  </a:lnTo>
                  <a:lnTo>
                    <a:pt x="0" y="19972"/>
                  </a:lnTo>
                  <a:lnTo>
                    <a:pt x="0" y="0"/>
                  </a:lnTo>
                  <a:lnTo>
                    <a:pt x="19988" y="0"/>
                  </a:lnTo>
                  <a:close/>
                </a:path>
              </a:pathLst>
            </a:custGeom>
            <a:solidFill>
              <a:srgbClr val="4DB3E6"/>
            </a:solidFill>
            <a:ln w="3175">
              <a:solidFill>
                <a:srgbClr val="4DB3E6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279" name="Freeform 7"/>
            <p:cNvSpPr>
              <a:spLocks/>
            </p:cNvSpPr>
            <p:nvPr/>
          </p:nvSpPr>
          <p:spPr bwMode="auto">
            <a:xfrm>
              <a:off x="2638" y="2381"/>
              <a:ext cx="756" cy="288"/>
            </a:xfrm>
            <a:custGeom>
              <a:avLst/>
              <a:gdLst/>
              <a:ahLst/>
              <a:cxnLst>
                <a:cxn ang="0">
                  <a:pos x="19988" y="0"/>
                </a:cxn>
                <a:cxn ang="0">
                  <a:pos x="19988" y="19972"/>
                </a:cxn>
                <a:cxn ang="0">
                  <a:pos x="0" y="19972"/>
                </a:cxn>
                <a:cxn ang="0">
                  <a:pos x="0" y="0"/>
                </a:cxn>
                <a:cxn ang="0">
                  <a:pos x="19988" y="0"/>
                </a:cxn>
              </a:cxnLst>
              <a:rect l="0" t="0" r="r" b="b"/>
              <a:pathLst>
                <a:path w="20000" h="20000">
                  <a:moveTo>
                    <a:pt x="19988" y="0"/>
                  </a:moveTo>
                  <a:lnTo>
                    <a:pt x="19988" y="19972"/>
                  </a:lnTo>
                  <a:lnTo>
                    <a:pt x="0" y="19972"/>
                  </a:lnTo>
                  <a:lnTo>
                    <a:pt x="0" y="0"/>
                  </a:lnTo>
                  <a:lnTo>
                    <a:pt x="19988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280" name="Rectangle 8"/>
            <p:cNvSpPr>
              <a:spLocks noChangeArrowheads="1"/>
            </p:cNvSpPr>
            <p:nvPr/>
          </p:nvSpPr>
          <p:spPr bwMode="auto">
            <a:xfrm>
              <a:off x="2844" y="2472"/>
              <a:ext cx="342" cy="11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 b="0" dirty="0">
                  <a:solidFill>
                    <a:srgbClr val="000000"/>
                  </a:solidFill>
                  <a:latin typeface="Times New Roman" pitchFamily="18" charset="0"/>
                  <a:ea typeface="Mincho" charset="-128"/>
                </a:rPr>
                <a:t>Loader</a:t>
              </a:r>
              <a:endParaRPr lang="en-US" sz="1200" b="0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2400" b="0" dirty="0">
                <a:latin typeface="Times New Roman" pitchFamily="18" charset="0"/>
                <a:ea typeface="Mincho" charset="-128"/>
              </a:endParaRPr>
            </a:p>
          </p:txBody>
        </p:sp>
        <p:sp>
          <p:nvSpPr>
            <p:cNvPr id="182281" name="Freeform 9"/>
            <p:cNvSpPr>
              <a:spLocks/>
            </p:cNvSpPr>
            <p:nvPr/>
          </p:nvSpPr>
          <p:spPr bwMode="auto">
            <a:xfrm>
              <a:off x="3396" y="912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282" name="Freeform 10"/>
            <p:cNvSpPr>
              <a:spLocks/>
            </p:cNvSpPr>
            <p:nvPr/>
          </p:nvSpPr>
          <p:spPr bwMode="auto">
            <a:xfrm>
              <a:off x="3396" y="1305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283" name="Freeform 11"/>
            <p:cNvSpPr>
              <a:spLocks/>
            </p:cNvSpPr>
            <p:nvPr/>
          </p:nvSpPr>
          <p:spPr bwMode="auto">
            <a:xfrm>
              <a:off x="3396" y="2525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284" name="Rectangle 12"/>
            <p:cNvSpPr>
              <a:spLocks noChangeArrowheads="1"/>
            </p:cNvSpPr>
            <p:nvPr/>
          </p:nvSpPr>
          <p:spPr bwMode="auto">
            <a:xfrm>
              <a:off x="3720" y="2310"/>
              <a:ext cx="486" cy="1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indent="228600">
                <a:spcBef>
                  <a:spcPct val="0"/>
                </a:spcBef>
              </a:pPr>
              <a:r>
                <a:rPr lang="en-US" sz="900" b="0" dirty="0">
                  <a:solidFill>
                    <a:srgbClr val="000000"/>
                  </a:solidFill>
                  <a:latin typeface="AvantGarde" pitchFamily="34" charset="0"/>
                </a:rPr>
                <a:t>Primary</a:t>
              </a:r>
              <a:endParaRPr lang="en-US" sz="1000" b="0" dirty="0">
                <a:solidFill>
                  <a:srgbClr val="000000"/>
                </a:solidFill>
                <a:latin typeface="Times" pitchFamily="18" charset="0"/>
              </a:endParaRPr>
            </a:p>
            <a:p>
              <a:pPr indent="228600" eaLnBrk="0" hangingPunct="0">
                <a:spcBef>
                  <a:spcPct val="0"/>
                </a:spcBef>
              </a:pPr>
              <a:r>
                <a:rPr lang="en-US" sz="900" b="0" dirty="0">
                  <a:solidFill>
                    <a:srgbClr val="000000"/>
                  </a:solidFill>
                  <a:latin typeface="AvantGarde" pitchFamily="34" charset="0"/>
                </a:rPr>
                <a:t>Memory</a:t>
              </a:r>
              <a:endParaRPr lang="en-US" sz="1000" b="0" dirty="0">
                <a:solidFill>
                  <a:srgbClr val="000000"/>
                </a:solidFill>
                <a:latin typeface="Times" pitchFamily="18" charset="0"/>
              </a:endParaRPr>
            </a:p>
            <a:p>
              <a:pPr indent="228600" algn="l" eaLnBrk="0" hangingPunct="0">
                <a:spcBef>
                  <a:spcPct val="0"/>
                </a:spcBef>
              </a:pPr>
              <a:endParaRPr lang="en-US" sz="2400" b="0" dirty="0">
                <a:latin typeface="Times New Roman" pitchFamily="18" charset="0"/>
              </a:endParaRPr>
            </a:p>
          </p:txBody>
        </p:sp>
        <p:sp>
          <p:nvSpPr>
            <p:cNvPr id="182285" name="Freeform 13"/>
            <p:cNvSpPr>
              <a:spLocks/>
            </p:cNvSpPr>
            <p:nvPr/>
          </p:nvSpPr>
          <p:spPr bwMode="auto">
            <a:xfrm>
              <a:off x="3396" y="3533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ar-SA"/>
            </a:p>
          </p:txBody>
        </p:sp>
        <p:grpSp>
          <p:nvGrpSpPr>
            <p:cNvPr id="182286" name="Group 14"/>
            <p:cNvGrpSpPr>
              <a:grpSpLocks/>
            </p:cNvGrpSpPr>
            <p:nvPr/>
          </p:nvGrpSpPr>
          <p:grpSpPr bwMode="auto">
            <a:xfrm>
              <a:off x="4260" y="2304"/>
              <a:ext cx="108" cy="960"/>
              <a:chOff x="0" y="0"/>
              <a:chExt cx="19999" cy="19999"/>
            </a:xfrm>
          </p:grpSpPr>
          <p:sp>
            <p:nvSpPr>
              <p:cNvPr id="182287" name="Arc 15"/>
              <p:cNvSpPr>
                <a:spLocks/>
              </p:cNvSpPr>
              <p:nvPr/>
            </p:nvSpPr>
            <p:spPr bwMode="auto">
              <a:xfrm>
                <a:off x="0" y="0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288" name="Arc 16"/>
              <p:cNvSpPr>
                <a:spLocks/>
              </p:cNvSpPr>
              <p:nvPr/>
            </p:nvSpPr>
            <p:spPr bwMode="auto">
              <a:xfrm flipV="1">
                <a:off x="0" y="14993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289" name="Arc 17"/>
              <p:cNvSpPr>
                <a:spLocks/>
              </p:cNvSpPr>
              <p:nvPr/>
            </p:nvSpPr>
            <p:spPr bwMode="auto">
              <a:xfrm flipH="1">
                <a:off x="9958" y="9995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290" name="Arc 18"/>
              <p:cNvSpPr>
                <a:spLocks/>
              </p:cNvSpPr>
              <p:nvPr/>
            </p:nvSpPr>
            <p:spPr bwMode="auto">
              <a:xfrm flipH="1" flipV="1">
                <a:off x="9958" y="4998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82291" name="Group 19"/>
            <p:cNvGrpSpPr>
              <a:grpSpLocks/>
            </p:cNvGrpSpPr>
            <p:nvPr/>
          </p:nvGrpSpPr>
          <p:grpSpPr bwMode="auto">
            <a:xfrm>
              <a:off x="4260" y="3312"/>
              <a:ext cx="108" cy="960"/>
              <a:chOff x="0" y="0"/>
              <a:chExt cx="19999" cy="19999"/>
            </a:xfrm>
          </p:grpSpPr>
          <p:sp>
            <p:nvSpPr>
              <p:cNvPr id="182292" name="Arc 20"/>
              <p:cNvSpPr>
                <a:spLocks/>
              </p:cNvSpPr>
              <p:nvPr/>
            </p:nvSpPr>
            <p:spPr bwMode="auto">
              <a:xfrm>
                <a:off x="0" y="0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293" name="Arc 21"/>
              <p:cNvSpPr>
                <a:spLocks/>
              </p:cNvSpPr>
              <p:nvPr/>
            </p:nvSpPr>
            <p:spPr bwMode="auto">
              <a:xfrm flipV="1">
                <a:off x="0" y="14993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294" name="Arc 22"/>
              <p:cNvSpPr>
                <a:spLocks/>
              </p:cNvSpPr>
              <p:nvPr/>
            </p:nvSpPr>
            <p:spPr bwMode="auto">
              <a:xfrm flipH="1">
                <a:off x="9958" y="9995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295" name="Arc 23"/>
              <p:cNvSpPr>
                <a:spLocks/>
              </p:cNvSpPr>
              <p:nvPr/>
            </p:nvSpPr>
            <p:spPr bwMode="auto">
              <a:xfrm flipH="1" flipV="1">
                <a:off x="9958" y="4998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82296" name="Group 24"/>
            <p:cNvGrpSpPr>
              <a:grpSpLocks/>
            </p:cNvGrpSpPr>
            <p:nvPr/>
          </p:nvGrpSpPr>
          <p:grpSpPr bwMode="auto">
            <a:xfrm>
              <a:off x="4260" y="768"/>
              <a:ext cx="108" cy="288"/>
              <a:chOff x="0" y="0"/>
              <a:chExt cx="19999" cy="20001"/>
            </a:xfrm>
          </p:grpSpPr>
          <p:sp>
            <p:nvSpPr>
              <p:cNvPr id="182297" name="Arc 25"/>
              <p:cNvSpPr>
                <a:spLocks/>
              </p:cNvSpPr>
              <p:nvPr/>
            </p:nvSpPr>
            <p:spPr bwMode="auto">
              <a:xfrm>
                <a:off x="0" y="0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298" name="Arc 26"/>
              <p:cNvSpPr>
                <a:spLocks/>
              </p:cNvSpPr>
              <p:nvPr/>
            </p:nvSpPr>
            <p:spPr bwMode="auto">
              <a:xfrm flipV="1">
                <a:off x="0" y="14980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299" name="Arc 27"/>
              <p:cNvSpPr>
                <a:spLocks/>
              </p:cNvSpPr>
              <p:nvPr/>
            </p:nvSpPr>
            <p:spPr bwMode="auto">
              <a:xfrm flipH="1">
                <a:off x="9958" y="9987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00" name="Arc 28"/>
              <p:cNvSpPr>
                <a:spLocks/>
              </p:cNvSpPr>
              <p:nvPr/>
            </p:nvSpPr>
            <p:spPr bwMode="auto">
              <a:xfrm flipH="1" flipV="1">
                <a:off x="9958" y="4993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82301" name="Arc 29"/>
            <p:cNvSpPr>
              <a:spLocks/>
            </p:cNvSpPr>
            <p:nvPr/>
          </p:nvSpPr>
          <p:spPr bwMode="auto">
            <a:xfrm>
              <a:off x="4260" y="1155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02" name="Arc 30"/>
            <p:cNvSpPr>
              <a:spLocks/>
            </p:cNvSpPr>
            <p:nvPr/>
          </p:nvSpPr>
          <p:spPr bwMode="auto">
            <a:xfrm flipV="1">
              <a:off x="4260" y="1371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03" name="Arc 31"/>
            <p:cNvSpPr>
              <a:spLocks/>
            </p:cNvSpPr>
            <p:nvPr/>
          </p:nvSpPr>
          <p:spPr bwMode="auto">
            <a:xfrm flipH="1">
              <a:off x="4314" y="1299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04" name="Arc 32"/>
            <p:cNvSpPr>
              <a:spLocks/>
            </p:cNvSpPr>
            <p:nvPr/>
          </p:nvSpPr>
          <p:spPr bwMode="auto">
            <a:xfrm flipH="1" flipV="1">
              <a:off x="4314" y="1227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05" name="Rectangle 33"/>
            <p:cNvSpPr>
              <a:spLocks noChangeArrowheads="1"/>
            </p:cNvSpPr>
            <p:nvPr/>
          </p:nvSpPr>
          <p:spPr bwMode="auto">
            <a:xfrm>
              <a:off x="4419" y="787"/>
              <a:ext cx="1149" cy="3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Program is created in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the editor and stored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on disk.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dirty="0">
                <a:latin typeface="Times New Roman" pitchFamily="18" charset="0"/>
              </a:endParaRPr>
            </a:p>
          </p:txBody>
        </p:sp>
        <p:sp>
          <p:nvSpPr>
            <p:cNvPr id="182306" name="Rectangle 34"/>
            <p:cNvSpPr>
              <a:spLocks noChangeArrowheads="1"/>
            </p:cNvSpPr>
            <p:nvPr/>
          </p:nvSpPr>
          <p:spPr bwMode="auto">
            <a:xfrm>
              <a:off x="4419" y="1218"/>
              <a:ext cx="1149" cy="19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Preprocessor program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processes the code.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dirty="0">
                <a:latin typeface="Times New Roman" pitchFamily="18" charset="0"/>
              </a:endParaRPr>
            </a:p>
          </p:txBody>
        </p:sp>
        <p:sp>
          <p:nvSpPr>
            <p:cNvPr id="182307" name="Rectangle 35"/>
            <p:cNvSpPr>
              <a:spLocks noChangeArrowheads="1"/>
            </p:cNvSpPr>
            <p:nvPr/>
          </p:nvSpPr>
          <p:spPr bwMode="auto">
            <a:xfrm>
              <a:off x="4422" y="2703"/>
              <a:ext cx="1149" cy="19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Loader puts program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in memory.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dirty="0">
                <a:latin typeface="Times New Roman" pitchFamily="18" charset="0"/>
              </a:endParaRPr>
            </a:p>
          </p:txBody>
        </p:sp>
        <p:sp>
          <p:nvSpPr>
            <p:cNvPr id="182308" name="Rectangle 36"/>
            <p:cNvSpPr>
              <a:spLocks noChangeArrowheads="1"/>
            </p:cNvSpPr>
            <p:nvPr/>
          </p:nvSpPr>
          <p:spPr bwMode="auto">
            <a:xfrm>
              <a:off x="4419" y="3518"/>
              <a:ext cx="1149" cy="579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CPU takes each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instruction and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executes it, possibly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storing new data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values as the program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executes.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dirty="0">
                <a:latin typeface="Times New Roman" pitchFamily="18" charset="0"/>
              </a:endParaRPr>
            </a:p>
          </p:txBody>
        </p:sp>
        <p:sp>
          <p:nvSpPr>
            <p:cNvPr id="182309" name="Freeform 37"/>
            <p:cNvSpPr>
              <a:spLocks/>
            </p:cNvSpPr>
            <p:nvPr/>
          </p:nvSpPr>
          <p:spPr bwMode="auto">
            <a:xfrm>
              <a:off x="2638" y="1545"/>
              <a:ext cx="756" cy="288"/>
            </a:xfrm>
            <a:custGeom>
              <a:avLst/>
              <a:gdLst/>
              <a:ahLst/>
              <a:cxnLst>
                <a:cxn ang="0">
                  <a:pos x="19988" y="0"/>
                </a:cxn>
                <a:cxn ang="0">
                  <a:pos x="19988" y="19972"/>
                </a:cxn>
                <a:cxn ang="0">
                  <a:pos x="0" y="19972"/>
                </a:cxn>
                <a:cxn ang="0">
                  <a:pos x="0" y="0"/>
                </a:cxn>
                <a:cxn ang="0">
                  <a:pos x="19988" y="0"/>
                </a:cxn>
              </a:cxnLst>
              <a:rect l="0" t="0" r="r" b="b"/>
              <a:pathLst>
                <a:path w="20000" h="20000">
                  <a:moveTo>
                    <a:pt x="19988" y="0"/>
                  </a:moveTo>
                  <a:lnTo>
                    <a:pt x="19988" y="19972"/>
                  </a:lnTo>
                  <a:lnTo>
                    <a:pt x="0" y="19972"/>
                  </a:lnTo>
                  <a:lnTo>
                    <a:pt x="0" y="0"/>
                  </a:lnTo>
                  <a:lnTo>
                    <a:pt x="19988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10" name="Rectangle 38"/>
            <p:cNvSpPr>
              <a:spLocks noChangeArrowheads="1"/>
            </p:cNvSpPr>
            <p:nvPr/>
          </p:nvSpPr>
          <p:spPr bwMode="auto">
            <a:xfrm>
              <a:off x="2790" y="1635"/>
              <a:ext cx="450" cy="11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 b="0" dirty="0">
                  <a:solidFill>
                    <a:srgbClr val="000000"/>
                  </a:solidFill>
                  <a:latin typeface="Times New Roman" pitchFamily="18" charset="0"/>
                  <a:ea typeface="Mincho" charset="-128"/>
                </a:rPr>
                <a:t>Compiler</a:t>
              </a:r>
              <a:endParaRPr lang="en-US" sz="1200" b="0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2400" b="0" dirty="0">
                <a:latin typeface="Times New Roman" pitchFamily="18" charset="0"/>
                <a:ea typeface="Mincho" charset="-128"/>
              </a:endParaRPr>
            </a:p>
          </p:txBody>
        </p:sp>
        <p:sp>
          <p:nvSpPr>
            <p:cNvPr id="182311" name="Freeform 39"/>
            <p:cNvSpPr>
              <a:spLocks/>
            </p:cNvSpPr>
            <p:nvPr/>
          </p:nvSpPr>
          <p:spPr bwMode="auto">
            <a:xfrm>
              <a:off x="3396" y="1689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ar-SA"/>
            </a:p>
          </p:txBody>
        </p:sp>
        <p:grpSp>
          <p:nvGrpSpPr>
            <p:cNvPr id="182312" name="Group 40"/>
            <p:cNvGrpSpPr>
              <a:grpSpLocks/>
            </p:cNvGrpSpPr>
            <p:nvPr/>
          </p:nvGrpSpPr>
          <p:grpSpPr bwMode="auto">
            <a:xfrm>
              <a:off x="4260" y="1538"/>
              <a:ext cx="108" cy="288"/>
              <a:chOff x="0" y="0"/>
              <a:chExt cx="19999" cy="20001"/>
            </a:xfrm>
          </p:grpSpPr>
          <p:sp>
            <p:nvSpPr>
              <p:cNvPr id="182313" name="Arc 41"/>
              <p:cNvSpPr>
                <a:spLocks/>
              </p:cNvSpPr>
              <p:nvPr/>
            </p:nvSpPr>
            <p:spPr bwMode="auto">
              <a:xfrm>
                <a:off x="0" y="0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14" name="Arc 42"/>
              <p:cNvSpPr>
                <a:spLocks/>
              </p:cNvSpPr>
              <p:nvPr/>
            </p:nvSpPr>
            <p:spPr bwMode="auto">
              <a:xfrm flipV="1">
                <a:off x="0" y="14980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15" name="Arc 43"/>
              <p:cNvSpPr>
                <a:spLocks/>
              </p:cNvSpPr>
              <p:nvPr/>
            </p:nvSpPr>
            <p:spPr bwMode="auto">
              <a:xfrm flipH="1">
                <a:off x="9958" y="9987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16" name="Arc 44"/>
              <p:cNvSpPr>
                <a:spLocks/>
              </p:cNvSpPr>
              <p:nvPr/>
            </p:nvSpPr>
            <p:spPr bwMode="auto">
              <a:xfrm flipH="1" flipV="1">
                <a:off x="9958" y="4993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82317" name="Rectangle 45"/>
            <p:cNvSpPr>
              <a:spLocks noChangeArrowheads="1"/>
            </p:cNvSpPr>
            <p:nvPr/>
          </p:nvSpPr>
          <p:spPr bwMode="auto">
            <a:xfrm>
              <a:off x="4419" y="1520"/>
              <a:ext cx="1149" cy="3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Compiler creates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object code and stores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it on disk.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dirty="0">
                <a:latin typeface="Times New Roman" pitchFamily="18" charset="0"/>
              </a:endParaRPr>
            </a:p>
          </p:txBody>
        </p:sp>
        <p:sp>
          <p:nvSpPr>
            <p:cNvPr id="182318" name="Freeform 46"/>
            <p:cNvSpPr>
              <a:spLocks/>
            </p:cNvSpPr>
            <p:nvPr/>
          </p:nvSpPr>
          <p:spPr bwMode="auto">
            <a:xfrm>
              <a:off x="3396" y="2072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19" name="Arc 47"/>
            <p:cNvSpPr>
              <a:spLocks/>
            </p:cNvSpPr>
            <p:nvPr/>
          </p:nvSpPr>
          <p:spPr bwMode="auto">
            <a:xfrm>
              <a:off x="4260" y="1921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20" name="Arc 48"/>
            <p:cNvSpPr>
              <a:spLocks/>
            </p:cNvSpPr>
            <p:nvPr/>
          </p:nvSpPr>
          <p:spPr bwMode="auto">
            <a:xfrm flipV="1">
              <a:off x="4260" y="2137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21" name="Arc 49"/>
            <p:cNvSpPr>
              <a:spLocks/>
            </p:cNvSpPr>
            <p:nvPr/>
          </p:nvSpPr>
          <p:spPr bwMode="auto">
            <a:xfrm flipH="1">
              <a:off x="4314" y="2065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22" name="Arc 50"/>
            <p:cNvSpPr>
              <a:spLocks/>
            </p:cNvSpPr>
            <p:nvPr/>
          </p:nvSpPr>
          <p:spPr bwMode="auto">
            <a:xfrm flipH="1" flipV="1">
              <a:off x="4314" y="1993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82323" name="Rectangle 51"/>
            <p:cNvSpPr>
              <a:spLocks noChangeArrowheads="1"/>
            </p:cNvSpPr>
            <p:nvPr/>
          </p:nvSpPr>
          <p:spPr bwMode="auto">
            <a:xfrm>
              <a:off x="4419" y="1920"/>
              <a:ext cx="1149" cy="38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Linker links the object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code with the libraries,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creates </a:t>
              </a:r>
              <a:r>
                <a:rPr lang="en-US" sz="12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a.out</a:t>
              </a: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 and</a:t>
              </a:r>
            </a:p>
            <a:p>
              <a:pPr algn="just" eaLnBrk="0" hangingPunct="0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Times" pitchFamily="18" charset="0"/>
                </a:rPr>
                <a:t>stores it on disk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dirty="0">
                <a:latin typeface="Times New Roman" pitchFamily="18" charset="0"/>
                <a:cs typeface="Courier New" pitchFamily="49" charset="0"/>
              </a:endParaRPr>
            </a:p>
          </p:txBody>
        </p:sp>
        <p:grpSp>
          <p:nvGrpSpPr>
            <p:cNvPr id="182324" name="Group 52"/>
            <p:cNvGrpSpPr>
              <a:grpSpLocks/>
            </p:cNvGrpSpPr>
            <p:nvPr/>
          </p:nvGrpSpPr>
          <p:grpSpPr bwMode="auto">
            <a:xfrm>
              <a:off x="2638" y="762"/>
              <a:ext cx="756" cy="288"/>
              <a:chOff x="0" y="0"/>
              <a:chExt cx="20000" cy="20000"/>
            </a:xfrm>
          </p:grpSpPr>
          <p:sp>
            <p:nvSpPr>
              <p:cNvPr id="182325" name="Freeform 53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8" y="0"/>
                  </a:cxn>
                  <a:cxn ang="0">
                    <a:pos x="19988" y="19972"/>
                  </a:cxn>
                  <a:cxn ang="0">
                    <a:pos x="0" y="19972"/>
                  </a:cxn>
                  <a:cxn ang="0">
                    <a:pos x="0" y="0"/>
                  </a:cxn>
                  <a:cxn ang="0">
                    <a:pos x="19988" y="0"/>
                  </a:cxn>
                </a:cxnLst>
                <a:rect l="0" t="0" r="r" b="b"/>
                <a:pathLst>
                  <a:path w="20000" h="20000">
                    <a:moveTo>
                      <a:pt x="19988" y="0"/>
                    </a:moveTo>
                    <a:lnTo>
                      <a:pt x="19988" y="19972"/>
                    </a:lnTo>
                    <a:lnTo>
                      <a:pt x="0" y="19972"/>
                    </a:lnTo>
                    <a:lnTo>
                      <a:pt x="0" y="0"/>
                    </a:lnTo>
                    <a:lnTo>
                      <a:pt x="19988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26" name="Freeform 54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8" y="0"/>
                  </a:cxn>
                  <a:cxn ang="0">
                    <a:pos x="19988" y="19972"/>
                  </a:cxn>
                  <a:cxn ang="0">
                    <a:pos x="0" y="19972"/>
                  </a:cxn>
                  <a:cxn ang="0">
                    <a:pos x="0" y="0"/>
                  </a:cxn>
                  <a:cxn ang="0">
                    <a:pos x="19988" y="0"/>
                  </a:cxn>
                </a:cxnLst>
                <a:rect l="0" t="0" r="r" b="b"/>
                <a:pathLst>
                  <a:path w="20000" h="20000">
                    <a:moveTo>
                      <a:pt x="19988" y="0"/>
                    </a:moveTo>
                    <a:lnTo>
                      <a:pt x="19988" y="19972"/>
                    </a:lnTo>
                    <a:lnTo>
                      <a:pt x="0" y="19972"/>
                    </a:lnTo>
                    <a:lnTo>
                      <a:pt x="0" y="0"/>
                    </a:lnTo>
                    <a:lnTo>
                      <a:pt x="1998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27" name="Rectangle 55"/>
              <p:cNvSpPr>
                <a:spLocks noChangeArrowheads="1"/>
              </p:cNvSpPr>
              <p:nvPr/>
            </p:nvSpPr>
            <p:spPr bwMode="auto">
              <a:xfrm>
                <a:off x="5464" y="6306"/>
                <a:ext cx="9060" cy="7805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b="0" dirty="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Editor</a:t>
                </a:r>
                <a:endParaRPr lang="en-US" sz="1200" b="0" dirty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2400" b="0" dirty="0">
                  <a:latin typeface="Times New Roman" pitchFamily="18" charset="0"/>
                  <a:ea typeface="Mincho" charset="-128"/>
                </a:endParaRPr>
              </a:p>
            </p:txBody>
          </p:sp>
        </p:grpSp>
        <p:grpSp>
          <p:nvGrpSpPr>
            <p:cNvPr id="182328" name="Group 56"/>
            <p:cNvGrpSpPr>
              <a:grpSpLocks/>
            </p:cNvGrpSpPr>
            <p:nvPr/>
          </p:nvGrpSpPr>
          <p:grpSpPr bwMode="auto">
            <a:xfrm>
              <a:off x="2638" y="1161"/>
              <a:ext cx="756" cy="288"/>
              <a:chOff x="0" y="0"/>
              <a:chExt cx="20000" cy="20000"/>
            </a:xfrm>
          </p:grpSpPr>
          <p:sp>
            <p:nvSpPr>
              <p:cNvPr id="182329" name="Freeform 57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8" y="0"/>
                  </a:cxn>
                  <a:cxn ang="0">
                    <a:pos x="19988" y="19972"/>
                  </a:cxn>
                  <a:cxn ang="0">
                    <a:pos x="0" y="19972"/>
                  </a:cxn>
                  <a:cxn ang="0">
                    <a:pos x="0" y="0"/>
                  </a:cxn>
                  <a:cxn ang="0">
                    <a:pos x="19988" y="0"/>
                  </a:cxn>
                </a:cxnLst>
                <a:rect l="0" t="0" r="r" b="b"/>
                <a:pathLst>
                  <a:path w="20000" h="20000">
                    <a:moveTo>
                      <a:pt x="19988" y="0"/>
                    </a:moveTo>
                    <a:lnTo>
                      <a:pt x="19988" y="19972"/>
                    </a:lnTo>
                    <a:lnTo>
                      <a:pt x="0" y="19972"/>
                    </a:lnTo>
                    <a:lnTo>
                      <a:pt x="0" y="0"/>
                    </a:lnTo>
                    <a:lnTo>
                      <a:pt x="19988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grpSp>
            <p:nvGrpSpPr>
              <p:cNvPr id="182330" name="Group 58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20000"/>
                <a:chOff x="0" y="0"/>
                <a:chExt cx="20000" cy="20000"/>
              </a:xfrm>
            </p:grpSpPr>
            <p:sp>
              <p:nvSpPr>
                <p:cNvPr id="182331" name="Freeform 59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88" y="0"/>
                    </a:cxn>
                    <a:cxn ang="0">
                      <a:pos x="19988" y="19972"/>
                    </a:cxn>
                    <a:cxn ang="0">
                      <a:pos x="0" y="19972"/>
                    </a:cxn>
                    <a:cxn ang="0">
                      <a:pos x="0" y="0"/>
                    </a:cxn>
                    <a:cxn ang="0">
                      <a:pos x="19988" y="0"/>
                    </a:cxn>
                  </a:cxnLst>
                  <a:rect l="0" t="0" r="r" b="b"/>
                  <a:pathLst>
                    <a:path w="20000" h="20000">
                      <a:moveTo>
                        <a:pt x="19988" y="0"/>
                      </a:moveTo>
                      <a:lnTo>
                        <a:pt x="19988" y="19972"/>
                      </a:lnTo>
                      <a:lnTo>
                        <a:pt x="0" y="19972"/>
                      </a:lnTo>
                      <a:lnTo>
                        <a:pt x="0" y="0"/>
                      </a:lnTo>
                      <a:lnTo>
                        <a:pt x="19988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32" name="Rectangle 60"/>
                <p:cNvSpPr>
                  <a:spLocks noChangeArrowheads="1"/>
                </p:cNvSpPr>
                <p:nvPr/>
              </p:nvSpPr>
              <p:spPr bwMode="auto">
                <a:xfrm>
                  <a:off x="1179" y="5861"/>
                  <a:ext cx="17631" cy="7806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000" b="0" dirty="0">
                      <a:solidFill>
                        <a:srgbClr val="000000"/>
                      </a:solidFill>
                      <a:latin typeface="Times New Roman" pitchFamily="18" charset="0"/>
                      <a:ea typeface="Mincho" charset="-128"/>
                    </a:rPr>
                    <a:t>Preprocessor</a:t>
                  </a:r>
                  <a:endParaRPr lang="en-US" sz="1200" b="0" dirty="0">
                    <a:solidFill>
                      <a:srgbClr val="000000"/>
                    </a:solidFill>
                    <a:latin typeface="Times New Roman" pitchFamily="18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2400" b="0" dirty="0">
                    <a:latin typeface="Times New Roman" pitchFamily="18" charset="0"/>
                    <a:ea typeface="Mincho" charset="-128"/>
                  </a:endParaRPr>
                </a:p>
              </p:txBody>
            </p:sp>
          </p:grpSp>
        </p:grpSp>
        <p:grpSp>
          <p:nvGrpSpPr>
            <p:cNvPr id="182333" name="Group 61"/>
            <p:cNvGrpSpPr>
              <a:grpSpLocks/>
            </p:cNvGrpSpPr>
            <p:nvPr/>
          </p:nvGrpSpPr>
          <p:grpSpPr bwMode="auto">
            <a:xfrm>
              <a:off x="2638" y="1928"/>
              <a:ext cx="756" cy="288"/>
              <a:chOff x="0" y="0"/>
              <a:chExt cx="20000" cy="20000"/>
            </a:xfrm>
          </p:grpSpPr>
          <p:sp>
            <p:nvSpPr>
              <p:cNvPr id="182334" name="Freeform 62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8" y="0"/>
                  </a:cxn>
                  <a:cxn ang="0">
                    <a:pos x="19988" y="19972"/>
                  </a:cxn>
                  <a:cxn ang="0">
                    <a:pos x="0" y="19972"/>
                  </a:cxn>
                  <a:cxn ang="0">
                    <a:pos x="0" y="0"/>
                  </a:cxn>
                  <a:cxn ang="0">
                    <a:pos x="19988" y="0"/>
                  </a:cxn>
                </a:cxnLst>
                <a:rect l="0" t="0" r="r" b="b"/>
                <a:pathLst>
                  <a:path w="20000" h="20000">
                    <a:moveTo>
                      <a:pt x="19988" y="0"/>
                    </a:moveTo>
                    <a:lnTo>
                      <a:pt x="19988" y="19972"/>
                    </a:lnTo>
                    <a:lnTo>
                      <a:pt x="0" y="19972"/>
                    </a:lnTo>
                    <a:lnTo>
                      <a:pt x="0" y="0"/>
                    </a:lnTo>
                    <a:lnTo>
                      <a:pt x="19988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grpSp>
            <p:nvGrpSpPr>
              <p:cNvPr id="182335" name="Group 63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20000"/>
                <a:chOff x="0" y="0"/>
                <a:chExt cx="20000" cy="20000"/>
              </a:xfrm>
            </p:grpSpPr>
            <p:sp>
              <p:nvSpPr>
                <p:cNvPr id="182336" name="Freeform 64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88" y="0"/>
                    </a:cxn>
                    <a:cxn ang="0">
                      <a:pos x="19988" y="19972"/>
                    </a:cxn>
                    <a:cxn ang="0">
                      <a:pos x="0" y="19972"/>
                    </a:cxn>
                    <a:cxn ang="0">
                      <a:pos x="0" y="0"/>
                    </a:cxn>
                    <a:cxn ang="0">
                      <a:pos x="19988" y="0"/>
                    </a:cxn>
                  </a:cxnLst>
                  <a:rect l="0" t="0" r="r" b="b"/>
                  <a:pathLst>
                    <a:path w="20000" h="20000">
                      <a:moveTo>
                        <a:pt x="19988" y="0"/>
                      </a:moveTo>
                      <a:lnTo>
                        <a:pt x="19988" y="19972"/>
                      </a:lnTo>
                      <a:lnTo>
                        <a:pt x="0" y="19972"/>
                      </a:lnTo>
                      <a:lnTo>
                        <a:pt x="0" y="0"/>
                      </a:lnTo>
                      <a:lnTo>
                        <a:pt x="19988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37" name="Rectangle 65"/>
                <p:cNvSpPr>
                  <a:spLocks noChangeArrowheads="1"/>
                </p:cNvSpPr>
                <p:nvPr/>
              </p:nvSpPr>
              <p:spPr bwMode="auto">
                <a:xfrm>
                  <a:off x="5464" y="5889"/>
                  <a:ext cx="9060" cy="7805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000" b="0" dirty="0">
                      <a:solidFill>
                        <a:srgbClr val="000000"/>
                      </a:solidFill>
                      <a:latin typeface="Times New Roman" pitchFamily="18" charset="0"/>
                      <a:ea typeface="Mincho" charset="-128"/>
                    </a:rPr>
                    <a:t>Linker</a:t>
                  </a:r>
                  <a:endParaRPr lang="en-US" sz="1200" b="0" dirty="0">
                    <a:solidFill>
                      <a:srgbClr val="000000"/>
                    </a:solidFill>
                    <a:latin typeface="Times New Roman" pitchFamily="18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2400" b="0" dirty="0">
                    <a:latin typeface="Times New Roman" pitchFamily="18" charset="0"/>
                    <a:ea typeface="Mincho" charset="-128"/>
                  </a:endParaRPr>
                </a:p>
              </p:txBody>
            </p:sp>
          </p:grpSp>
        </p:grpSp>
        <p:grpSp>
          <p:nvGrpSpPr>
            <p:cNvPr id="182338" name="Group 66"/>
            <p:cNvGrpSpPr>
              <a:grpSpLocks/>
            </p:cNvGrpSpPr>
            <p:nvPr/>
          </p:nvGrpSpPr>
          <p:grpSpPr bwMode="auto">
            <a:xfrm>
              <a:off x="2638" y="3389"/>
              <a:ext cx="756" cy="288"/>
              <a:chOff x="0" y="0"/>
              <a:chExt cx="20000" cy="20000"/>
            </a:xfrm>
          </p:grpSpPr>
          <p:grpSp>
            <p:nvGrpSpPr>
              <p:cNvPr id="182339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20000"/>
                <a:chOff x="0" y="0"/>
                <a:chExt cx="20000" cy="20000"/>
              </a:xfrm>
            </p:grpSpPr>
            <p:sp>
              <p:nvSpPr>
                <p:cNvPr id="182340" name="Freeform 68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88" y="0"/>
                    </a:cxn>
                    <a:cxn ang="0">
                      <a:pos x="19988" y="19972"/>
                    </a:cxn>
                    <a:cxn ang="0">
                      <a:pos x="0" y="19972"/>
                    </a:cxn>
                    <a:cxn ang="0">
                      <a:pos x="0" y="0"/>
                    </a:cxn>
                    <a:cxn ang="0">
                      <a:pos x="19988" y="0"/>
                    </a:cxn>
                  </a:cxnLst>
                  <a:rect l="0" t="0" r="r" b="b"/>
                  <a:pathLst>
                    <a:path w="20000" h="20000">
                      <a:moveTo>
                        <a:pt x="19988" y="0"/>
                      </a:moveTo>
                      <a:lnTo>
                        <a:pt x="19988" y="19972"/>
                      </a:lnTo>
                      <a:lnTo>
                        <a:pt x="0" y="19972"/>
                      </a:lnTo>
                      <a:lnTo>
                        <a:pt x="0" y="0"/>
                      </a:lnTo>
                      <a:lnTo>
                        <a:pt x="19988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41" name="Rectangle 69"/>
                <p:cNvSpPr>
                  <a:spLocks noChangeArrowheads="1"/>
                </p:cNvSpPr>
                <p:nvPr/>
              </p:nvSpPr>
              <p:spPr bwMode="auto">
                <a:xfrm>
                  <a:off x="9750" y="12222"/>
                  <a:ext cx="488" cy="2250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 b="0" dirty="0">
                      <a:latin typeface="Times New Roman" pitchFamily="18" charset="0"/>
                    </a:rPr>
                    <a:t> </a:t>
                  </a: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2400" b="0" dirty="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82342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20000"/>
                <a:chOff x="0" y="0"/>
                <a:chExt cx="20000" cy="20000"/>
              </a:xfrm>
            </p:grpSpPr>
            <p:sp>
              <p:nvSpPr>
                <p:cNvPr id="182343" name="Freeform 71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88" y="0"/>
                    </a:cxn>
                    <a:cxn ang="0">
                      <a:pos x="19988" y="19972"/>
                    </a:cxn>
                    <a:cxn ang="0">
                      <a:pos x="0" y="19972"/>
                    </a:cxn>
                    <a:cxn ang="0">
                      <a:pos x="0" y="0"/>
                    </a:cxn>
                    <a:cxn ang="0">
                      <a:pos x="19988" y="0"/>
                    </a:cxn>
                  </a:cxnLst>
                  <a:rect l="0" t="0" r="r" b="b"/>
                  <a:pathLst>
                    <a:path w="20000" h="20000">
                      <a:moveTo>
                        <a:pt x="19988" y="0"/>
                      </a:moveTo>
                      <a:lnTo>
                        <a:pt x="19988" y="19972"/>
                      </a:lnTo>
                      <a:lnTo>
                        <a:pt x="0" y="19972"/>
                      </a:lnTo>
                      <a:lnTo>
                        <a:pt x="0" y="0"/>
                      </a:lnTo>
                      <a:lnTo>
                        <a:pt x="19988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44" name="Rectangle 72"/>
                <p:cNvSpPr>
                  <a:spLocks noChangeArrowheads="1"/>
                </p:cNvSpPr>
                <p:nvPr/>
              </p:nvSpPr>
              <p:spPr bwMode="auto">
                <a:xfrm>
                  <a:off x="7607" y="6667"/>
                  <a:ext cx="4774" cy="7805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000" b="0" dirty="0">
                      <a:solidFill>
                        <a:srgbClr val="000000"/>
                      </a:solidFill>
                      <a:latin typeface="Times New Roman" pitchFamily="18" charset="0"/>
                      <a:ea typeface="Mincho" charset="-128"/>
                    </a:rPr>
                    <a:t>CPU</a:t>
                  </a:r>
                  <a:endParaRPr lang="en-US" sz="1200" b="0" dirty="0">
                    <a:solidFill>
                      <a:srgbClr val="000000"/>
                    </a:solidFill>
                    <a:latin typeface="Times New Roman" pitchFamily="18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2400" b="0" dirty="0">
                    <a:latin typeface="Times New Roman" pitchFamily="18" charset="0"/>
                    <a:ea typeface="Mincho" charset="-128"/>
                  </a:endParaRPr>
                </a:p>
              </p:txBody>
            </p:sp>
          </p:grpSp>
        </p:grpSp>
        <p:sp>
          <p:nvSpPr>
            <p:cNvPr id="182345" name="Rectangle 73"/>
            <p:cNvSpPr>
              <a:spLocks noChangeArrowheads="1"/>
            </p:cNvSpPr>
            <p:nvPr/>
          </p:nvSpPr>
          <p:spPr bwMode="auto">
            <a:xfrm>
              <a:off x="3720" y="3310"/>
              <a:ext cx="486" cy="1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indent="228600">
                <a:spcBef>
                  <a:spcPct val="0"/>
                </a:spcBef>
              </a:pPr>
              <a:r>
                <a:rPr lang="en-US" sz="900" b="0" dirty="0">
                  <a:solidFill>
                    <a:srgbClr val="000000"/>
                  </a:solidFill>
                  <a:latin typeface="AvantGarde" pitchFamily="34" charset="0"/>
                </a:rPr>
                <a:t>Primary</a:t>
              </a:r>
              <a:endParaRPr lang="en-US" sz="1000" b="0" dirty="0">
                <a:solidFill>
                  <a:srgbClr val="000000"/>
                </a:solidFill>
                <a:latin typeface="Times" pitchFamily="18" charset="0"/>
              </a:endParaRPr>
            </a:p>
            <a:p>
              <a:pPr indent="228600" eaLnBrk="0" hangingPunct="0">
                <a:spcBef>
                  <a:spcPct val="0"/>
                </a:spcBef>
              </a:pPr>
              <a:r>
                <a:rPr lang="en-US" sz="900" b="0" dirty="0">
                  <a:solidFill>
                    <a:srgbClr val="000000"/>
                  </a:solidFill>
                  <a:latin typeface="AvantGarde" pitchFamily="34" charset="0"/>
                </a:rPr>
                <a:t>Memory</a:t>
              </a:r>
              <a:endParaRPr lang="en-US" sz="1000" b="0" dirty="0">
                <a:solidFill>
                  <a:srgbClr val="000000"/>
                </a:solidFill>
                <a:latin typeface="Times" pitchFamily="18" charset="0"/>
              </a:endParaRPr>
            </a:p>
            <a:p>
              <a:pPr indent="228600" algn="l" eaLnBrk="0" hangingPunct="0">
                <a:spcBef>
                  <a:spcPct val="0"/>
                </a:spcBef>
              </a:pPr>
              <a:endParaRPr lang="en-US" sz="2400" b="0" dirty="0">
                <a:latin typeface="Times New Roman" pitchFamily="18" charset="0"/>
              </a:endParaRPr>
            </a:p>
          </p:txBody>
        </p:sp>
        <p:grpSp>
          <p:nvGrpSpPr>
            <p:cNvPr id="182346" name="Group 74"/>
            <p:cNvGrpSpPr>
              <a:grpSpLocks/>
            </p:cNvGrpSpPr>
            <p:nvPr/>
          </p:nvGrpSpPr>
          <p:grpSpPr bwMode="auto">
            <a:xfrm>
              <a:off x="3720" y="3477"/>
              <a:ext cx="487" cy="764"/>
              <a:chOff x="-2" y="1"/>
              <a:chExt cx="20003" cy="19999"/>
            </a:xfrm>
          </p:grpSpPr>
          <p:sp>
            <p:nvSpPr>
              <p:cNvPr id="182347" name="Rectangle 75"/>
              <p:cNvSpPr>
                <a:spLocks noChangeArrowheads="1"/>
              </p:cNvSpPr>
              <p:nvPr/>
            </p:nvSpPr>
            <p:spPr bwMode="auto">
              <a:xfrm>
                <a:off x="8336" y="12593"/>
                <a:ext cx="2237" cy="5458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indent="228600">
                  <a:spcBef>
                    <a:spcPct val="0"/>
                  </a:spcBef>
                </a:pPr>
                <a:r>
                  <a:rPr lang="en-US" sz="700" dirty="0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 b="0" dirty="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eaLnBrk="0" hangingPunct="0">
                  <a:spcBef>
                    <a:spcPct val="0"/>
                  </a:spcBef>
                </a:pPr>
                <a:r>
                  <a:rPr lang="en-US" sz="700" dirty="0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 b="0" dirty="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eaLnBrk="0" hangingPunct="0">
                  <a:spcBef>
                    <a:spcPct val="0"/>
                  </a:spcBef>
                </a:pPr>
                <a:r>
                  <a:rPr lang="en-US" sz="700" dirty="0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 b="0" dirty="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algn="l" eaLnBrk="0" hangingPunct="0">
                  <a:spcBef>
                    <a:spcPct val="0"/>
                  </a:spcBef>
                </a:pPr>
                <a:endParaRPr lang="en-US" sz="2400" b="0" dirty="0">
                  <a:latin typeface="Times New Roman" pitchFamily="18" charset="0"/>
                </a:endParaRPr>
              </a:p>
            </p:txBody>
          </p:sp>
          <p:sp>
            <p:nvSpPr>
              <p:cNvPr id="182348" name="Freeform 76"/>
              <p:cNvSpPr>
                <a:spLocks/>
              </p:cNvSpPr>
              <p:nvPr/>
            </p:nvSpPr>
            <p:spPr bwMode="auto">
              <a:xfrm>
                <a:off x="-2" y="1"/>
                <a:ext cx="19837" cy="1999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90"/>
                  </a:cxn>
                  <a:cxn ang="0">
                    <a:pos x="0" y="19990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90"/>
                    </a:lnTo>
                    <a:lnTo>
                      <a:pt x="0" y="19990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49" name="Freeform 77"/>
              <p:cNvSpPr>
                <a:spLocks/>
              </p:cNvSpPr>
              <p:nvPr/>
            </p:nvSpPr>
            <p:spPr bwMode="auto">
              <a:xfrm>
                <a:off x="35" y="22"/>
                <a:ext cx="19966" cy="2493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50" name="Freeform 78"/>
              <p:cNvSpPr>
                <a:spLocks/>
              </p:cNvSpPr>
              <p:nvPr/>
            </p:nvSpPr>
            <p:spPr bwMode="auto">
              <a:xfrm>
                <a:off x="35" y="2536"/>
                <a:ext cx="19966" cy="2515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51" name="Freeform 79"/>
              <p:cNvSpPr>
                <a:spLocks/>
              </p:cNvSpPr>
              <p:nvPr/>
            </p:nvSpPr>
            <p:spPr bwMode="auto">
              <a:xfrm>
                <a:off x="35" y="5009"/>
                <a:ext cx="19966" cy="2493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52" name="Freeform 80"/>
              <p:cNvSpPr>
                <a:spLocks/>
              </p:cNvSpPr>
              <p:nvPr/>
            </p:nvSpPr>
            <p:spPr bwMode="auto">
              <a:xfrm>
                <a:off x="35" y="7512"/>
                <a:ext cx="19966" cy="249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53" name="Freeform 81"/>
              <p:cNvSpPr>
                <a:spLocks/>
              </p:cNvSpPr>
              <p:nvPr/>
            </p:nvSpPr>
            <p:spPr bwMode="auto">
              <a:xfrm>
                <a:off x="35" y="10006"/>
                <a:ext cx="19966" cy="2493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54" name="Freeform 82"/>
              <p:cNvSpPr>
                <a:spLocks/>
              </p:cNvSpPr>
              <p:nvPr/>
            </p:nvSpPr>
            <p:spPr bwMode="auto">
              <a:xfrm>
                <a:off x="35" y="12510"/>
                <a:ext cx="19966" cy="4997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58"/>
                  </a:cxn>
                  <a:cxn ang="0">
                    <a:pos x="0" y="19958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58"/>
                    </a:lnTo>
                    <a:lnTo>
                      <a:pt x="0" y="19958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55" name="Freeform 83"/>
              <p:cNvSpPr>
                <a:spLocks/>
              </p:cNvSpPr>
              <p:nvPr/>
            </p:nvSpPr>
            <p:spPr bwMode="auto">
              <a:xfrm>
                <a:off x="35" y="17507"/>
                <a:ext cx="19966" cy="2493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56" name="Rectangle 84"/>
              <p:cNvSpPr>
                <a:spLocks noChangeArrowheads="1"/>
              </p:cNvSpPr>
              <p:nvPr/>
            </p:nvSpPr>
            <p:spPr bwMode="auto">
              <a:xfrm>
                <a:off x="8890" y="12510"/>
                <a:ext cx="2237" cy="5426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indent="228600">
                  <a:spcBef>
                    <a:spcPct val="0"/>
                  </a:spcBef>
                </a:pPr>
                <a:r>
                  <a:rPr lang="en-US" sz="700" dirty="0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 b="0" dirty="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eaLnBrk="0" hangingPunct="0">
                  <a:spcBef>
                    <a:spcPct val="0"/>
                  </a:spcBef>
                </a:pPr>
                <a:r>
                  <a:rPr lang="en-US" sz="700" dirty="0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 b="0" dirty="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eaLnBrk="0" hangingPunct="0">
                  <a:spcBef>
                    <a:spcPct val="0"/>
                  </a:spcBef>
                </a:pPr>
                <a:r>
                  <a:rPr lang="en-US" sz="700" dirty="0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 b="0" dirty="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algn="l" eaLnBrk="0" hangingPunct="0">
                  <a:spcBef>
                    <a:spcPct val="0"/>
                  </a:spcBef>
                </a:pPr>
                <a:endParaRPr lang="en-US" sz="2400" b="0" dirty="0">
                  <a:latin typeface="Times New Roman" pitchFamily="18" charset="0"/>
                </a:endParaRPr>
              </a:p>
            </p:txBody>
          </p:sp>
        </p:grpSp>
        <p:grpSp>
          <p:nvGrpSpPr>
            <p:cNvPr id="182357" name="Group 85"/>
            <p:cNvGrpSpPr>
              <a:grpSpLocks/>
            </p:cNvGrpSpPr>
            <p:nvPr/>
          </p:nvGrpSpPr>
          <p:grpSpPr bwMode="auto">
            <a:xfrm>
              <a:off x="3720" y="2477"/>
              <a:ext cx="487" cy="765"/>
              <a:chOff x="0" y="0"/>
              <a:chExt cx="20000" cy="20000"/>
            </a:xfrm>
          </p:grpSpPr>
          <p:sp>
            <p:nvSpPr>
              <p:cNvPr id="182358" name="Freeform 86"/>
              <p:cNvSpPr>
                <a:spLocks/>
              </p:cNvSpPr>
              <p:nvPr/>
            </p:nvSpPr>
            <p:spPr bwMode="auto">
              <a:xfrm>
                <a:off x="0" y="0"/>
                <a:ext cx="19834" cy="199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90"/>
                  </a:cxn>
                  <a:cxn ang="0">
                    <a:pos x="0" y="19990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90"/>
                    </a:lnTo>
                    <a:lnTo>
                      <a:pt x="0" y="19990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59" name="Freeform 87"/>
              <p:cNvSpPr>
                <a:spLocks/>
              </p:cNvSpPr>
              <p:nvPr/>
            </p:nvSpPr>
            <p:spPr bwMode="auto">
              <a:xfrm>
                <a:off x="37" y="21"/>
                <a:ext cx="19963" cy="2490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60" name="Freeform 88"/>
              <p:cNvSpPr>
                <a:spLocks/>
              </p:cNvSpPr>
              <p:nvPr/>
            </p:nvSpPr>
            <p:spPr bwMode="auto">
              <a:xfrm>
                <a:off x="37" y="2531"/>
                <a:ext cx="19963" cy="2511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grpSp>
            <p:nvGrpSpPr>
              <p:cNvPr id="182361" name="Group 89"/>
              <p:cNvGrpSpPr>
                <a:grpSpLocks/>
              </p:cNvGrpSpPr>
              <p:nvPr/>
            </p:nvGrpSpPr>
            <p:grpSpPr bwMode="auto">
              <a:xfrm>
                <a:off x="37" y="5042"/>
                <a:ext cx="19963" cy="14958"/>
                <a:chOff x="-4" y="-1"/>
                <a:chExt cx="20008" cy="20001"/>
              </a:xfrm>
            </p:grpSpPr>
            <p:sp>
              <p:nvSpPr>
                <p:cNvPr id="182362" name="Rectangle 90"/>
                <p:cNvSpPr>
                  <a:spLocks noChangeArrowheads="1"/>
                </p:cNvSpPr>
                <p:nvPr/>
              </p:nvSpPr>
              <p:spPr bwMode="auto">
                <a:xfrm>
                  <a:off x="8314" y="10112"/>
                  <a:ext cx="2242" cy="7286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indent="228600">
                    <a:spcBef>
                      <a:spcPct val="0"/>
                    </a:spcBef>
                  </a:pPr>
                  <a:r>
                    <a:rPr lang="en-US" sz="700" dirty="0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 b="0" dirty="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eaLnBrk="0" hangingPunct="0">
                    <a:spcBef>
                      <a:spcPct val="0"/>
                    </a:spcBef>
                  </a:pPr>
                  <a:r>
                    <a:rPr lang="en-US" sz="700" dirty="0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 b="0" dirty="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eaLnBrk="0" hangingPunct="0">
                    <a:spcBef>
                      <a:spcPct val="0"/>
                    </a:spcBef>
                  </a:pPr>
                  <a:r>
                    <a:rPr lang="en-US" sz="700" dirty="0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 b="0" dirty="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algn="l" eaLnBrk="0" hangingPunct="0">
                    <a:spcBef>
                      <a:spcPct val="0"/>
                    </a:spcBef>
                  </a:pPr>
                  <a:endParaRPr lang="en-US" sz="2400" b="0" dirty="0">
                    <a:latin typeface="Times New Roman" pitchFamily="18" charset="0"/>
                  </a:endParaRPr>
                </a:p>
              </p:txBody>
            </p:sp>
            <p:sp>
              <p:nvSpPr>
                <p:cNvPr id="182363" name="Freeform 91"/>
                <p:cNvSpPr>
                  <a:spLocks/>
                </p:cNvSpPr>
                <p:nvPr/>
              </p:nvSpPr>
              <p:spPr bwMode="auto">
                <a:xfrm>
                  <a:off x="-4" y="-1"/>
                  <a:ext cx="20008" cy="3330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16"/>
                    </a:cxn>
                    <a:cxn ang="0">
                      <a:pos x="0" y="19916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16"/>
                      </a:lnTo>
                      <a:lnTo>
                        <a:pt x="0" y="19916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64" name="Freeform 92"/>
                <p:cNvSpPr>
                  <a:spLocks/>
                </p:cNvSpPr>
                <p:nvPr/>
              </p:nvSpPr>
              <p:spPr bwMode="auto">
                <a:xfrm>
                  <a:off x="-4" y="3329"/>
                  <a:ext cx="20008" cy="3328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16"/>
                    </a:cxn>
                    <a:cxn ang="0">
                      <a:pos x="0" y="19916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16"/>
                      </a:lnTo>
                      <a:lnTo>
                        <a:pt x="0" y="19916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65" name="Freeform 93"/>
                <p:cNvSpPr>
                  <a:spLocks/>
                </p:cNvSpPr>
                <p:nvPr/>
              </p:nvSpPr>
              <p:spPr bwMode="auto">
                <a:xfrm>
                  <a:off x="-4" y="6657"/>
                  <a:ext cx="20008" cy="3329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16"/>
                    </a:cxn>
                    <a:cxn ang="0">
                      <a:pos x="0" y="19916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16"/>
                      </a:lnTo>
                      <a:lnTo>
                        <a:pt x="0" y="19916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66" name="Freeform 94"/>
                <p:cNvSpPr>
                  <a:spLocks/>
                </p:cNvSpPr>
                <p:nvPr/>
              </p:nvSpPr>
              <p:spPr bwMode="auto">
                <a:xfrm>
                  <a:off x="-4" y="10000"/>
                  <a:ext cx="20008" cy="6672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58"/>
                    </a:cxn>
                    <a:cxn ang="0">
                      <a:pos x="0" y="19958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58"/>
                      </a:lnTo>
                      <a:lnTo>
                        <a:pt x="0" y="19958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67" name="Freeform 95"/>
                <p:cNvSpPr>
                  <a:spLocks/>
                </p:cNvSpPr>
                <p:nvPr/>
              </p:nvSpPr>
              <p:spPr bwMode="auto">
                <a:xfrm>
                  <a:off x="-4" y="16672"/>
                  <a:ext cx="20008" cy="3328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16"/>
                    </a:cxn>
                    <a:cxn ang="0">
                      <a:pos x="0" y="19916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16"/>
                      </a:lnTo>
                      <a:lnTo>
                        <a:pt x="0" y="19916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68" name="Rectangle 96"/>
                <p:cNvSpPr>
                  <a:spLocks noChangeArrowheads="1"/>
                </p:cNvSpPr>
                <p:nvPr/>
              </p:nvSpPr>
              <p:spPr bwMode="auto">
                <a:xfrm>
                  <a:off x="8870" y="10000"/>
                  <a:ext cx="2242" cy="7244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indent="228600">
                    <a:spcBef>
                      <a:spcPct val="0"/>
                    </a:spcBef>
                  </a:pPr>
                  <a:r>
                    <a:rPr lang="en-US" sz="700" dirty="0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 b="0" dirty="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eaLnBrk="0" hangingPunct="0">
                    <a:spcBef>
                      <a:spcPct val="0"/>
                    </a:spcBef>
                  </a:pPr>
                  <a:r>
                    <a:rPr lang="en-US" sz="700" dirty="0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 b="0" dirty="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eaLnBrk="0" hangingPunct="0">
                    <a:spcBef>
                      <a:spcPct val="0"/>
                    </a:spcBef>
                  </a:pPr>
                  <a:r>
                    <a:rPr lang="en-US" sz="700" dirty="0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 b="0" dirty="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algn="l" eaLnBrk="0" hangingPunct="0">
                    <a:spcBef>
                      <a:spcPct val="0"/>
                    </a:spcBef>
                  </a:pPr>
                  <a:endParaRPr lang="en-US" sz="2400" b="0" dirty="0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82369" name="Group 97"/>
            <p:cNvGrpSpPr>
              <a:grpSpLocks/>
            </p:cNvGrpSpPr>
            <p:nvPr/>
          </p:nvGrpSpPr>
          <p:grpSpPr bwMode="auto">
            <a:xfrm>
              <a:off x="3720" y="815"/>
              <a:ext cx="486" cy="195"/>
              <a:chOff x="0" y="1"/>
              <a:chExt cx="20000" cy="19999"/>
            </a:xfrm>
          </p:grpSpPr>
          <p:grpSp>
            <p:nvGrpSpPr>
              <p:cNvPr id="182370" name="Group 98"/>
              <p:cNvGrpSpPr>
                <a:grpSpLocks/>
              </p:cNvGrpSpPr>
              <p:nvPr/>
            </p:nvGrpSpPr>
            <p:grpSpPr bwMode="auto">
              <a:xfrm>
                <a:off x="0" y="83"/>
                <a:ext cx="20000" cy="19917"/>
                <a:chOff x="0" y="3"/>
                <a:chExt cx="20000" cy="19997"/>
              </a:xfrm>
            </p:grpSpPr>
            <p:sp>
              <p:nvSpPr>
                <p:cNvPr id="182371" name="Oval 99"/>
                <p:cNvSpPr>
                  <a:spLocks noChangeArrowheads="1"/>
                </p:cNvSpPr>
                <p:nvPr/>
              </p:nvSpPr>
              <p:spPr bwMode="auto">
                <a:xfrm>
                  <a:off x="0" y="15011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72" name="Freeform 100"/>
                <p:cNvSpPr>
                  <a:spLocks/>
                </p:cNvSpPr>
                <p:nvPr/>
              </p:nvSpPr>
              <p:spPr bwMode="auto">
                <a:xfrm>
                  <a:off x="19" y="2559"/>
                  <a:ext cx="19981" cy="1484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73" name="Oval 101"/>
                <p:cNvSpPr>
                  <a:spLocks noChangeArrowheads="1"/>
                </p:cNvSpPr>
                <p:nvPr/>
              </p:nvSpPr>
              <p:spPr bwMode="auto">
                <a:xfrm>
                  <a:off x="0" y="3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182374" name="Oval 102"/>
              <p:cNvSpPr>
                <a:spLocks noChangeArrowheads="1"/>
              </p:cNvSpPr>
              <p:nvPr/>
            </p:nvSpPr>
            <p:spPr bwMode="auto">
              <a:xfrm>
                <a:off x="0" y="14990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75" name="Freeform 103"/>
              <p:cNvSpPr>
                <a:spLocks/>
              </p:cNvSpPr>
              <p:nvPr/>
            </p:nvSpPr>
            <p:spPr bwMode="auto">
              <a:xfrm>
                <a:off x="19" y="2547"/>
                <a:ext cx="19981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76" name="Freeform 104"/>
              <p:cNvSpPr>
                <a:spLocks/>
              </p:cNvSpPr>
              <p:nvPr/>
            </p:nvSpPr>
            <p:spPr bwMode="auto">
              <a:xfrm>
                <a:off x="204" y="14949"/>
                <a:ext cx="19611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77" name="Rectangle 105"/>
              <p:cNvSpPr>
                <a:spLocks noChangeArrowheads="1"/>
              </p:cNvSpPr>
              <p:nvPr/>
            </p:nvSpPr>
            <p:spPr bwMode="auto">
              <a:xfrm>
                <a:off x="5180" y="6530"/>
                <a:ext cx="964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b="0" dirty="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 b="0" dirty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2400" b="0" dirty="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182378" name="Freeform 106"/>
              <p:cNvSpPr>
                <a:spLocks/>
              </p:cNvSpPr>
              <p:nvPr/>
            </p:nvSpPr>
            <p:spPr bwMode="auto">
              <a:xfrm>
                <a:off x="148" y="2136"/>
                <a:ext cx="19759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79" name="Oval 107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82380" name="Group 108"/>
            <p:cNvGrpSpPr>
              <a:grpSpLocks/>
            </p:cNvGrpSpPr>
            <p:nvPr/>
          </p:nvGrpSpPr>
          <p:grpSpPr bwMode="auto">
            <a:xfrm>
              <a:off x="3720" y="1207"/>
              <a:ext cx="486" cy="195"/>
              <a:chOff x="0" y="1"/>
              <a:chExt cx="20000" cy="19999"/>
            </a:xfrm>
          </p:grpSpPr>
          <p:grpSp>
            <p:nvGrpSpPr>
              <p:cNvPr id="182381" name="Group 109"/>
              <p:cNvGrpSpPr>
                <a:grpSpLocks/>
              </p:cNvGrpSpPr>
              <p:nvPr/>
            </p:nvGrpSpPr>
            <p:grpSpPr bwMode="auto">
              <a:xfrm>
                <a:off x="0" y="83"/>
                <a:ext cx="20000" cy="19917"/>
                <a:chOff x="0" y="3"/>
                <a:chExt cx="20000" cy="19997"/>
              </a:xfrm>
            </p:grpSpPr>
            <p:sp>
              <p:nvSpPr>
                <p:cNvPr id="182382" name="Oval 110"/>
                <p:cNvSpPr>
                  <a:spLocks noChangeArrowheads="1"/>
                </p:cNvSpPr>
                <p:nvPr/>
              </p:nvSpPr>
              <p:spPr bwMode="auto">
                <a:xfrm>
                  <a:off x="0" y="15011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83" name="Freeform 111"/>
                <p:cNvSpPr>
                  <a:spLocks/>
                </p:cNvSpPr>
                <p:nvPr/>
              </p:nvSpPr>
              <p:spPr bwMode="auto">
                <a:xfrm>
                  <a:off x="19" y="2559"/>
                  <a:ext cx="19981" cy="1484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84" name="Oval 112"/>
                <p:cNvSpPr>
                  <a:spLocks noChangeArrowheads="1"/>
                </p:cNvSpPr>
                <p:nvPr/>
              </p:nvSpPr>
              <p:spPr bwMode="auto">
                <a:xfrm>
                  <a:off x="0" y="3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182385" name="Oval 113"/>
              <p:cNvSpPr>
                <a:spLocks noChangeArrowheads="1"/>
              </p:cNvSpPr>
              <p:nvPr/>
            </p:nvSpPr>
            <p:spPr bwMode="auto">
              <a:xfrm>
                <a:off x="0" y="14990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86" name="Freeform 114"/>
              <p:cNvSpPr>
                <a:spLocks/>
              </p:cNvSpPr>
              <p:nvPr/>
            </p:nvSpPr>
            <p:spPr bwMode="auto">
              <a:xfrm>
                <a:off x="19" y="2547"/>
                <a:ext cx="19981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87" name="Freeform 115"/>
              <p:cNvSpPr>
                <a:spLocks/>
              </p:cNvSpPr>
              <p:nvPr/>
            </p:nvSpPr>
            <p:spPr bwMode="auto">
              <a:xfrm>
                <a:off x="204" y="14949"/>
                <a:ext cx="19611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88" name="Rectangle 116"/>
              <p:cNvSpPr>
                <a:spLocks noChangeArrowheads="1"/>
              </p:cNvSpPr>
              <p:nvPr/>
            </p:nvSpPr>
            <p:spPr bwMode="auto">
              <a:xfrm>
                <a:off x="5180" y="6530"/>
                <a:ext cx="964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b="0" dirty="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 b="0" dirty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2400" b="0" dirty="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182389" name="Freeform 117"/>
              <p:cNvSpPr>
                <a:spLocks/>
              </p:cNvSpPr>
              <p:nvPr/>
            </p:nvSpPr>
            <p:spPr bwMode="auto">
              <a:xfrm>
                <a:off x="148" y="2136"/>
                <a:ext cx="19759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90" name="Oval 118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82391" name="Group 119"/>
            <p:cNvGrpSpPr>
              <a:grpSpLocks/>
            </p:cNvGrpSpPr>
            <p:nvPr/>
          </p:nvGrpSpPr>
          <p:grpSpPr bwMode="auto">
            <a:xfrm>
              <a:off x="3720" y="1595"/>
              <a:ext cx="486" cy="195"/>
              <a:chOff x="0" y="1"/>
              <a:chExt cx="20000" cy="19999"/>
            </a:xfrm>
          </p:grpSpPr>
          <p:grpSp>
            <p:nvGrpSpPr>
              <p:cNvPr id="182392" name="Group 120"/>
              <p:cNvGrpSpPr>
                <a:grpSpLocks/>
              </p:cNvGrpSpPr>
              <p:nvPr/>
            </p:nvGrpSpPr>
            <p:grpSpPr bwMode="auto">
              <a:xfrm>
                <a:off x="0" y="83"/>
                <a:ext cx="20000" cy="19917"/>
                <a:chOff x="0" y="3"/>
                <a:chExt cx="20000" cy="19997"/>
              </a:xfrm>
            </p:grpSpPr>
            <p:sp>
              <p:nvSpPr>
                <p:cNvPr id="182393" name="Oval 121"/>
                <p:cNvSpPr>
                  <a:spLocks noChangeArrowheads="1"/>
                </p:cNvSpPr>
                <p:nvPr/>
              </p:nvSpPr>
              <p:spPr bwMode="auto">
                <a:xfrm>
                  <a:off x="0" y="15011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94" name="Freeform 122"/>
                <p:cNvSpPr>
                  <a:spLocks/>
                </p:cNvSpPr>
                <p:nvPr/>
              </p:nvSpPr>
              <p:spPr bwMode="auto">
                <a:xfrm>
                  <a:off x="19" y="2559"/>
                  <a:ext cx="19981" cy="1484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395" name="Oval 123"/>
                <p:cNvSpPr>
                  <a:spLocks noChangeArrowheads="1"/>
                </p:cNvSpPr>
                <p:nvPr/>
              </p:nvSpPr>
              <p:spPr bwMode="auto">
                <a:xfrm>
                  <a:off x="0" y="3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182396" name="Oval 124"/>
              <p:cNvSpPr>
                <a:spLocks noChangeArrowheads="1"/>
              </p:cNvSpPr>
              <p:nvPr/>
            </p:nvSpPr>
            <p:spPr bwMode="auto">
              <a:xfrm>
                <a:off x="0" y="14990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97" name="Freeform 125"/>
              <p:cNvSpPr>
                <a:spLocks/>
              </p:cNvSpPr>
              <p:nvPr/>
            </p:nvSpPr>
            <p:spPr bwMode="auto">
              <a:xfrm>
                <a:off x="19" y="2547"/>
                <a:ext cx="19981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98" name="Freeform 126"/>
              <p:cNvSpPr>
                <a:spLocks/>
              </p:cNvSpPr>
              <p:nvPr/>
            </p:nvSpPr>
            <p:spPr bwMode="auto">
              <a:xfrm>
                <a:off x="204" y="14949"/>
                <a:ext cx="19611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399" name="Rectangle 127"/>
              <p:cNvSpPr>
                <a:spLocks noChangeArrowheads="1"/>
              </p:cNvSpPr>
              <p:nvPr/>
            </p:nvSpPr>
            <p:spPr bwMode="auto">
              <a:xfrm>
                <a:off x="5180" y="6530"/>
                <a:ext cx="964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b="0" dirty="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 b="0" dirty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2400" b="0" dirty="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182400" name="Freeform 128"/>
              <p:cNvSpPr>
                <a:spLocks/>
              </p:cNvSpPr>
              <p:nvPr/>
            </p:nvSpPr>
            <p:spPr bwMode="auto">
              <a:xfrm>
                <a:off x="148" y="2136"/>
                <a:ext cx="19759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401" name="Oval 129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82402" name="Group 130"/>
            <p:cNvGrpSpPr>
              <a:grpSpLocks/>
            </p:cNvGrpSpPr>
            <p:nvPr/>
          </p:nvGrpSpPr>
          <p:grpSpPr bwMode="auto">
            <a:xfrm>
              <a:off x="3720" y="1975"/>
              <a:ext cx="486" cy="195"/>
              <a:chOff x="0" y="1"/>
              <a:chExt cx="20000" cy="19999"/>
            </a:xfrm>
          </p:grpSpPr>
          <p:grpSp>
            <p:nvGrpSpPr>
              <p:cNvPr id="182403" name="Group 131"/>
              <p:cNvGrpSpPr>
                <a:grpSpLocks/>
              </p:cNvGrpSpPr>
              <p:nvPr/>
            </p:nvGrpSpPr>
            <p:grpSpPr bwMode="auto">
              <a:xfrm>
                <a:off x="0" y="83"/>
                <a:ext cx="20000" cy="19917"/>
                <a:chOff x="0" y="3"/>
                <a:chExt cx="20000" cy="19997"/>
              </a:xfrm>
            </p:grpSpPr>
            <p:sp>
              <p:nvSpPr>
                <p:cNvPr id="182404" name="Oval 132"/>
                <p:cNvSpPr>
                  <a:spLocks noChangeArrowheads="1"/>
                </p:cNvSpPr>
                <p:nvPr/>
              </p:nvSpPr>
              <p:spPr bwMode="auto">
                <a:xfrm>
                  <a:off x="0" y="15011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405" name="Freeform 133"/>
                <p:cNvSpPr>
                  <a:spLocks/>
                </p:cNvSpPr>
                <p:nvPr/>
              </p:nvSpPr>
              <p:spPr bwMode="auto">
                <a:xfrm>
                  <a:off x="19" y="2559"/>
                  <a:ext cx="19981" cy="1484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406" name="Oval 134"/>
                <p:cNvSpPr>
                  <a:spLocks noChangeArrowheads="1"/>
                </p:cNvSpPr>
                <p:nvPr/>
              </p:nvSpPr>
              <p:spPr bwMode="auto">
                <a:xfrm>
                  <a:off x="0" y="3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182407" name="Oval 135"/>
              <p:cNvSpPr>
                <a:spLocks noChangeArrowheads="1"/>
              </p:cNvSpPr>
              <p:nvPr/>
            </p:nvSpPr>
            <p:spPr bwMode="auto">
              <a:xfrm>
                <a:off x="0" y="14990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408" name="Freeform 136"/>
              <p:cNvSpPr>
                <a:spLocks/>
              </p:cNvSpPr>
              <p:nvPr/>
            </p:nvSpPr>
            <p:spPr bwMode="auto">
              <a:xfrm>
                <a:off x="19" y="2547"/>
                <a:ext cx="19981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409" name="Freeform 137"/>
              <p:cNvSpPr>
                <a:spLocks/>
              </p:cNvSpPr>
              <p:nvPr/>
            </p:nvSpPr>
            <p:spPr bwMode="auto">
              <a:xfrm>
                <a:off x="204" y="14949"/>
                <a:ext cx="19611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410" name="Rectangle 138"/>
              <p:cNvSpPr>
                <a:spLocks noChangeArrowheads="1"/>
              </p:cNvSpPr>
              <p:nvPr/>
            </p:nvSpPr>
            <p:spPr bwMode="auto">
              <a:xfrm>
                <a:off x="5180" y="6530"/>
                <a:ext cx="964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b="0" dirty="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 b="0" dirty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2400" b="0" dirty="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182411" name="Freeform 139"/>
              <p:cNvSpPr>
                <a:spLocks/>
              </p:cNvSpPr>
              <p:nvPr/>
            </p:nvSpPr>
            <p:spPr bwMode="auto">
              <a:xfrm>
                <a:off x="148" y="2136"/>
                <a:ext cx="19759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412" name="Oval 140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82413" name="Group 141"/>
            <p:cNvGrpSpPr>
              <a:grpSpLocks/>
            </p:cNvGrpSpPr>
            <p:nvPr/>
          </p:nvGrpSpPr>
          <p:grpSpPr bwMode="auto">
            <a:xfrm>
              <a:off x="2775" y="2841"/>
              <a:ext cx="487" cy="195"/>
              <a:chOff x="0" y="1"/>
              <a:chExt cx="20000" cy="19999"/>
            </a:xfrm>
          </p:grpSpPr>
          <p:grpSp>
            <p:nvGrpSpPr>
              <p:cNvPr id="182414" name="Group 142"/>
              <p:cNvGrpSpPr>
                <a:grpSpLocks/>
              </p:cNvGrpSpPr>
              <p:nvPr/>
            </p:nvGrpSpPr>
            <p:grpSpPr bwMode="auto">
              <a:xfrm>
                <a:off x="18" y="42"/>
                <a:ext cx="19982" cy="19958"/>
                <a:chOff x="0" y="2"/>
                <a:chExt cx="20000" cy="19998"/>
              </a:xfrm>
            </p:grpSpPr>
            <p:sp>
              <p:nvSpPr>
                <p:cNvPr id="182415" name="Oval 143"/>
                <p:cNvSpPr>
                  <a:spLocks noChangeArrowheads="1"/>
                </p:cNvSpPr>
                <p:nvPr/>
              </p:nvSpPr>
              <p:spPr bwMode="auto">
                <a:xfrm>
                  <a:off x="0" y="15021"/>
                  <a:ext cx="20000" cy="497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416" name="Freeform 144"/>
                <p:cNvSpPr>
                  <a:spLocks/>
                </p:cNvSpPr>
                <p:nvPr/>
              </p:nvSpPr>
              <p:spPr bwMode="auto">
                <a:xfrm>
                  <a:off x="18" y="2553"/>
                  <a:ext cx="19982" cy="1481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82417" name="Oval 145"/>
                <p:cNvSpPr>
                  <a:spLocks noChangeArrowheads="1"/>
                </p:cNvSpPr>
                <p:nvPr/>
              </p:nvSpPr>
              <p:spPr bwMode="auto">
                <a:xfrm>
                  <a:off x="0" y="2"/>
                  <a:ext cx="20000" cy="497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182418" name="Oval 146"/>
              <p:cNvSpPr>
                <a:spLocks noChangeArrowheads="1"/>
              </p:cNvSpPr>
              <p:nvPr/>
            </p:nvSpPr>
            <p:spPr bwMode="auto">
              <a:xfrm>
                <a:off x="0" y="14949"/>
                <a:ext cx="19982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419" name="Freeform 147"/>
              <p:cNvSpPr>
                <a:spLocks/>
              </p:cNvSpPr>
              <p:nvPr/>
            </p:nvSpPr>
            <p:spPr bwMode="auto">
              <a:xfrm>
                <a:off x="18" y="2547"/>
                <a:ext cx="19964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420" name="Freeform 148"/>
              <p:cNvSpPr>
                <a:spLocks/>
              </p:cNvSpPr>
              <p:nvPr/>
            </p:nvSpPr>
            <p:spPr bwMode="auto">
              <a:xfrm>
                <a:off x="203" y="14949"/>
                <a:ext cx="19594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421" name="Rectangle 149"/>
              <p:cNvSpPr>
                <a:spLocks noChangeArrowheads="1"/>
              </p:cNvSpPr>
              <p:nvPr/>
            </p:nvSpPr>
            <p:spPr bwMode="auto">
              <a:xfrm>
                <a:off x="5176" y="6489"/>
                <a:ext cx="963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b="0" dirty="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 b="0" dirty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2400" b="0" dirty="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182422" name="Freeform 150"/>
              <p:cNvSpPr>
                <a:spLocks/>
              </p:cNvSpPr>
              <p:nvPr/>
            </p:nvSpPr>
            <p:spPr bwMode="auto">
              <a:xfrm>
                <a:off x="166" y="2095"/>
                <a:ext cx="19742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82423" name="Oval 151"/>
              <p:cNvSpPr>
                <a:spLocks noChangeArrowheads="1"/>
              </p:cNvSpPr>
              <p:nvPr/>
            </p:nvSpPr>
            <p:spPr bwMode="auto">
              <a:xfrm>
                <a:off x="0" y="1"/>
                <a:ext cx="19982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82424" name="Freeform 152"/>
            <p:cNvSpPr>
              <a:spLocks/>
            </p:cNvSpPr>
            <p:nvPr/>
          </p:nvSpPr>
          <p:spPr bwMode="auto">
            <a:xfrm>
              <a:off x="3018" y="2669"/>
              <a:ext cx="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58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58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Edit: Programmer types a C++ program.</a:t>
            </a:r>
          </a:p>
          <a:p>
            <a:pPr lvl="1"/>
            <a:r>
              <a:rPr lang="en-US" dirty="0" smtClean="0"/>
              <a:t>Preprocess: e.g. include other text files to be compiled.</a:t>
            </a:r>
          </a:p>
          <a:p>
            <a:pPr lvl="1"/>
            <a:r>
              <a:rPr lang="en-US" dirty="0" smtClean="0"/>
              <a:t>Compile: translate the C++ program into machine language code.</a:t>
            </a:r>
          </a:p>
          <a:p>
            <a:pPr lvl="1"/>
            <a:r>
              <a:rPr lang="en-US" dirty="0" smtClean="0"/>
              <a:t>Link: links the code with the code for the missing functions.</a:t>
            </a:r>
          </a:p>
          <a:p>
            <a:pPr lvl="1"/>
            <a:r>
              <a:rPr lang="en-US" dirty="0" smtClean="0"/>
              <a:t>Load: load the executable code on memory.</a:t>
            </a:r>
          </a:p>
          <a:p>
            <a:pPr lvl="1"/>
            <a:r>
              <a:rPr lang="en-US" dirty="0" smtClean="0"/>
              <a:t>Execute: CPU executes the program one instruction at time.</a:t>
            </a:r>
            <a:endParaRPr lang="ar-SA" dirty="0" smtClean="0"/>
          </a:p>
          <a:p>
            <a:endParaRPr lang="ar-S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A6A8E31-8144-4EE5-8594-A6303872159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Basics of a Typical C++ Environment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8E31-8144-4EE5-8594-A6303872159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3380E6"/>
                </a:solidFill>
                <a:latin typeface="Arial"/>
              </a:rPr>
              <a:t>1.1 First Program in C++: Printing a Line of Text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Simple program that prints a line of text (Fig. 2.1).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2133600"/>
            <a:ext cx="7010400" cy="9144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GB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Welcome to C++!</a:t>
            </a:r>
            <a:endParaRPr lang="en-GB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3124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Fig. 2.1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61C-D55C-4062-9AE2-08BF8561296D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3" name="Picture 1" descr="ch02imageslides_Page_05.png"/>
          <p:cNvPicPr>
            <a:picLocks noGrp="1" noChangeAspect="1"/>
          </p:cNvPicPr>
          <p:nvPr isPhoto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463"/>
            <a:ext cx="9144000" cy="555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8E31-8144-4EE5-8594-A6303872159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24B5A1"/>
                </a:solidFill>
                <a:latin typeface="Arial"/>
              </a:rPr>
              <a:t>1.2  </a:t>
            </a:r>
            <a:r>
              <a:rPr lang="en-US" dirty="0" smtClean="0">
                <a:solidFill>
                  <a:srgbClr val="3380E6"/>
                </a:solidFill>
                <a:latin typeface="Arial"/>
              </a:rPr>
              <a:t>First Program in C++: Printing a Line of Text (cont.)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  <a:latin typeface="LucidaSansTypewriter" pitchFamily="49" charset="0"/>
              </a:rPr>
              <a:t>//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indicates that the remainder of each line is a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comment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You insert comments to document your programs and to help other people read and understand them.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Comments are ignored by the C++ compiler and do not cause any machine-language object code to be generated.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A comment beginning with 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//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is called a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single-line comment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because it terminates at the end of the current line.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You also may use C’s style in which a comment—possibly containing many lines—begins with 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/*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and ends with 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*/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8E31-8144-4EE5-8594-A6303872159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24B5A1"/>
                </a:solidFill>
                <a:latin typeface="Arial"/>
              </a:rPr>
              <a:t>1.2  </a:t>
            </a:r>
            <a:r>
              <a:rPr lang="en-US" dirty="0" smtClean="0">
                <a:solidFill>
                  <a:srgbClr val="3380E6"/>
                </a:solidFill>
                <a:latin typeface="Arial"/>
              </a:rPr>
              <a:t>First Program in C++: Printing a Line of Text (cont.)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A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preprocessor directive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is a message to the C++ preprocessor.</a:t>
            </a:r>
          </a:p>
          <a:p>
            <a:pPr eaLnBrk="1" hangingPunct="1"/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Lines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that begin with </a:t>
            </a:r>
            <a:r>
              <a:rPr lang="en-US" dirty="0" smtClean="0">
                <a:solidFill>
                  <a:srgbClr val="0000FF"/>
                </a:solidFill>
                <a:latin typeface="LucidaSansTypewriter" pitchFamily="49" charset="0"/>
              </a:rPr>
              <a:t>#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are processed by the preprocessor before the program is compiled.</a:t>
            </a:r>
          </a:p>
          <a:p>
            <a:pPr eaLnBrk="1" hangingPunct="1"/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#include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&lt;iostream&gt;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notifies the preprocessor to include in the program the contents of the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input/output stream header file </a:t>
            </a:r>
            <a:r>
              <a:rPr lang="en-US" dirty="0" smtClean="0">
                <a:solidFill>
                  <a:srgbClr val="0000FF"/>
                </a:solidFill>
                <a:latin typeface="LucidaSansTypewriter" pitchFamily="49" charset="0"/>
              </a:rPr>
              <a:t>&lt;iostream&gt;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Must be included for any program that outputs data to the screen or inputs data from the keyboard using C++-style stream input/output.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0">
              <a:buNone/>
            </a:pPr>
            <a:r>
              <a:rPr lang="en-US" dirty="0" smtClean="0">
                <a:solidFill>
                  <a:srgbClr val="C00000"/>
                </a:solidFill>
              </a:rPr>
              <a:t>  </a:t>
            </a:r>
            <a:r>
              <a:rPr lang="en-US" b="1" dirty="0" smtClean="0">
                <a:solidFill>
                  <a:srgbClr val="C00000"/>
                </a:solidFill>
              </a:rPr>
              <a:t>Course URL: </a:t>
            </a:r>
          </a:p>
          <a:p>
            <a:pPr algn="ctr">
              <a:buNone/>
            </a:pP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http://csc217.wikispaces.com/home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Text Book: </a:t>
            </a:r>
          </a:p>
          <a:p>
            <a:pPr algn="l" rtl="0"/>
            <a:r>
              <a:rPr lang="en-US" dirty="0" smtClean="0"/>
              <a:t>C++ How to Program, DETITEL &amp; DEITEL, eighth Edition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CS240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Input/output</a:t>
            </a:r>
          </a:p>
          <a:p>
            <a:pPr lvl="1"/>
            <a:r>
              <a:rPr lang="en-US" b="1" dirty="0">
                <a:latin typeface="Courier New" pitchFamily="49" charset="0"/>
              </a:rPr>
              <a:t>cin</a:t>
            </a:r>
          </a:p>
          <a:p>
            <a:pPr lvl="2"/>
            <a:r>
              <a:rPr lang="en-US" dirty="0"/>
              <a:t>Standard input stream</a:t>
            </a:r>
          </a:p>
          <a:p>
            <a:pPr lvl="2"/>
            <a:r>
              <a:rPr lang="en-US" dirty="0"/>
              <a:t>Normally keyboard</a:t>
            </a:r>
          </a:p>
          <a:p>
            <a:pPr lvl="1"/>
            <a:r>
              <a:rPr lang="en-US" b="1" dirty="0">
                <a:latin typeface="Courier New" pitchFamily="49" charset="0"/>
              </a:rPr>
              <a:t>cout</a:t>
            </a:r>
          </a:p>
          <a:p>
            <a:pPr lvl="2"/>
            <a:r>
              <a:rPr lang="en-US" dirty="0"/>
              <a:t>Standard output stream</a:t>
            </a:r>
          </a:p>
          <a:p>
            <a:pPr lvl="2"/>
            <a:r>
              <a:rPr lang="en-US" dirty="0"/>
              <a:t>Normally computer screen</a:t>
            </a:r>
          </a:p>
          <a:p>
            <a:pPr lvl="1"/>
            <a:r>
              <a:rPr lang="en-US" b="1" dirty="0">
                <a:latin typeface="Courier New" pitchFamily="49" charset="0"/>
              </a:rPr>
              <a:t>cerr</a:t>
            </a:r>
          </a:p>
          <a:p>
            <a:pPr lvl="2"/>
            <a:r>
              <a:rPr lang="en-US" dirty="0"/>
              <a:t>Standard error stream</a:t>
            </a:r>
          </a:p>
          <a:p>
            <a:pPr lvl="2"/>
            <a:r>
              <a:rPr lang="en-US" dirty="0"/>
              <a:t>Display error messages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B9BCA8B-51A5-4D74-8B55-4AFE464CBA67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233474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Basics </a:t>
            </a:r>
            <a:r>
              <a:rPr lang="en-US" dirty="0"/>
              <a:t>of a Typical C++ 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8E31-8144-4EE5-8594-A6303872159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24B5A1"/>
                </a:solidFill>
                <a:latin typeface="Arial"/>
              </a:rPr>
              <a:t>1.2  </a:t>
            </a:r>
            <a:r>
              <a:rPr lang="en-US" dirty="0" smtClean="0">
                <a:solidFill>
                  <a:srgbClr val="3380E6"/>
                </a:solidFill>
                <a:latin typeface="Arial"/>
              </a:rPr>
              <a:t>First Program in C++: Printing a Line of Text (cont.)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solidFill>
                  <a:srgbClr val="000000"/>
                </a:solidFill>
                <a:latin typeface="Lucida Console" pitchFamily="49" charset="0"/>
              </a:rPr>
              <a:t>main</a:t>
            </a:r>
            <a:r>
              <a:rPr lang="en-US" sz="2300" dirty="0" smtClean="0">
                <a:solidFill>
                  <a:srgbClr val="000000"/>
                </a:solidFill>
                <a:latin typeface="Times New Roman" pitchFamily="18" charset="0"/>
              </a:rPr>
              <a:t> is a part of every C++ program.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solidFill>
                  <a:srgbClr val="000000"/>
                </a:solidFill>
                <a:latin typeface="Times New Roman" pitchFamily="18" charset="0"/>
              </a:rPr>
              <a:t>The parentheses after </a:t>
            </a:r>
            <a:r>
              <a:rPr lang="en-US" sz="2300" dirty="0" smtClean="0">
                <a:solidFill>
                  <a:srgbClr val="000000"/>
                </a:solidFill>
                <a:latin typeface="Lucida Console" pitchFamily="49" charset="0"/>
              </a:rPr>
              <a:t>main</a:t>
            </a:r>
            <a:r>
              <a:rPr lang="en-US" sz="2300" dirty="0" smtClean="0">
                <a:solidFill>
                  <a:srgbClr val="000000"/>
                </a:solidFill>
                <a:latin typeface="Times New Roman" pitchFamily="18" charset="0"/>
              </a:rPr>
              <a:t> indicate that </a:t>
            </a:r>
            <a:r>
              <a:rPr lang="en-US" sz="2300" dirty="0" smtClean="0">
                <a:solidFill>
                  <a:srgbClr val="0000FF"/>
                </a:solidFill>
                <a:latin typeface="LucidaSansTypewriter" pitchFamily="49" charset="0"/>
              </a:rPr>
              <a:t>main</a:t>
            </a:r>
            <a:r>
              <a:rPr lang="en-US" sz="2300" dirty="0" smtClean="0">
                <a:solidFill>
                  <a:srgbClr val="000000"/>
                </a:solidFill>
                <a:latin typeface="Times New Roman" pitchFamily="18" charset="0"/>
              </a:rPr>
              <a:t> is a program building block called a </a:t>
            </a:r>
            <a:r>
              <a:rPr lang="en-US" sz="2300" dirty="0" smtClean="0">
                <a:solidFill>
                  <a:srgbClr val="0000FF"/>
                </a:solidFill>
                <a:latin typeface="Times New Roman" pitchFamily="18" charset="0"/>
              </a:rPr>
              <a:t>function</a:t>
            </a:r>
            <a:r>
              <a:rPr lang="en-US" sz="23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 smtClean="0">
                <a:solidFill>
                  <a:srgbClr val="000000"/>
                </a:solidFill>
                <a:latin typeface="Times New Roman" pitchFamily="18" charset="0"/>
              </a:rPr>
              <a:t>The keyword </a:t>
            </a:r>
            <a:r>
              <a:rPr lang="en-US" sz="2300" dirty="0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r>
              <a:rPr lang="en-US" sz="2300" dirty="0" smtClean="0">
                <a:solidFill>
                  <a:srgbClr val="000000"/>
                </a:solidFill>
                <a:latin typeface="Times New Roman" pitchFamily="18" charset="0"/>
              </a:rPr>
              <a:t> to the left of </a:t>
            </a:r>
            <a:r>
              <a:rPr lang="en-US" sz="2300" dirty="0" smtClean="0">
                <a:solidFill>
                  <a:srgbClr val="000000"/>
                </a:solidFill>
                <a:latin typeface="Lucida Console" pitchFamily="49" charset="0"/>
              </a:rPr>
              <a:t>main</a:t>
            </a:r>
            <a:r>
              <a:rPr lang="en-US" sz="2300" dirty="0" smtClean="0">
                <a:solidFill>
                  <a:srgbClr val="000000"/>
                </a:solidFill>
                <a:latin typeface="Times New Roman" pitchFamily="18" charset="0"/>
              </a:rPr>
              <a:t> indicates that </a:t>
            </a:r>
            <a:r>
              <a:rPr lang="en-US" sz="2300" dirty="0" smtClean="0">
                <a:solidFill>
                  <a:srgbClr val="000000"/>
                </a:solidFill>
                <a:latin typeface="Lucida Console" pitchFamily="49" charset="0"/>
              </a:rPr>
              <a:t>main</a:t>
            </a:r>
            <a:r>
              <a:rPr lang="en-US" sz="2300" dirty="0" smtClean="0">
                <a:solidFill>
                  <a:srgbClr val="000000"/>
                </a:solidFill>
                <a:latin typeface="Times New Roman" pitchFamily="18" charset="0"/>
              </a:rPr>
              <a:t> “returns” an integer (whole number) value.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</a:rPr>
              <a:t>keyword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 is a word in code that is reserved by C++ for a specific use.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For now, simply include the keyword </a:t>
            </a:r>
            <a:r>
              <a:rPr lang="en-US" sz="2000" dirty="0" smtClean="0">
                <a:solidFill>
                  <a:srgbClr val="000000"/>
                </a:solidFill>
                <a:latin typeface="Lucida Console" pitchFamily="49" charset="0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 to the left of </a:t>
            </a:r>
            <a:r>
              <a:rPr lang="en-US" sz="2000" dirty="0" smtClean="0">
                <a:solidFill>
                  <a:srgbClr val="000000"/>
                </a:solidFill>
                <a:latin typeface="Lucida Console" pitchFamily="49" charset="0"/>
              </a:rPr>
              <a:t>main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</a:rPr>
              <a:t> in each of your programs.</a:t>
            </a:r>
          </a:p>
          <a:p>
            <a:pPr>
              <a:lnSpc>
                <a:spcPct val="80000"/>
              </a:lnSpc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A statement normally ends with a </a:t>
            </a:r>
            <a:r>
              <a:rPr lang="en-US" sz="2500" dirty="0" smtClean="0">
                <a:solidFill>
                  <a:srgbClr val="0000FF"/>
                </a:solidFill>
                <a:latin typeface="Times New Roman" pitchFamily="18" charset="0"/>
              </a:rPr>
              <a:t>semicolon</a:t>
            </a:r>
            <a:endParaRPr lang="en-US" sz="25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Preprocessor directives (like 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#include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) do not end with a semicolon</a:t>
            </a:r>
            <a:endParaRPr lang="en-US" sz="20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language</a:t>
            </a:r>
          </a:p>
          <a:p>
            <a:pPr lvl="1"/>
            <a:r>
              <a:rPr lang="en-US" dirty="0"/>
              <a:t>Facilitates structured and disciplined approach to computer program design</a:t>
            </a:r>
          </a:p>
          <a:p>
            <a:r>
              <a:rPr lang="en-US" dirty="0"/>
              <a:t>Following several examples</a:t>
            </a:r>
          </a:p>
          <a:p>
            <a:pPr lvl="1"/>
            <a:r>
              <a:rPr lang="en-US" dirty="0"/>
              <a:t>Illustrate many important features of C++</a:t>
            </a:r>
          </a:p>
          <a:p>
            <a:pPr lvl="1"/>
            <a:r>
              <a:rPr lang="en-US" dirty="0"/>
              <a:t>Each analyzed one statement at a </a:t>
            </a:r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8F4E14A-611D-41A9-9B5E-11F3D7E02F42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Introduction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to C++ 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A6A8E31-8144-4EE5-8594-A6303872159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0" name="Rectangle 10"/>
          <p:cNvSpPr txBox="1"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AD767C-F2C4-4362-9700-0A80B0187A9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42" name="Rectangle 1027"/>
          <p:cNvSpPr txBox="1">
            <a:spLocks noChangeArrowheads="1"/>
          </p:cNvSpPr>
          <p:nvPr/>
        </p:nvSpPr>
        <p:spPr bwMode="auto">
          <a:xfrm>
            <a:off x="0" y="0"/>
            <a:ext cx="7010400" cy="28956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 first program in C++.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&lt;iostream&gt;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main begins program execution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std::cout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"Welcome to C++!\n"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 that program ended successfully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43" name="Rectangle 1028"/>
          <p:cNvSpPr>
            <a:spLocks noChangeArrowheads="1"/>
          </p:cNvSpPr>
          <p:nvPr/>
        </p:nvSpPr>
        <p:spPr bwMode="auto">
          <a:xfrm>
            <a:off x="0" y="2895600"/>
            <a:ext cx="7010400" cy="5334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</a:rPr>
              <a:t>Welcome to C++! </a:t>
            </a:r>
          </a:p>
        </p:txBody>
      </p:sp>
      <p:grpSp>
        <p:nvGrpSpPr>
          <p:cNvPr id="2" name="Group 1035"/>
          <p:cNvGrpSpPr>
            <a:grpSpLocks/>
          </p:cNvGrpSpPr>
          <p:nvPr/>
        </p:nvGrpSpPr>
        <p:grpSpPr bwMode="auto">
          <a:xfrm>
            <a:off x="2209800" y="665163"/>
            <a:ext cx="4114800" cy="1200150"/>
            <a:chOff x="1392" y="419"/>
            <a:chExt cx="2592" cy="756"/>
          </a:xfrm>
        </p:grpSpPr>
        <p:sp>
          <p:nvSpPr>
            <p:cNvPr id="49" name="Text Box 1033"/>
            <p:cNvSpPr txBox="1">
              <a:spLocks noChangeArrowheads="1"/>
            </p:cNvSpPr>
            <p:nvPr/>
          </p:nvSpPr>
          <p:spPr bwMode="auto">
            <a:xfrm>
              <a:off x="2304" y="419"/>
              <a:ext cx="1680" cy="75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Preprocessor directive to include input/output stream header file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&lt;iostream&gt;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50" name="Line 1034"/>
            <p:cNvSpPr>
              <a:spLocks noChangeShapeType="1"/>
            </p:cNvSpPr>
            <p:nvPr/>
          </p:nvSpPr>
          <p:spPr bwMode="auto">
            <a:xfrm flipH="1" flipV="1">
              <a:off x="1392" y="467"/>
              <a:ext cx="912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" name="Group 1038"/>
          <p:cNvGrpSpPr>
            <a:grpSpLocks/>
          </p:cNvGrpSpPr>
          <p:nvPr/>
        </p:nvGrpSpPr>
        <p:grpSpPr bwMode="auto">
          <a:xfrm>
            <a:off x="1447800" y="993775"/>
            <a:ext cx="4114800" cy="835025"/>
            <a:chOff x="864" y="624"/>
            <a:chExt cx="2592" cy="526"/>
          </a:xfrm>
        </p:grpSpPr>
        <p:sp>
          <p:nvSpPr>
            <p:cNvPr id="52" name="Text Box 1036"/>
            <p:cNvSpPr txBox="1">
              <a:spLocks noChangeArrowheads="1"/>
            </p:cNvSpPr>
            <p:nvPr/>
          </p:nvSpPr>
          <p:spPr bwMode="auto">
            <a:xfrm>
              <a:off x="1776" y="624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Function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main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appears exactly once in every C++ program..</a:t>
              </a:r>
            </a:p>
          </p:txBody>
        </p:sp>
        <p:sp>
          <p:nvSpPr>
            <p:cNvPr id="53" name="Line 1037"/>
            <p:cNvSpPr>
              <a:spLocks noChangeShapeType="1"/>
            </p:cNvSpPr>
            <p:nvPr/>
          </p:nvSpPr>
          <p:spPr bwMode="auto">
            <a:xfrm flipH="1">
              <a:off x="864" y="720"/>
              <a:ext cx="912" cy="1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" name="Group 1041"/>
          <p:cNvGrpSpPr>
            <a:grpSpLocks/>
          </p:cNvGrpSpPr>
          <p:nvPr/>
        </p:nvGrpSpPr>
        <p:grpSpPr bwMode="auto">
          <a:xfrm>
            <a:off x="533400" y="457200"/>
            <a:ext cx="4114800" cy="838200"/>
            <a:chOff x="336" y="288"/>
            <a:chExt cx="2592" cy="528"/>
          </a:xfrm>
        </p:grpSpPr>
        <p:sp>
          <p:nvSpPr>
            <p:cNvPr id="55" name="Text Box 1039"/>
            <p:cNvSpPr txBox="1">
              <a:spLocks noChangeArrowheads="1"/>
            </p:cNvSpPr>
            <p:nvPr/>
          </p:nvSpPr>
          <p:spPr bwMode="auto">
            <a:xfrm>
              <a:off x="1248" y="288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Function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main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returns an integer value.</a:t>
              </a:r>
            </a:p>
          </p:txBody>
        </p:sp>
        <p:sp>
          <p:nvSpPr>
            <p:cNvPr id="56" name="Line 1040"/>
            <p:cNvSpPr>
              <a:spLocks noChangeShapeType="1"/>
            </p:cNvSpPr>
            <p:nvPr/>
          </p:nvSpPr>
          <p:spPr bwMode="auto">
            <a:xfrm flipH="1">
              <a:off x="336" y="384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" name="Group 1044"/>
          <p:cNvGrpSpPr>
            <a:grpSpLocks/>
          </p:cNvGrpSpPr>
          <p:nvPr/>
        </p:nvGrpSpPr>
        <p:grpSpPr bwMode="auto">
          <a:xfrm>
            <a:off x="609600" y="741363"/>
            <a:ext cx="4114800" cy="838200"/>
            <a:chOff x="384" y="467"/>
            <a:chExt cx="2592" cy="528"/>
          </a:xfrm>
        </p:grpSpPr>
        <p:sp>
          <p:nvSpPr>
            <p:cNvPr id="58" name="Text Box 1042"/>
            <p:cNvSpPr txBox="1">
              <a:spLocks noChangeArrowheads="1"/>
            </p:cNvSpPr>
            <p:nvPr/>
          </p:nvSpPr>
          <p:spPr bwMode="auto">
            <a:xfrm>
              <a:off x="1296" y="467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Left brace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{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begins function body.</a:t>
              </a:r>
            </a:p>
          </p:txBody>
        </p:sp>
        <p:sp>
          <p:nvSpPr>
            <p:cNvPr id="59" name="Line 1043"/>
            <p:cNvSpPr>
              <a:spLocks noChangeShapeType="1"/>
            </p:cNvSpPr>
            <p:nvPr/>
          </p:nvSpPr>
          <p:spPr bwMode="auto">
            <a:xfrm flipH="1">
              <a:off x="384" y="563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" name="Group 1047"/>
          <p:cNvGrpSpPr>
            <a:grpSpLocks/>
          </p:cNvGrpSpPr>
          <p:nvPr/>
        </p:nvGrpSpPr>
        <p:grpSpPr bwMode="auto">
          <a:xfrm>
            <a:off x="533400" y="1828800"/>
            <a:ext cx="4114800" cy="838200"/>
            <a:chOff x="336" y="1152"/>
            <a:chExt cx="2592" cy="528"/>
          </a:xfrm>
        </p:grpSpPr>
        <p:sp>
          <p:nvSpPr>
            <p:cNvPr id="61" name="Text Box 1045"/>
            <p:cNvSpPr txBox="1">
              <a:spLocks noChangeArrowheads="1"/>
            </p:cNvSpPr>
            <p:nvPr/>
          </p:nvSpPr>
          <p:spPr bwMode="auto">
            <a:xfrm>
              <a:off x="1248" y="1152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Corresponding right brace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}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ends function body.</a:t>
              </a:r>
            </a:p>
          </p:txBody>
        </p:sp>
        <p:sp>
          <p:nvSpPr>
            <p:cNvPr id="62" name="Line 1046"/>
            <p:cNvSpPr>
              <a:spLocks noChangeShapeType="1"/>
            </p:cNvSpPr>
            <p:nvPr/>
          </p:nvSpPr>
          <p:spPr bwMode="auto">
            <a:xfrm flipH="1">
              <a:off x="336" y="1248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8" name="Group 1050"/>
          <p:cNvGrpSpPr>
            <a:grpSpLocks/>
          </p:cNvGrpSpPr>
          <p:nvPr/>
        </p:nvGrpSpPr>
        <p:grpSpPr bwMode="auto">
          <a:xfrm>
            <a:off x="3886200" y="990600"/>
            <a:ext cx="4114800" cy="838200"/>
            <a:chOff x="2976" y="660"/>
            <a:chExt cx="2592" cy="528"/>
          </a:xfrm>
        </p:grpSpPr>
        <p:sp>
          <p:nvSpPr>
            <p:cNvPr id="64" name="Text Box 1048"/>
            <p:cNvSpPr txBox="1">
              <a:spLocks noChangeArrowheads="1"/>
            </p:cNvSpPr>
            <p:nvPr/>
          </p:nvSpPr>
          <p:spPr bwMode="auto">
            <a:xfrm>
              <a:off x="3888" y="660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Statements end with a semicolon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;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65" name="Line 1049"/>
            <p:cNvSpPr>
              <a:spLocks noChangeShapeType="1"/>
            </p:cNvSpPr>
            <p:nvPr/>
          </p:nvSpPr>
          <p:spPr bwMode="auto">
            <a:xfrm flipH="1">
              <a:off x="2976" y="756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" name="Group 1053"/>
          <p:cNvGrpSpPr>
            <a:grpSpLocks/>
          </p:cNvGrpSpPr>
          <p:nvPr/>
        </p:nvGrpSpPr>
        <p:grpSpPr bwMode="auto">
          <a:xfrm>
            <a:off x="1066800" y="1920876"/>
            <a:ext cx="4114800" cy="1046163"/>
            <a:chOff x="960" y="1524"/>
            <a:chExt cx="2592" cy="659"/>
          </a:xfrm>
        </p:grpSpPr>
        <p:sp>
          <p:nvSpPr>
            <p:cNvPr id="67" name="Text Box 1051"/>
            <p:cNvSpPr txBox="1">
              <a:spLocks noChangeArrowheads="1"/>
            </p:cNvSpPr>
            <p:nvPr/>
          </p:nvSpPr>
          <p:spPr bwMode="auto">
            <a:xfrm>
              <a:off x="1872" y="1776"/>
              <a:ext cx="1680" cy="407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Name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cout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belongs to namespace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std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68" name="Line 1052"/>
            <p:cNvSpPr>
              <a:spLocks noChangeShapeType="1"/>
            </p:cNvSpPr>
            <p:nvPr/>
          </p:nvSpPr>
          <p:spPr bwMode="auto">
            <a:xfrm flipH="1" flipV="1">
              <a:off x="960" y="1524"/>
              <a:ext cx="912" cy="3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0" name="Group 1056"/>
          <p:cNvGrpSpPr>
            <a:grpSpLocks/>
          </p:cNvGrpSpPr>
          <p:nvPr/>
        </p:nvGrpSpPr>
        <p:grpSpPr bwMode="auto">
          <a:xfrm>
            <a:off x="1752600" y="1905000"/>
            <a:ext cx="4114800" cy="692150"/>
            <a:chOff x="1104" y="1200"/>
            <a:chExt cx="2592" cy="436"/>
          </a:xfrm>
        </p:grpSpPr>
        <p:sp>
          <p:nvSpPr>
            <p:cNvPr id="70" name="Text Box 1054"/>
            <p:cNvSpPr txBox="1">
              <a:spLocks noChangeArrowheads="1"/>
            </p:cNvSpPr>
            <p:nvPr/>
          </p:nvSpPr>
          <p:spPr bwMode="auto">
            <a:xfrm>
              <a:off x="2016" y="1418"/>
              <a:ext cx="168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Stream insertion operator.</a:t>
              </a:r>
            </a:p>
          </p:txBody>
        </p:sp>
        <p:sp>
          <p:nvSpPr>
            <p:cNvPr id="71" name="Line 1055"/>
            <p:cNvSpPr>
              <a:spLocks noChangeShapeType="1"/>
            </p:cNvSpPr>
            <p:nvPr/>
          </p:nvSpPr>
          <p:spPr bwMode="auto">
            <a:xfrm flipH="1" flipV="1">
              <a:off x="1104" y="1200"/>
              <a:ext cx="912" cy="3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1" name="Group 1059"/>
          <p:cNvGrpSpPr>
            <a:grpSpLocks/>
          </p:cNvGrpSpPr>
          <p:nvPr/>
        </p:nvGrpSpPr>
        <p:grpSpPr bwMode="auto">
          <a:xfrm>
            <a:off x="1447800" y="2403474"/>
            <a:ext cx="4191000" cy="2033637"/>
            <a:chOff x="912" y="1514"/>
            <a:chExt cx="2640" cy="1096"/>
          </a:xfrm>
        </p:grpSpPr>
        <p:sp>
          <p:nvSpPr>
            <p:cNvPr id="73" name="Text Box 1057"/>
            <p:cNvSpPr txBox="1">
              <a:spLocks noChangeArrowheads="1"/>
            </p:cNvSpPr>
            <p:nvPr/>
          </p:nvSpPr>
          <p:spPr bwMode="auto">
            <a:xfrm>
              <a:off x="1872" y="1776"/>
              <a:ext cx="1680" cy="83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Keyword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return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is one of several means to exit function; value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0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indicates program terminated successfully.</a:t>
              </a:r>
            </a:p>
          </p:txBody>
        </p:sp>
        <p:sp>
          <p:nvSpPr>
            <p:cNvPr id="74" name="Line 1058"/>
            <p:cNvSpPr>
              <a:spLocks noChangeShapeType="1"/>
            </p:cNvSpPr>
            <p:nvPr/>
          </p:nvSpPr>
          <p:spPr bwMode="auto">
            <a:xfrm flipH="1" flipV="1">
              <a:off x="912" y="1514"/>
              <a:ext cx="960" cy="3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Standard output stream object</a:t>
            </a:r>
            <a:endParaRPr lang="en-US" sz="2400" b="1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std::cout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“Connected” to screen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&lt;&lt;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Stream insertion operator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Value to right (right operand) inserted into output stream </a:t>
            </a:r>
          </a:p>
          <a:p>
            <a:pPr>
              <a:lnSpc>
                <a:spcPct val="90000"/>
              </a:lnSpc>
            </a:pPr>
            <a:r>
              <a:rPr lang="en-US" dirty="0"/>
              <a:t>Namespace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std::</a:t>
            </a:r>
            <a:r>
              <a:rPr lang="en-US" dirty="0"/>
              <a:t> specifies using name that belongs to “namespace” </a:t>
            </a:r>
            <a:r>
              <a:rPr lang="en-US" b="1" dirty="0">
                <a:latin typeface="Courier New" pitchFamily="49" charset="0"/>
              </a:rPr>
              <a:t>std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std::</a:t>
            </a:r>
            <a:r>
              <a:rPr lang="en-US" dirty="0"/>
              <a:t> removed through use of </a:t>
            </a:r>
            <a:r>
              <a:rPr lang="en-US" b="1" dirty="0">
                <a:latin typeface="Courier New" pitchFamily="49" charset="0"/>
              </a:rPr>
              <a:t>using</a:t>
            </a:r>
            <a:r>
              <a:rPr lang="en-US" dirty="0"/>
              <a:t> </a:t>
            </a:r>
            <a:r>
              <a:rPr lang="en-US" dirty="0" smtClean="0"/>
              <a:t>statements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DAF0521-5DF1-4FA0-B94C-663BCFDB4C16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Simple Program: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Printing a Line of 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8E31-8144-4EE5-8594-A6303872159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24B5A1"/>
                </a:solidFill>
                <a:latin typeface="Arial"/>
              </a:rPr>
              <a:t>1.2  </a:t>
            </a:r>
            <a:r>
              <a:rPr lang="en-US" dirty="0" smtClean="0">
                <a:solidFill>
                  <a:srgbClr val="3380E6"/>
                </a:solidFill>
                <a:latin typeface="Arial"/>
              </a:rPr>
              <a:t>First Program in C++: Printing a Line of Text (cont.)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The characters 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\n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 are not printed on the screen.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The backslash (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\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) is called an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</a:rPr>
              <a:t>escape character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0000"/>
                </a:solidFill>
                <a:latin typeface="Times New Roman" pitchFamily="18" charset="0"/>
              </a:rPr>
              <a:t>It indicates that a “special” character is to be output.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The escape sequence 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\n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 means 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</a:rPr>
              <a:t>newline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0000"/>
                </a:solidFill>
                <a:latin typeface="Times New Roman" pitchFamily="18" charset="0"/>
              </a:rPr>
              <a:t>Causes the </a:t>
            </a:r>
            <a:r>
              <a:rPr lang="en-US" sz="1800" dirty="0" smtClean="0">
                <a:solidFill>
                  <a:srgbClr val="0000FF"/>
                </a:solidFill>
                <a:latin typeface="Times New Roman" pitchFamily="18" charset="0"/>
              </a:rPr>
              <a:t>cursor</a:t>
            </a:r>
            <a:r>
              <a:rPr lang="en-US" sz="1800" dirty="0" smtClean="0">
                <a:solidFill>
                  <a:srgbClr val="000000"/>
                </a:solidFill>
                <a:latin typeface="Times New Roman" pitchFamily="18" charset="0"/>
              </a:rPr>
              <a:t> to move to the beginning of the next line on the screen.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When the </a:t>
            </a:r>
            <a:r>
              <a:rPr lang="en-US" sz="2100" dirty="0" smtClean="0">
                <a:solidFill>
                  <a:srgbClr val="0000FF"/>
                </a:solidFill>
                <a:latin typeface="LucidaSansTypewriter" pitchFamily="49" charset="0"/>
              </a:rPr>
              <a:t>return</a:t>
            </a:r>
            <a:r>
              <a:rPr lang="en-US" sz="2100" dirty="0" smtClean="0">
                <a:solidFill>
                  <a:srgbClr val="0000FF"/>
                </a:solidFill>
                <a:latin typeface="Times New Roman" pitchFamily="18" charset="0"/>
              </a:rPr>
              <a:t> statement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 is used at the end of 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main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 the value 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0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 indicates that the program has terminated successfully.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According to the C++ standard, if program execution reaches the end of 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main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 without encountering a 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return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 statement, it’s assumed that the program terminated successfully—exactly as when the last statement in main is a 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return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 statement with the value </a:t>
            </a:r>
            <a:r>
              <a:rPr lang="en-US" sz="2100" dirty="0" smtClean="0">
                <a:solidFill>
                  <a:srgbClr val="000000"/>
                </a:solidFill>
                <a:latin typeface="Lucida Console" pitchFamily="49" charset="0"/>
              </a:rPr>
              <a:t>0</a:t>
            </a:r>
            <a:r>
              <a:rPr lang="en-US" sz="2100" dirty="0" smtClean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AF8A982-1139-4342-86E0-B48212D234E7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Simple Program: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Printing a Line of Text</a:t>
            </a:r>
          </a:p>
        </p:txBody>
      </p:sp>
      <p:graphicFrame>
        <p:nvGraphicFramePr>
          <p:cNvPr id="241664" name="Object 0"/>
          <p:cNvGraphicFramePr>
            <a:graphicFrameLocks noChangeAspect="1"/>
          </p:cNvGraphicFramePr>
          <p:nvPr/>
        </p:nvGraphicFramePr>
        <p:xfrm>
          <a:off x="1063625" y="1879600"/>
          <a:ext cx="7089775" cy="4749800"/>
        </p:xfrm>
        <a:graphic>
          <a:graphicData uri="http://schemas.openxmlformats.org/presentationml/2006/ole">
            <p:oleObj spid="_x0000_s241664" name="Document" r:id="rId3" imgW="5950080" imgH="398160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Welcome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to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C++!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can be printed several ways.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8E31-8144-4EE5-8594-A63038721599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24B5A1"/>
                </a:solidFill>
                <a:latin typeface="Arial"/>
              </a:rPr>
              <a:t>1.3  </a:t>
            </a:r>
            <a:r>
              <a:rPr lang="en-US" dirty="0" smtClean="0">
                <a:solidFill>
                  <a:srgbClr val="3380E6"/>
                </a:solidFill>
                <a:latin typeface="Arial"/>
              </a:rPr>
              <a:t>Modifying Our First C++ Program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A6A8E31-8144-4EE5-8594-A63038721599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3" name="Rectangle 10"/>
          <p:cNvSpPr txBox="1"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E62BD7-8D1C-4861-9133-9E318A50925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457200" y="-1"/>
            <a:ext cx="8229600" cy="5473891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Printing a line with multiple statements.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&lt;iostream&gt;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main begins program execution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std::cout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"Welcome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std::cout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"to C++!\n"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 that program ended successfully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function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57200" y="5473891"/>
            <a:ext cx="8229600" cy="5334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</a:rPr>
              <a:t>Welcome to C++! </a:t>
            </a:r>
          </a:p>
        </p:txBody>
      </p:sp>
      <p:grpSp>
        <p:nvGrpSpPr>
          <p:cNvPr id="17" name="Group 8"/>
          <p:cNvGrpSpPr>
            <a:grpSpLocks/>
          </p:cNvGrpSpPr>
          <p:nvPr/>
        </p:nvGrpSpPr>
        <p:grpSpPr bwMode="auto">
          <a:xfrm>
            <a:off x="2971800" y="990600"/>
            <a:ext cx="4114800" cy="990600"/>
            <a:chOff x="1872" y="624"/>
            <a:chExt cx="2592" cy="624"/>
          </a:xfrm>
        </p:grpSpPr>
        <p:sp>
          <p:nvSpPr>
            <p:cNvPr id="18" name="Text Box 5"/>
            <p:cNvSpPr txBox="1">
              <a:spLocks noChangeArrowheads="1"/>
            </p:cNvSpPr>
            <p:nvPr/>
          </p:nvSpPr>
          <p:spPr bwMode="auto">
            <a:xfrm>
              <a:off x="2784" y="624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Multiple stream insertion statements produce one line of output.</a:t>
              </a:r>
            </a:p>
          </p:txBody>
        </p:sp>
        <p:sp>
          <p:nvSpPr>
            <p:cNvPr id="19" name="Line 6"/>
            <p:cNvSpPr>
              <a:spLocks noChangeShapeType="1"/>
            </p:cNvSpPr>
            <p:nvPr/>
          </p:nvSpPr>
          <p:spPr bwMode="auto">
            <a:xfrm flipH="1">
              <a:off x="1872" y="72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 flipH="1">
              <a:off x="1968" y="720"/>
              <a:ext cx="816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A6A8E31-8144-4EE5-8594-A63038721599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Rectangle 10"/>
          <p:cNvSpPr txBox="1"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1C53DC-1AA1-4C6D-95E5-D168FBA1301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457200" y="274638"/>
            <a:ext cx="8229600" cy="4581128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Printing multiple lines with a single statement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&lt;iostream&gt;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main begins program execution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std::cout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"Welcome\nto\n\nC++!\n"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 that program ended successfully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function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457200" y="4855766"/>
            <a:ext cx="8229600" cy="11430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Welcome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to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 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</a:rPr>
              <a:t>C++!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grpSp>
        <p:nvGrpSpPr>
          <p:cNvPr id="19" name="Group 10"/>
          <p:cNvGrpSpPr>
            <a:grpSpLocks/>
          </p:cNvGrpSpPr>
          <p:nvPr/>
        </p:nvGrpSpPr>
        <p:grpSpPr bwMode="auto">
          <a:xfrm>
            <a:off x="2667000" y="914400"/>
            <a:ext cx="4114800" cy="838200"/>
            <a:chOff x="1728" y="528"/>
            <a:chExt cx="2592" cy="528"/>
          </a:xfrm>
        </p:grpSpPr>
        <p:sp>
          <p:nvSpPr>
            <p:cNvPr id="20" name="Text Box 5"/>
            <p:cNvSpPr txBox="1">
              <a:spLocks noChangeArrowheads="1"/>
            </p:cNvSpPr>
            <p:nvPr/>
          </p:nvSpPr>
          <p:spPr bwMode="auto">
            <a:xfrm>
              <a:off x="2640" y="528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Using newline characters to print on multiple lines.</a:t>
              </a:r>
            </a:p>
          </p:txBody>
        </p:sp>
        <p:sp>
          <p:nvSpPr>
            <p:cNvPr id="21" name="Line 6"/>
            <p:cNvSpPr>
              <a:spLocks noChangeShapeType="1"/>
            </p:cNvSpPr>
            <p:nvPr/>
          </p:nvSpPr>
          <p:spPr bwMode="auto">
            <a:xfrm flipH="1">
              <a:off x="1728" y="624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Line 7"/>
            <p:cNvSpPr>
              <a:spLocks noChangeShapeType="1"/>
            </p:cNvSpPr>
            <p:nvPr/>
          </p:nvSpPr>
          <p:spPr bwMode="auto">
            <a:xfrm flipH="1">
              <a:off x="1968" y="624"/>
              <a:ext cx="67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Line 8"/>
            <p:cNvSpPr>
              <a:spLocks noChangeShapeType="1"/>
            </p:cNvSpPr>
            <p:nvPr/>
          </p:nvSpPr>
          <p:spPr bwMode="auto">
            <a:xfrm flipH="1">
              <a:off x="2160" y="624"/>
              <a:ext cx="48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Line 9"/>
            <p:cNvSpPr>
              <a:spLocks noChangeShapeType="1"/>
            </p:cNvSpPr>
            <p:nvPr/>
          </p:nvSpPr>
          <p:spPr bwMode="auto">
            <a:xfrm flipH="1">
              <a:off x="2448" y="624"/>
              <a:ext cx="19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628800"/>
          <a:ext cx="8424936" cy="391703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424936"/>
              </a:tblGrid>
              <a:tr h="377545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Topics</a:t>
                      </a:r>
                      <a:endParaRPr lang="ar-SA" dirty="0"/>
                    </a:p>
                  </a:txBody>
                  <a:tcPr/>
                </a:tc>
              </a:tr>
              <a:tr h="558559"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 smtClean="0"/>
                        <a:t>Introduction</a:t>
                      </a:r>
                    </a:p>
                  </a:txBody>
                  <a:tcPr/>
                </a:tc>
              </a:tr>
              <a:tr h="651653"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 smtClean="0"/>
                        <a:t>Data types, variables, values, assignment</a:t>
                      </a:r>
                      <a:endParaRPr lang="ar-SA" sz="2400" dirty="0"/>
                    </a:p>
                  </a:txBody>
                  <a:tcPr/>
                </a:tc>
              </a:tr>
              <a:tr h="500475"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 smtClean="0"/>
                        <a:t>Sequence, iteration, branching statements</a:t>
                      </a:r>
                      <a:endParaRPr lang="ar-SA" sz="2400" dirty="0"/>
                    </a:p>
                  </a:txBody>
                  <a:tcPr/>
                </a:tc>
              </a:tr>
              <a:tr h="377545"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 smtClean="0"/>
                        <a:t>Functions</a:t>
                      </a:r>
                      <a:endParaRPr lang="ar-SA" sz="2400" dirty="0"/>
                    </a:p>
                  </a:txBody>
                  <a:tcPr/>
                </a:tc>
              </a:tr>
              <a:tr h="377545"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 smtClean="0"/>
                        <a:t>Arrays</a:t>
                      </a:r>
                      <a:endParaRPr lang="ar-SA" sz="2400" dirty="0"/>
                    </a:p>
                  </a:txBody>
                  <a:tcPr/>
                </a:tc>
              </a:tr>
              <a:tr h="377545"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 smtClean="0"/>
                        <a:t>Pointers and Strings</a:t>
                      </a:r>
                      <a:endParaRPr lang="ar-SA" sz="2400" dirty="0"/>
                    </a:p>
                  </a:txBody>
                  <a:tcPr/>
                </a:tc>
              </a:tr>
              <a:tr h="377545"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 smtClean="0"/>
                        <a:t>Recursion</a:t>
                      </a:r>
                      <a:endParaRPr lang="ar-SA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Syllabus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Variables </a:t>
            </a:r>
          </a:p>
          <a:p>
            <a:pPr lvl="1"/>
            <a:r>
              <a:rPr lang="en-US" dirty="0"/>
              <a:t>Location in memory where value can be stored</a:t>
            </a:r>
          </a:p>
          <a:p>
            <a:pPr lvl="1"/>
            <a:r>
              <a:rPr lang="en-US" dirty="0"/>
              <a:t>Common data types</a:t>
            </a:r>
          </a:p>
          <a:p>
            <a:pPr lvl="2"/>
            <a:r>
              <a:rPr lang="en-US" b="1" dirty="0">
                <a:latin typeface="Courier New" pitchFamily="49" charset="0"/>
              </a:rPr>
              <a:t>int</a:t>
            </a:r>
            <a:r>
              <a:rPr lang="en-US" dirty="0"/>
              <a:t> - integer numbers</a:t>
            </a:r>
          </a:p>
          <a:p>
            <a:pPr lvl="2"/>
            <a:r>
              <a:rPr lang="en-US" b="1" dirty="0">
                <a:latin typeface="Courier New" pitchFamily="49" charset="0"/>
              </a:rPr>
              <a:t>char</a:t>
            </a:r>
            <a:r>
              <a:rPr lang="en-US" dirty="0"/>
              <a:t> - characters</a:t>
            </a:r>
          </a:p>
          <a:p>
            <a:pPr lvl="2"/>
            <a:r>
              <a:rPr lang="en-US" b="1" dirty="0">
                <a:latin typeface="Courier New" pitchFamily="49" charset="0"/>
              </a:rPr>
              <a:t>double</a:t>
            </a:r>
            <a:r>
              <a:rPr lang="en-US" dirty="0"/>
              <a:t> - floating point numbers</a:t>
            </a:r>
          </a:p>
          <a:p>
            <a:pPr>
              <a:lnSpc>
                <a:spcPct val="80000"/>
              </a:lnSpc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Data type </a:t>
            </a:r>
            <a:r>
              <a:rPr lang="en-US" sz="2500" dirty="0" smtClean="0">
                <a:solidFill>
                  <a:srgbClr val="000000"/>
                </a:solidFill>
                <a:latin typeface="Lucida Console" pitchFamily="49" charset="0"/>
              </a:rPr>
              <a:t>double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 is for specifying real numbers, and data type </a:t>
            </a:r>
            <a:r>
              <a:rPr lang="en-US" sz="2500" dirty="0" smtClean="0">
                <a:solidFill>
                  <a:srgbClr val="000000"/>
                </a:solidFill>
                <a:latin typeface="Lucida Console" pitchFamily="49" charset="0"/>
              </a:rPr>
              <a:t>char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 for specifying character data.</a:t>
            </a:r>
          </a:p>
          <a:p>
            <a:pPr>
              <a:lnSpc>
                <a:spcPct val="80000"/>
              </a:lnSpc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Real numbers are numbers with decimal points, such as 3.4, 0.0 and –11.19.</a:t>
            </a:r>
          </a:p>
          <a:p>
            <a:pPr>
              <a:lnSpc>
                <a:spcPct val="80000"/>
              </a:lnSpc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A </a:t>
            </a:r>
            <a:r>
              <a:rPr lang="en-US" sz="2500" dirty="0" smtClean="0">
                <a:solidFill>
                  <a:srgbClr val="000000"/>
                </a:solidFill>
                <a:latin typeface="Lucida Console" pitchFamily="49" charset="0"/>
              </a:rPr>
              <a:t>char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 variable may hold only a single lowercase letter, a single uppercase letter, a single digit or a single special character (e.g., </a:t>
            </a:r>
            <a:r>
              <a:rPr lang="en-US" sz="2500" dirty="0" smtClean="0">
                <a:solidFill>
                  <a:srgbClr val="000000"/>
                </a:solidFill>
                <a:latin typeface="Lucida Console" pitchFamily="49" charset="0"/>
              </a:rPr>
              <a:t>$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 or </a:t>
            </a:r>
            <a:r>
              <a:rPr lang="en-US" sz="2500" dirty="0" smtClean="0">
                <a:solidFill>
                  <a:srgbClr val="000000"/>
                </a:solidFill>
                <a:latin typeface="Lucida Console" pitchFamily="49" charset="0"/>
              </a:rPr>
              <a:t>*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E6CBD9A-6958-4C4D-907F-F44E794F682D}" type="slidenum">
              <a:rPr lang="en-US"/>
              <a:pPr/>
              <a:t>30</a:t>
            </a:fld>
            <a:endParaRPr lang="en-US" dirty="0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Another </a:t>
            </a:r>
            <a:r>
              <a:rPr lang="en-US" dirty="0"/>
              <a:t>Simple Program:</a:t>
            </a:r>
            <a:br>
              <a:rPr lang="en-US" dirty="0"/>
            </a:br>
            <a:r>
              <a:rPr lang="en-US" dirty="0"/>
              <a:t>Adding Two Integers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8E31-8144-4EE5-8594-A63038721599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24B5A1"/>
                </a:solidFill>
                <a:latin typeface="Arial"/>
              </a:rPr>
              <a:t>1.4  </a:t>
            </a:r>
            <a:r>
              <a:rPr lang="en-US" dirty="0" smtClean="0">
                <a:solidFill>
                  <a:srgbClr val="3380E6"/>
                </a:solidFill>
                <a:latin typeface="Arial"/>
              </a:rPr>
              <a:t>Another C++ Program: Adding Integers (cont.)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Declare variables with name and data type before use</a:t>
            </a:r>
          </a:p>
          <a:p>
            <a:pPr lvl="2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int integer1;</a:t>
            </a:r>
          </a:p>
          <a:p>
            <a:pPr lvl="2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int integer2;</a:t>
            </a:r>
          </a:p>
          <a:p>
            <a:pPr lvl="2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int sum;</a:t>
            </a:r>
          </a:p>
          <a:p>
            <a:pPr lvl="1"/>
            <a:r>
              <a:rPr lang="en-US" dirty="0" smtClean="0"/>
              <a:t>Can declare several variables of same type in one declaration</a:t>
            </a:r>
          </a:p>
          <a:p>
            <a:pPr lvl="2"/>
            <a:r>
              <a:rPr lang="en-US" dirty="0" smtClean="0"/>
              <a:t>Comma-separated list</a:t>
            </a:r>
          </a:p>
          <a:p>
            <a:pPr lvl="2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int integer1, integer2, sum;</a:t>
            </a:r>
          </a:p>
          <a:p>
            <a:pPr eaLnBrk="1" hangingPunct="1">
              <a:lnSpc>
                <a:spcPct val="80000"/>
              </a:lnSpc>
            </a:pPr>
            <a:endParaRPr lang="en-US" sz="25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sz="25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  <a:p>
            <a:pPr lvl="1"/>
            <a:r>
              <a:rPr lang="en-US" dirty="0"/>
              <a:t>Variable names</a:t>
            </a:r>
          </a:p>
          <a:p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A variable name is any valid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identifier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that is not a keyword.</a:t>
            </a:r>
          </a:p>
          <a:p>
            <a:pPr lvl="3"/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</a:rPr>
              <a:t>Series 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of characters </a:t>
            </a:r>
            <a:r>
              <a:rPr lang="en-US" sz="2700" dirty="0">
                <a:solidFill>
                  <a:srgbClr val="000000"/>
                </a:solidFill>
                <a:latin typeface="Times New Roman" pitchFamily="18" charset="0"/>
              </a:rPr>
              <a:t>(letters, digits, underscores</a:t>
            </a:r>
            <a:r>
              <a:rPr lang="en-US" dirty="0"/>
              <a:t>)</a:t>
            </a:r>
          </a:p>
          <a:p>
            <a:pPr lvl="3"/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</a:rPr>
              <a:t>Does not begin with a digit</a:t>
            </a:r>
            <a:r>
              <a:rPr lang="en-US" dirty="0" smtClean="0"/>
              <a:t>. </a:t>
            </a:r>
          </a:p>
          <a:p>
            <a:pPr lvl="3"/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</a:rPr>
              <a:t>Case sensitive </a:t>
            </a:r>
            <a:r>
              <a:rPr lang="en-US" sz="2700" dirty="0" smtClean="0">
                <a:solidFill>
                  <a:srgbClr val="000000"/>
                </a:solidFill>
                <a:latin typeface="Times New Roman" pitchFamily="18" charset="0"/>
              </a:rPr>
              <a:t>uppercase and lowercase letters are different, so a1 and A1 are different identifiers.</a:t>
            </a:r>
            <a:endParaRPr lang="en-US" sz="27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D7F8983-C177-454E-A1DE-5C95A1416DB1}" type="slidenum">
              <a:rPr lang="en-US"/>
              <a:pPr/>
              <a:t>32</a:t>
            </a:fld>
            <a:endParaRPr lang="en-US" dirty="0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Another </a:t>
            </a:r>
            <a:r>
              <a:rPr lang="en-US" dirty="0"/>
              <a:t>Simple Program:</a:t>
            </a:r>
            <a:br>
              <a:rPr lang="en-US" dirty="0"/>
            </a:br>
            <a:r>
              <a:rPr lang="en-US" dirty="0"/>
              <a:t>Adding Two Integers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Input stream object</a:t>
            </a:r>
          </a:p>
          <a:p>
            <a:pPr lvl="1"/>
            <a:r>
              <a:rPr lang="en-US" b="1" dirty="0">
                <a:latin typeface="Courier New" pitchFamily="49" charset="0"/>
              </a:rPr>
              <a:t>&gt;&gt;</a:t>
            </a:r>
            <a:r>
              <a:rPr lang="en-US" dirty="0"/>
              <a:t> (stream extraction operator) </a:t>
            </a:r>
          </a:p>
          <a:p>
            <a:pPr lvl="2"/>
            <a:r>
              <a:rPr lang="en-US" dirty="0"/>
              <a:t>Used with </a:t>
            </a:r>
            <a:r>
              <a:rPr lang="en-US" b="1" dirty="0">
                <a:latin typeface="Courier New" pitchFamily="49" charset="0"/>
              </a:rPr>
              <a:t>std::cin</a:t>
            </a:r>
          </a:p>
          <a:p>
            <a:pPr lvl="2"/>
            <a:r>
              <a:rPr lang="en-US" dirty="0"/>
              <a:t>Waits for user to input value, then press </a:t>
            </a:r>
            <a:r>
              <a:rPr lang="en-US" i="1" dirty="0"/>
              <a:t>Enter</a:t>
            </a:r>
            <a:r>
              <a:rPr lang="en-US" dirty="0"/>
              <a:t> (Return) key</a:t>
            </a:r>
          </a:p>
          <a:p>
            <a:pPr lvl="2"/>
            <a:r>
              <a:rPr lang="en-US" dirty="0"/>
              <a:t>Stores value in variable to right of operator</a:t>
            </a:r>
          </a:p>
          <a:p>
            <a:pPr lvl="3"/>
            <a:r>
              <a:rPr lang="en-US" dirty="0"/>
              <a:t>Converts value to variable data type</a:t>
            </a:r>
            <a:endParaRPr lang="en-US" b="1" dirty="0">
              <a:latin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</a:rPr>
              <a:t>=</a:t>
            </a:r>
            <a:r>
              <a:rPr lang="en-US" sz="2400" dirty="0"/>
              <a:t> (assignment operator)</a:t>
            </a:r>
          </a:p>
          <a:p>
            <a:pPr lvl="1"/>
            <a:r>
              <a:rPr lang="en-US" sz="2000" dirty="0"/>
              <a:t>Assigns value to variable</a:t>
            </a:r>
          </a:p>
          <a:p>
            <a:pPr lvl="1"/>
            <a:r>
              <a:rPr lang="en-US" sz="2000" dirty="0"/>
              <a:t>Binary operator (two operands)</a:t>
            </a:r>
          </a:p>
          <a:p>
            <a:pPr lvl="1"/>
            <a:r>
              <a:rPr lang="en-US" sz="2000" dirty="0"/>
              <a:t>Example:</a:t>
            </a:r>
          </a:p>
          <a:p>
            <a:pPr lvl="3">
              <a:buFontTx/>
              <a:buNone/>
            </a:pPr>
            <a:r>
              <a:rPr lang="en-US" sz="1800" b="1" dirty="0">
                <a:latin typeface="Courier New" pitchFamily="49" charset="0"/>
              </a:rPr>
              <a:t>sum = variable1 + variable2;</a:t>
            </a:r>
          </a:p>
          <a:p>
            <a:pPr lvl="1"/>
            <a:endParaRPr lang="en-US" sz="1800" b="1" dirty="0">
              <a:latin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DB1D6A1-6953-44E6-BF36-66CF328276B0}" type="slidenum">
              <a:rPr lang="en-US"/>
              <a:pPr/>
              <a:t>33</a:t>
            </a:fld>
            <a:endParaRPr lang="en-US" dirty="0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Another </a:t>
            </a:r>
            <a:r>
              <a:rPr lang="en-US" dirty="0"/>
              <a:t>Simple Program:</a:t>
            </a:r>
            <a:br>
              <a:rPr lang="en-US" dirty="0"/>
            </a:br>
            <a:r>
              <a:rPr lang="en-US" dirty="0"/>
              <a:t>Adding Two Integers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8E31-8144-4EE5-8594-A63038721599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24B5A1"/>
                </a:solidFill>
                <a:latin typeface="Arial"/>
              </a:rPr>
              <a:t>1.4  </a:t>
            </a:r>
            <a:r>
              <a:rPr lang="en-US" dirty="0" smtClean="0">
                <a:solidFill>
                  <a:srgbClr val="3380E6"/>
                </a:solidFill>
                <a:latin typeface="Arial"/>
              </a:rPr>
              <a:t>Another C++ Program: Adding Integers (cont.)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std::endl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is a so-called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stream manipulator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The name 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endl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is an abbreviation for “end line” and belongs to namespace 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std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The 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std::endl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stream manipulator outputs a newline.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38100" y="5486400"/>
            <a:ext cx="7010400" cy="13716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first integer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45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second integer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72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Sum is 117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A6A8E31-8144-4EE5-8594-A63038721599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7" name="Rectangle 10"/>
          <p:cNvSpPr txBox="1"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23177D1-024E-4911-914F-81C40796215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0" y="0"/>
            <a:ext cx="7010400" cy="5486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Addition program.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&lt;iostream&gt;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main begins program execution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integer1;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first number to be input by user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integer2;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second number to be input by user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sum;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variable in which sum will be stored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std::cout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"Enter first integer\n"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prompt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std::cin &gt;&gt; integer1;    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read an integer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std::cout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"Enter second integer\n"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prompt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std::cin &gt;&gt; integer2;     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read an integer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sum = integer1 + integer2;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assign result to sum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std::cout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"Sum is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sum &lt;&lt; std::endl;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print sum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 that program ended successfully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30" name="Group 8"/>
          <p:cNvGrpSpPr>
            <a:grpSpLocks/>
          </p:cNvGrpSpPr>
          <p:nvPr/>
        </p:nvGrpSpPr>
        <p:grpSpPr bwMode="auto">
          <a:xfrm>
            <a:off x="1524000" y="1336675"/>
            <a:ext cx="4648200" cy="949325"/>
            <a:chOff x="960" y="842"/>
            <a:chExt cx="2928" cy="598"/>
          </a:xfrm>
        </p:grpSpPr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>
              <a:off x="2208" y="842"/>
              <a:ext cx="168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Declare integer variables.</a:t>
              </a:r>
            </a:p>
          </p:txBody>
        </p:sp>
        <p:sp>
          <p:nvSpPr>
            <p:cNvPr id="32" name="Line 5"/>
            <p:cNvSpPr>
              <a:spLocks noChangeShapeType="1"/>
            </p:cNvSpPr>
            <p:nvPr/>
          </p:nvSpPr>
          <p:spPr bwMode="auto">
            <a:xfrm flipH="1">
              <a:off x="1296" y="960"/>
              <a:ext cx="912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Line 6"/>
            <p:cNvSpPr>
              <a:spLocks noChangeShapeType="1"/>
            </p:cNvSpPr>
            <p:nvPr/>
          </p:nvSpPr>
          <p:spPr bwMode="auto">
            <a:xfrm flipH="1">
              <a:off x="1296" y="960"/>
              <a:ext cx="912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Line 7"/>
            <p:cNvSpPr>
              <a:spLocks noChangeShapeType="1"/>
            </p:cNvSpPr>
            <p:nvPr/>
          </p:nvSpPr>
          <p:spPr bwMode="auto">
            <a:xfrm flipH="1">
              <a:off x="960" y="960"/>
              <a:ext cx="1248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5" name="Group 11"/>
          <p:cNvGrpSpPr>
            <a:grpSpLocks/>
          </p:cNvGrpSpPr>
          <p:nvPr/>
        </p:nvGrpSpPr>
        <p:grpSpPr bwMode="auto">
          <a:xfrm>
            <a:off x="1676400" y="1981200"/>
            <a:ext cx="4114800" cy="838200"/>
            <a:chOff x="1056" y="1248"/>
            <a:chExt cx="2592" cy="528"/>
          </a:xfrm>
        </p:grpSpPr>
        <p:sp>
          <p:nvSpPr>
            <p:cNvPr id="36" name="Text Box 9"/>
            <p:cNvSpPr txBox="1">
              <a:spLocks noChangeArrowheads="1"/>
            </p:cNvSpPr>
            <p:nvPr/>
          </p:nvSpPr>
          <p:spPr bwMode="auto">
            <a:xfrm>
              <a:off x="1968" y="1248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Use stream extraction operator with standard input stream to obtain user input.</a:t>
              </a:r>
            </a:p>
          </p:txBody>
        </p:sp>
        <p:sp>
          <p:nvSpPr>
            <p:cNvPr id="37" name="Line 10"/>
            <p:cNvSpPr>
              <a:spLocks noChangeShapeType="1"/>
            </p:cNvSpPr>
            <p:nvPr/>
          </p:nvSpPr>
          <p:spPr bwMode="auto">
            <a:xfrm flipH="1">
              <a:off x="1056" y="1344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8" name="Group 14"/>
          <p:cNvGrpSpPr>
            <a:grpSpLocks/>
          </p:cNvGrpSpPr>
          <p:nvPr/>
        </p:nvGrpSpPr>
        <p:grpSpPr bwMode="auto">
          <a:xfrm>
            <a:off x="4343400" y="3484563"/>
            <a:ext cx="4114800" cy="1200150"/>
            <a:chOff x="2736" y="2195"/>
            <a:chExt cx="2592" cy="756"/>
          </a:xfrm>
        </p:grpSpPr>
        <p:sp>
          <p:nvSpPr>
            <p:cNvPr id="39" name="Text Box 12"/>
            <p:cNvSpPr txBox="1">
              <a:spLocks noChangeArrowheads="1"/>
            </p:cNvSpPr>
            <p:nvPr/>
          </p:nvSpPr>
          <p:spPr bwMode="auto">
            <a:xfrm>
              <a:off x="3648" y="2195"/>
              <a:ext cx="1680" cy="75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Stream manipulator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std::endl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outputs a newline, then “flushes output buffer.”</a:t>
              </a:r>
            </a:p>
          </p:txBody>
        </p:sp>
        <p:sp>
          <p:nvSpPr>
            <p:cNvPr id="40" name="Line 13"/>
            <p:cNvSpPr>
              <a:spLocks noChangeShapeType="1"/>
            </p:cNvSpPr>
            <p:nvPr/>
          </p:nvSpPr>
          <p:spPr bwMode="auto">
            <a:xfrm flipH="1">
              <a:off x="2736" y="2291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1" name="Group 19"/>
          <p:cNvGrpSpPr>
            <a:grpSpLocks/>
          </p:cNvGrpSpPr>
          <p:nvPr/>
        </p:nvGrpSpPr>
        <p:grpSpPr bwMode="auto">
          <a:xfrm>
            <a:off x="1828800" y="4543425"/>
            <a:ext cx="5676900" cy="1411288"/>
            <a:chOff x="1152" y="2862"/>
            <a:chExt cx="3576" cy="889"/>
          </a:xfrm>
        </p:grpSpPr>
        <p:sp>
          <p:nvSpPr>
            <p:cNvPr id="42" name="Text Box 15"/>
            <p:cNvSpPr txBox="1">
              <a:spLocks noChangeArrowheads="1"/>
            </p:cNvSpPr>
            <p:nvPr/>
          </p:nvSpPr>
          <p:spPr bwMode="auto">
            <a:xfrm>
              <a:off x="3048" y="3225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Concatenating, chaining or cascading stream insertion operations.</a:t>
              </a:r>
            </a:p>
          </p:txBody>
        </p:sp>
        <p:sp>
          <p:nvSpPr>
            <p:cNvPr id="43" name="Line 16"/>
            <p:cNvSpPr>
              <a:spLocks noChangeShapeType="1"/>
            </p:cNvSpPr>
            <p:nvPr/>
          </p:nvSpPr>
          <p:spPr bwMode="auto">
            <a:xfrm flipH="1" flipV="1">
              <a:off x="2232" y="2862"/>
              <a:ext cx="816" cy="4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Line 17"/>
            <p:cNvSpPr>
              <a:spLocks noChangeShapeType="1"/>
            </p:cNvSpPr>
            <p:nvPr/>
          </p:nvSpPr>
          <p:spPr bwMode="auto">
            <a:xfrm flipH="1" flipV="1">
              <a:off x="1872" y="2862"/>
              <a:ext cx="1176" cy="4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Line 18"/>
            <p:cNvSpPr>
              <a:spLocks noChangeShapeType="1"/>
            </p:cNvSpPr>
            <p:nvPr/>
          </p:nvSpPr>
          <p:spPr bwMode="auto">
            <a:xfrm flipH="1" flipV="1">
              <a:off x="1152" y="2862"/>
              <a:ext cx="1896" cy="4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6" name="Group 23"/>
          <p:cNvGrpSpPr>
            <a:grpSpLocks/>
          </p:cNvGrpSpPr>
          <p:nvPr/>
        </p:nvGrpSpPr>
        <p:grpSpPr bwMode="auto">
          <a:xfrm>
            <a:off x="1676400" y="3400426"/>
            <a:ext cx="7086600" cy="1108076"/>
            <a:chOff x="1056" y="2142"/>
            <a:chExt cx="4464" cy="698"/>
          </a:xfrm>
        </p:grpSpPr>
        <p:sp>
          <p:nvSpPr>
            <p:cNvPr id="47" name="Text Box 20"/>
            <p:cNvSpPr txBox="1">
              <a:spLocks noChangeArrowheads="1"/>
            </p:cNvSpPr>
            <p:nvPr/>
          </p:nvSpPr>
          <p:spPr bwMode="auto">
            <a:xfrm>
              <a:off x="1968" y="2142"/>
              <a:ext cx="3552" cy="69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Calculations can be performed in output statements: alternative for lines 18 and 20: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endParaRP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</a:rPr>
                <a:t>std::cout &lt;&lt;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99FF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</a:rPr>
                <a:t>"Sum is "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</a:rPr>
                <a:t> &lt;&lt; integer1 + integer2 &lt;&lt; std::endl;</a:t>
              </a:r>
            </a:p>
          </p:txBody>
        </p:sp>
        <p:sp>
          <p:nvSpPr>
            <p:cNvPr id="48" name="Line 21"/>
            <p:cNvSpPr>
              <a:spLocks noChangeShapeType="1"/>
            </p:cNvSpPr>
            <p:nvPr/>
          </p:nvSpPr>
          <p:spPr bwMode="auto">
            <a:xfrm flipH="1">
              <a:off x="1056" y="2238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Variable names</a:t>
            </a:r>
          </a:p>
          <a:p>
            <a:pPr lvl="1"/>
            <a:r>
              <a:rPr lang="en-US" dirty="0"/>
              <a:t>Correspond to actual locations in computer's memory</a:t>
            </a:r>
          </a:p>
          <a:p>
            <a:pPr lvl="1"/>
            <a:r>
              <a:rPr lang="en-US" dirty="0"/>
              <a:t>Every variable has name, type, size and value</a:t>
            </a:r>
          </a:p>
          <a:p>
            <a:pPr lvl="1"/>
            <a:r>
              <a:rPr lang="en-US" dirty="0"/>
              <a:t>When new value placed into variable, overwrites previous value</a:t>
            </a:r>
          </a:p>
          <a:p>
            <a:pPr lvl="1"/>
            <a:r>
              <a:rPr lang="en-US" dirty="0" smtClean="0"/>
              <a:t>The process of reading </a:t>
            </a:r>
            <a:r>
              <a:rPr lang="en-US" dirty="0"/>
              <a:t>variables from memory </a:t>
            </a:r>
            <a:r>
              <a:rPr lang="en-US" dirty="0" smtClean="0"/>
              <a:t>is called </a:t>
            </a:r>
            <a:r>
              <a:rPr lang="en-US" b="1" dirty="0" smtClean="0"/>
              <a:t>nondestructive</a:t>
            </a:r>
          </a:p>
          <a:p>
            <a:pPr lvl="1"/>
            <a:r>
              <a:rPr lang="en-US" dirty="0" smtClean="0"/>
              <a:t>Placing new value into variable (memory location), overwrites old value- called </a:t>
            </a:r>
            <a:r>
              <a:rPr lang="en-US" b="1" dirty="0" smtClean="0"/>
              <a:t>destructive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1FCE65D-FBE2-4A59-B6F6-EF7D98A3F223}" type="slidenum">
              <a:rPr lang="en-US"/>
              <a:pPr/>
              <a:t>36</a:t>
            </a:fld>
            <a:endParaRPr lang="en-US" dirty="0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</a:t>
            </a:r>
            <a:r>
              <a:rPr lang="en-US" dirty="0"/>
              <a:t>Concepts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68152"/>
            <a:ext cx="7772400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</a:rPr>
              <a:t>std::cin &gt;&gt; integer1;</a:t>
            </a:r>
          </a:p>
          <a:p>
            <a:pPr lvl="1"/>
            <a:r>
              <a:rPr lang="en-US" dirty="0"/>
              <a:t>Assume user entered 45</a:t>
            </a:r>
          </a:p>
          <a:p>
            <a:pPr lvl="1"/>
            <a:endParaRPr lang="en-US" dirty="0"/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</a:rPr>
              <a:t>std::cin &gt;&gt; integer2;</a:t>
            </a:r>
          </a:p>
          <a:p>
            <a:pPr lvl="1"/>
            <a:r>
              <a:rPr lang="en-US" dirty="0"/>
              <a:t>Assume user entered 72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</a:rPr>
              <a:t>sum = integer1 + integer2;</a:t>
            </a:r>
          </a:p>
          <a:p>
            <a:endParaRPr lang="en-US" sz="2400" b="1" dirty="0">
              <a:latin typeface="Courier New" pitchFamily="49" charset="0"/>
            </a:endParaRPr>
          </a:p>
        </p:txBody>
      </p:sp>
      <p:sp>
        <p:nvSpPr>
          <p:cNvPr id="3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F7DC5E7-79BA-4F02-9E5C-190A810A89B4}" type="slidenum">
              <a:rPr lang="en-US"/>
              <a:pPr/>
              <a:t>37</a:t>
            </a:fld>
            <a:endParaRPr lang="en-US" dirty="0"/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</a:t>
            </a:r>
            <a:r>
              <a:rPr lang="en-US" dirty="0"/>
              <a:t>Concepts</a:t>
            </a:r>
          </a:p>
        </p:txBody>
      </p:sp>
      <p:sp>
        <p:nvSpPr>
          <p:cNvPr id="238672" name="Rectangle 80"/>
          <p:cNvSpPr>
            <a:spLocks noChangeArrowheads="1"/>
          </p:cNvSpPr>
          <p:nvPr/>
        </p:nvSpPr>
        <p:spPr bwMode="auto">
          <a:xfrm>
            <a:off x="5815013" y="2406650"/>
            <a:ext cx="2109787" cy="10223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ar-SA"/>
          </a:p>
        </p:txBody>
      </p:sp>
      <p:sp>
        <p:nvSpPr>
          <p:cNvPr id="238673" name="Rectangle 81"/>
          <p:cNvSpPr>
            <a:spLocks noChangeArrowheads="1"/>
          </p:cNvSpPr>
          <p:nvPr/>
        </p:nvSpPr>
        <p:spPr bwMode="auto">
          <a:xfrm>
            <a:off x="5846589" y="1667272"/>
            <a:ext cx="2109787" cy="609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ar-SA"/>
          </a:p>
        </p:txBody>
      </p:sp>
      <p:sp>
        <p:nvSpPr>
          <p:cNvPr id="238671" name="Rectangle 79"/>
          <p:cNvSpPr>
            <a:spLocks noChangeArrowheads="1"/>
          </p:cNvSpPr>
          <p:nvPr/>
        </p:nvSpPr>
        <p:spPr bwMode="auto">
          <a:xfrm>
            <a:off x="5815013" y="4038600"/>
            <a:ext cx="2109787" cy="14795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SA"/>
          </a:p>
        </p:txBody>
      </p:sp>
      <p:grpSp>
        <p:nvGrpSpPr>
          <p:cNvPr id="238644" name="Group 52"/>
          <p:cNvGrpSpPr>
            <a:grpSpLocks/>
          </p:cNvGrpSpPr>
          <p:nvPr/>
        </p:nvGrpSpPr>
        <p:grpSpPr bwMode="auto">
          <a:xfrm>
            <a:off x="5891213" y="1389067"/>
            <a:ext cx="1957387" cy="744539"/>
            <a:chOff x="880" y="1499"/>
            <a:chExt cx="1233" cy="469"/>
          </a:xfrm>
        </p:grpSpPr>
        <p:sp>
          <p:nvSpPr>
            <p:cNvPr id="238596" name="Rectangle 4"/>
            <p:cNvSpPr>
              <a:spLocks noChangeArrowheads="1"/>
            </p:cNvSpPr>
            <p:nvPr/>
          </p:nvSpPr>
          <p:spPr bwMode="auto">
            <a:xfrm>
              <a:off x="1737" y="1766"/>
              <a:ext cx="376" cy="19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597" name="Rectangle 5"/>
            <p:cNvSpPr>
              <a:spLocks noChangeArrowheads="1"/>
            </p:cNvSpPr>
            <p:nvPr/>
          </p:nvSpPr>
          <p:spPr bwMode="auto">
            <a:xfrm>
              <a:off x="1237" y="1499"/>
              <a:ext cx="39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598" name="Rectangle 6"/>
            <p:cNvSpPr>
              <a:spLocks noChangeArrowheads="1"/>
            </p:cNvSpPr>
            <p:nvPr/>
          </p:nvSpPr>
          <p:spPr bwMode="auto">
            <a:xfrm>
              <a:off x="880" y="1776"/>
              <a:ext cx="7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integer1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  <p:sp>
          <p:nvSpPr>
            <p:cNvPr id="238601" name="Rectangle 9"/>
            <p:cNvSpPr>
              <a:spLocks noChangeArrowheads="1"/>
            </p:cNvSpPr>
            <p:nvPr/>
          </p:nvSpPr>
          <p:spPr bwMode="auto">
            <a:xfrm>
              <a:off x="1824" y="1766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45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38645" name="Group 53"/>
          <p:cNvGrpSpPr>
            <a:grpSpLocks/>
          </p:cNvGrpSpPr>
          <p:nvPr/>
        </p:nvGrpSpPr>
        <p:grpSpPr bwMode="auto">
          <a:xfrm>
            <a:off x="5891213" y="2527300"/>
            <a:ext cx="1957387" cy="320675"/>
            <a:chOff x="880" y="1488"/>
            <a:chExt cx="1233" cy="202"/>
          </a:xfrm>
        </p:grpSpPr>
        <p:sp>
          <p:nvSpPr>
            <p:cNvPr id="238646" name="Rectangle 54"/>
            <p:cNvSpPr>
              <a:spLocks noChangeArrowheads="1"/>
            </p:cNvSpPr>
            <p:nvPr/>
          </p:nvSpPr>
          <p:spPr bwMode="auto">
            <a:xfrm>
              <a:off x="1737" y="1488"/>
              <a:ext cx="376" cy="19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47" name="Rectangle 55"/>
            <p:cNvSpPr>
              <a:spLocks noChangeArrowheads="1"/>
            </p:cNvSpPr>
            <p:nvPr/>
          </p:nvSpPr>
          <p:spPr bwMode="auto">
            <a:xfrm>
              <a:off x="1237" y="1499"/>
              <a:ext cx="39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48" name="Rectangle 56"/>
            <p:cNvSpPr>
              <a:spLocks noChangeArrowheads="1"/>
            </p:cNvSpPr>
            <p:nvPr/>
          </p:nvSpPr>
          <p:spPr bwMode="auto">
            <a:xfrm>
              <a:off x="880" y="1498"/>
              <a:ext cx="7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integer1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  <p:sp>
          <p:nvSpPr>
            <p:cNvPr id="238649" name="Rectangle 57"/>
            <p:cNvSpPr>
              <a:spLocks noChangeArrowheads="1"/>
            </p:cNvSpPr>
            <p:nvPr/>
          </p:nvSpPr>
          <p:spPr bwMode="auto">
            <a:xfrm>
              <a:off x="1824" y="1488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45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38650" name="Group 58"/>
          <p:cNvGrpSpPr>
            <a:grpSpLocks/>
          </p:cNvGrpSpPr>
          <p:nvPr/>
        </p:nvGrpSpPr>
        <p:grpSpPr bwMode="auto">
          <a:xfrm>
            <a:off x="5891213" y="3000375"/>
            <a:ext cx="1957387" cy="320675"/>
            <a:chOff x="880" y="1488"/>
            <a:chExt cx="1233" cy="202"/>
          </a:xfrm>
        </p:grpSpPr>
        <p:sp>
          <p:nvSpPr>
            <p:cNvPr id="238651" name="Rectangle 59"/>
            <p:cNvSpPr>
              <a:spLocks noChangeArrowheads="1"/>
            </p:cNvSpPr>
            <p:nvPr/>
          </p:nvSpPr>
          <p:spPr bwMode="auto">
            <a:xfrm>
              <a:off x="1737" y="1488"/>
              <a:ext cx="376" cy="19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52" name="Rectangle 60"/>
            <p:cNvSpPr>
              <a:spLocks noChangeArrowheads="1"/>
            </p:cNvSpPr>
            <p:nvPr/>
          </p:nvSpPr>
          <p:spPr bwMode="auto">
            <a:xfrm>
              <a:off x="1237" y="1499"/>
              <a:ext cx="39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53" name="Rectangle 61"/>
            <p:cNvSpPr>
              <a:spLocks noChangeArrowheads="1"/>
            </p:cNvSpPr>
            <p:nvPr/>
          </p:nvSpPr>
          <p:spPr bwMode="auto">
            <a:xfrm>
              <a:off x="880" y="1498"/>
              <a:ext cx="7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integer2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  <p:sp>
          <p:nvSpPr>
            <p:cNvPr id="238654" name="Rectangle 62"/>
            <p:cNvSpPr>
              <a:spLocks noChangeArrowheads="1"/>
            </p:cNvSpPr>
            <p:nvPr/>
          </p:nvSpPr>
          <p:spPr bwMode="auto">
            <a:xfrm>
              <a:off x="1824" y="1488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72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38655" name="Group 63"/>
          <p:cNvGrpSpPr>
            <a:grpSpLocks/>
          </p:cNvGrpSpPr>
          <p:nvPr/>
        </p:nvGrpSpPr>
        <p:grpSpPr bwMode="auto">
          <a:xfrm>
            <a:off x="5891213" y="4159250"/>
            <a:ext cx="1957387" cy="320675"/>
            <a:chOff x="880" y="1488"/>
            <a:chExt cx="1233" cy="202"/>
          </a:xfrm>
        </p:grpSpPr>
        <p:sp>
          <p:nvSpPr>
            <p:cNvPr id="238656" name="Rectangle 64"/>
            <p:cNvSpPr>
              <a:spLocks noChangeArrowheads="1"/>
            </p:cNvSpPr>
            <p:nvPr/>
          </p:nvSpPr>
          <p:spPr bwMode="auto">
            <a:xfrm>
              <a:off x="1737" y="1488"/>
              <a:ext cx="376" cy="19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57" name="Rectangle 65"/>
            <p:cNvSpPr>
              <a:spLocks noChangeArrowheads="1"/>
            </p:cNvSpPr>
            <p:nvPr/>
          </p:nvSpPr>
          <p:spPr bwMode="auto">
            <a:xfrm>
              <a:off x="1237" y="1499"/>
              <a:ext cx="39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58" name="Rectangle 66"/>
            <p:cNvSpPr>
              <a:spLocks noChangeArrowheads="1"/>
            </p:cNvSpPr>
            <p:nvPr/>
          </p:nvSpPr>
          <p:spPr bwMode="auto">
            <a:xfrm>
              <a:off x="880" y="1498"/>
              <a:ext cx="7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integer1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  <p:sp>
          <p:nvSpPr>
            <p:cNvPr id="238659" name="Rectangle 67"/>
            <p:cNvSpPr>
              <a:spLocks noChangeArrowheads="1"/>
            </p:cNvSpPr>
            <p:nvPr/>
          </p:nvSpPr>
          <p:spPr bwMode="auto">
            <a:xfrm>
              <a:off x="1824" y="1488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45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38660" name="Group 68"/>
          <p:cNvGrpSpPr>
            <a:grpSpLocks/>
          </p:cNvGrpSpPr>
          <p:nvPr/>
        </p:nvGrpSpPr>
        <p:grpSpPr bwMode="auto">
          <a:xfrm>
            <a:off x="5891213" y="4616450"/>
            <a:ext cx="1957387" cy="320675"/>
            <a:chOff x="880" y="1488"/>
            <a:chExt cx="1233" cy="202"/>
          </a:xfrm>
        </p:grpSpPr>
        <p:sp>
          <p:nvSpPr>
            <p:cNvPr id="238661" name="Rectangle 69"/>
            <p:cNvSpPr>
              <a:spLocks noChangeArrowheads="1"/>
            </p:cNvSpPr>
            <p:nvPr/>
          </p:nvSpPr>
          <p:spPr bwMode="auto">
            <a:xfrm>
              <a:off x="1737" y="1488"/>
              <a:ext cx="376" cy="19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62" name="Rectangle 70"/>
            <p:cNvSpPr>
              <a:spLocks noChangeArrowheads="1"/>
            </p:cNvSpPr>
            <p:nvPr/>
          </p:nvSpPr>
          <p:spPr bwMode="auto">
            <a:xfrm>
              <a:off x="1237" y="1499"/>
              <a:ext cx="39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63" name="Rectangle 71"/>
            <p:cNvSpPr>
              <a:spLocks noChangeArrowheads="1"/>
            </p:cNvSpPr>
            <p:nvPr/>
          </p:nvSpPr>
          <p:spPr bwMode="auto">
            <a:xfrm>
              <a:off x="880" y="1498"/>
              <a:ext cx="7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integer2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  <p:sp>
          <p:nvSpPr>
            <p:cNvPr id="238664" name="Rectangle 72"/>
            <p:cNvSpPr>
              <a:spLocks noChangeArrowheads="1"/>
            </p:cNvSpPr>
            <p:nvPr/>
          </p:nvSpPr>
          <p:spPr bwMode="auto">
            <a:xfrm>
              <a:off x="1824" y="1488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72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38670" name="Group 78"/>
          <p:cNvGrpSpPr>
            <a:grpSpLocks/>
          </p:cNvGrpSpPr>
          <p:nvPr/>
        </p:nvGrpSpPr>
        <p:grpSpPr bwMode="auto">
          <a:xfrm>
            <a:off x="6457950" y="5089525"/>
            <a:ext cx="1390650" cy="320675"/>
            <a:chOff x="3813" y="3514"/>
            <a:chExt cx="876" cy="202"/>
          </a:xfrm>
        </p:grpSpPr>
        <p:sp>
          <p:nvSpPr>
            <p:cNvPr id="238666" name="Rectangle 74"/>
            <p:cNvSpPr>
              <a:spLocks noChangeArrowheads="1"/>
            </p:cNvSpPr>
            <p:nvPr/>
          </p:nvSpPr>
          <p:spPr bwMode="auto">
            <a:xfrm>
              <a:off x="4313" y="3514"/>
              <a:ext cx="376" cy="19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67" name="Rectangle 75"/>
            <p:cNvSpPr>
              <a:spLocks noChangeArrowheads="1"/>
            </p:cNvSpPr>
            <p:nvPr/>
          </p:nvSpPr>
          <p:spPr bwMode="auto">
            <a:xfrm>
              <a:off x="3813" y="3525"/>
              <a:ext cx="39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8668" name="Rectangle 76"/>
            <p:cNvSpPr>
              <a:spLocks noChangeArrowheads="1"/>
            </p:cNvSpPr>
            <p:nvPr/>
          </p:nvSpPr>
          <p:spPr bwMode="auto">
            <a:xfrm>
              <a:off x="3888" y="3524"/>
              <a:ext cx="3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sum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  <p:sp>
          <p:nvSpPr>
            <p:cNvPr id="238669" name="Rectangle 77"/>
            <p:cNvSpPr>
              <a:spLocks noChangeArrowheads="1"/>
            </p:cNvSpPr>
            <p:nvPr/>
          </p:nvSpPr>
          <p:spPr bwMode="auto">
            <a:xfrm>
              <a:off x="4400" y="351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117</a:t>
              </a:r>
              <a:endParaRPr lang="en-US" sz="1000" b="0" dirty="0">
                <a:solidFill>
                  <a:srgbClr val="000000"/>
                </a:solidFill>
                <a:latin typeface="Courier New" pitchFamily="49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61C-D55C-4062-9AE2-08BF8561296D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700808"/>
            <a:ext cx="6984776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sz="8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Learn data types, control structures, functions, and arrays.</a:t>
            </a:r>
          </a:p>
          <a:p>
            <a:pPr algn="l" rtl="0"/>
            <a:r>
              <a:rPr lang="en-US" dirty="0" smtClean="0"/>
              <a:t>Learn algorithms and problem-solving. </a:t>
            </a:r>
          </a:p>
          <a:p>
            <a:pPr algn="l" rtl="0"/>
            <a:r>
              <a:rPr lang="en-US" dirty="0" smtClean="0"/>
              <a:t>Learn analysis of problems using structured programming. </a:t>
            </a:r>
          </a:p>
          <a:p>
            <a:pPr algn="l" rtl="0"/>
            <a:r>
              <a:rPr lang="en-US" dirty="0" smtClean="0"/>
              <a:t>Learn program correctness and verification. </a:t>
            </a:r>
          </a:p>
          <a:p>
            <a:pPr algn="l" rtl="0"/>
            <a:r>
              <a:rPr lang="en-US" dirty="0" smtClean="0"/>
              <a:t>Learn the mechanics of running, testing, and debugging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Objectives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2 Midterms : 20%</a:t>
            </a:r>
          </a:p>
          <a:p>
            <a:r>
              <a:rPr lang="en-US" dirty="0" smtClean="0"/>
              <a:t>Participation: 3% (Bonus)</a:t>
            </a:r>
          </a:p>
          <a:p>
            <a:pPr algn="l" rtl="0"/>
            <a:r>
              <a:rPr lang="en-US" dirty="0" smtClean="0"/>
              <a:t>Lab work : 20% </a:t>
            </a:r>
            <a:r>
              <a:rPr lang="en-US" dirty="0" smtClean="0"/>
              <a:t>“we will </a:t>
            </a:r>
            <a:r>
              <a:rPr lang="en-US" dirty="0" smtClean="0"/>
              <a:t>discuss it in more </a:t>
            </a:r>
            <a:r>
              <a:rPr lang="en-US" dirty="0" smtClean="0"/>
              <a:t>detail in the lab”</a:t>
            </a:r>
            <a:endParaRPr lang="en-US" dirty="0" smtClean="0"/>
          </a:p>
          <a:p>
            <a:pPr algn="l" rtl="0"/>
            <a:r>
              <a:rPr lang="en-US" dirty="0" smtClean="0"/>
              <a:t>Final exam: 40%</a:t>
            </a:r>
          </a:p>
          <a:p>
            <a:pPr algn="l" rtl="0"/>
            <a:r>
              <a:rPr lang="en-US" dirty="0" smtClean="0"/>
              <a:t>Final lab: 15%</a:t>
            </a:r>
          </a:p>
          <a:p>
            <a:pPr algn="l" rtl="0"/>
            <a:r>
              <a:rPr lang="en-US" dirty="0" smtClean="0"/>
              <a:t>quizzes: 5 Marks</a:t>
            </a:r>
          </a:p>
          <a:p>
            <a:pPr algn="l" rtl="0">
              <a:buNone/>
            </a:pPr>
            <a:r>
              <a:rPr lang="en-US" dirty="0" smtClean="0"/>
              <a:t> 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7F8E3AF-35A1-4468-BC0A-D9B9F3AABF0D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sz="3600" dirty="0" smtClean="0">
                <a:latin typeface="AvantGarde" pitchFamily="34" charset="0"/>
              </a:rPr>
              <a:t>Outline</a:t>
            </a:r>
            <a:endParaRPr lang="en-US" sz="3600" b="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67020" name="Rectangle 108"/>
          <p:cNvSpPr>
            <a:spLocks noChangeArrowheads="1"/>
          </p:cNvSpPr>
          <p:nvPr/>
        </p:nvSpPr>
        <p:spPr bwMode="auto">
          <a:xfrm>
            <a:off x="323528" y="1646505"/>
            <a:ext cx="8058472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Introduction</a:t>
            </a:r>
            <a:endParaRPr lang="en-US" sz="1800" b="0" dirty="0">
              <a:latin typeface="Times New Roman" pitchFamily="18" charset="0"/>
            </a:endParaRPr>
          </a:p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What </a:t>
            </a:r>
            <a:r>
              <a:rPr lang="en-US" sz="1800" b="0" dirty="0">
                <a:latin typeface="Times New Roman" pitchFamily="18" charset="0"/>
              </a:rPr>
              <a:t>is a </a:t>
            </a:r>
            <a:r>
              <a:rPr lang="en-US" sz="1800" b="0" dirty="0" smtClean="0">
                <a:latin typeface="Times New Roman" pitchFamily="18" charset="0"/>
              </a:rPr>
              <a:t>Computer?</a:t>
            </a:r>
          </a:p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Machine </a:t>
            </a:r>
            <a:r>
              <a:rPr lang="en-US" sz="1800" b="0" dirty="0">
                <a:latin typeface="Times New Roman" pitchFamily="18" charset="0"/>
              </a:rPr>
              <a:t>Languages, Assembly Languages, and High-Level </a:t>
            </a:r>
            <a:r>
              <a:rPr lang="en-US" sz="1800" b="0" dirty="0" smtClean="0">
                <a:latin typeface="Times New Roman" pitchFamily="18" charset="0"/>
              </a:rPr>
              <a:t>Languages</a:t>
            </a:r>
          </a:p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C</a:t>
            </a:r>
            <a:r>
              <a:rPr lang="en-US" sz="1800" b="0" dirty="0">
                <a:latin typeface="Times New Roman" pitchFamily="18" charset="0"/>
              </a:rPr>
              <a:t>++ Standard </a:t>
            </a:r>
            <a:r>
              <a:rPr lang="en-US" sz="1800" b="0" dirty="0" smtClean="0">
                <a:latin typeface="Times New Roman" pitchFamily="18" charset="0"/>
              </a:rPr>
              <a:t>Library</a:t>
            </a:r>
          </a:p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Structured Programming</a:t>
            </a:r>
          </a:p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Basics </a:t>
            </a:r>
            <a:r>
              <a:rPr lang="en-US" sz="1800" b="0" dirty="0">
                <a:latin typeface="Times New Roman" pitchFamily="18" charset="0"/>
              </a:rPr>
              <a:t>of a Typical C++ </a:t>
            </a:r>
            <a:r>
              <a:rPr lang="en-US" sz="1800" b="0" dirty="0" smtClean="0">
                <a:latin typeface="Times New Roman" pitchFamily="18" charset="0"/>
              </a:rPr>
              <a:t>Environment</a:t>
            </a:r>
          </a:p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Introduction </a:t>
            </a:r>
            <a:r>
              <a:rPr lang="en-US" sz="1800" b="0" dirty="0">
                <a:latin typeface="Times New Roman" pitchFamily="18" charset="0"/>
              </a:rPr>
              <a:t>to C++ </a:t>
            </a:r>
            <a:r>
              <a:rPr lang="en-US" sz="1800" b="0" dirty="0" smtClean="0">
                <a:latin typeface="Times New Roman" pitchFamily="18" charset="0"/>
              </a:rPr>
              <a:t>Programming</a:t>
            </a:r>
          </a:p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A </a:t>
            </a:r>
            <a:r>
              <a:rPr lang="en-US" sz="1800" b="0" dirty="0">
                <a:latin typeface="Times New Roman" pitchFamily="18" charset="0"/>
              </a:rPr>
              <a:t>Simple Program: Printing a Line of </a:t>
            </a:r>
            <a:r>
              <a:rPr lang="en-US" sz="1800" b="0" dirty="0" smtClean="0">
                <a:latin typeface="Times New Roman" pitchFamily="18" charset="0"/>
              </a:rPr>
              <a:t>Text</a:t>
            </a:r>
          </a:p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Another </a:t>
            </a:r>
            <a:r>
              <a:rPr lang="en-US" sz="1800" b="0" dirty="0">
                <a:latin typeface="Times New Roman" pitchFamily="18" charset="0"/>
              </a:rPr>
              <a:t>Simple Program: Adding Two </a:t>
            </a:r>
            <a:r>
              <a:rPr lang="en-US" sz="1800" b="0" dirty="0" smtClean="0">
                <a:latin typeface="Times New Roman" pitchFamily="18" charset="0"/>
              </a:rPr>
              <a:t>Integers</a:t>
            </a:r>
          </a:p>
          <a:p>
            <a:pPr algn="l" eaLnBrk="0" hangingPunct="0">
              <a:buFont typeface="Wingdings" pitchFamily="2" charset="2"/>
              <a:buChar char="q"/>
            </a:pPr>
            <a:r>
              <a:rPr lang="en-US" sz="1800" b="0" dirty="0" smtClean="0">
                <a:latin typeface="Times New Roman" pitchFamily="18" charset="0"/>
              </a:rPr>
              <a:t>Memory </a:t>
            </a:r>
            <a:r>
              <a:rPr lang="en-US" sz="1800" b="0" dirty="0">
                <a:latin typeface="Times New Roman" pitchFamily="18" charset="0"/>
              </a:rPr>
              <a:t>Concepts</a:t>
            </a:r>
            <a:br>
              <a:rPr lang="en-US" sz="1800" b="0" dirty="0">
                <a:latin typeface="Times New Roman" pitchFamily="18" charset="0"/>
              </a:rPr>
            </a:br>
            <a:r>
              <a:rPr lang="en-US" sz="1800" dirty="0" smtClean="0">
                <a:latin typeface="Times New Roman" pitchFamily="18" charset="0"/>
              </a:rPr>
              <a:t/>
            </a:r>
            <a:br>
              <a:rPr lang="en-US" sz="1800" dirty="0" smtClean="0">
                <a:latin typeface="Times New Roman" pitchFamily="18" charset="0"/>
              </a:rPr>
            </a:br>
            <a:endParaRPr lang="en-US" sz="1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Software</a:t>
            </a:r>
          </a:p>
          <a:p>
            <a:pPr lvl="1"/>
            <a:r>
              <a:rPr lang="en-US" dirty="0"/>
              <a:t>Instructions to command computer to perform actions and make decisions</a:t>
            </a:r>
          </a:p>
          <a:p>
            <a:r>
              <a:rPr lang="en-US" dirty="0" smtClean="0"/>
              <a:t>Hardware</a:t>
            </a:r>
          </a:p>
          <a:p>
            <a:pPr lvl="1"/>
            <a:r>
              <a:rPr lang="en-US" dirty="0" smtClean="0"/>
              <a:t>Computer hardware is any physical device (e.g. the computer monitor), something that you are able to touch</a:t>
            </a:r>
            <a:endParaRPr lang="en-US" dirty="0"/>
          </a:p>
          <a:p>
            <a:r>
              <a:rPr lang="en-US" dirty="0" smtClean="0"/>
              <a:t>Structured </a:t>
            </a:r>
            <a:r>
              <a:rPr lang="en-US" dirty="0"/>
              <a:t>programming</a:t>
            </a:r>
          </a:p>
          <a:p>
            <a:r>
              <a:rPr lang="en-US" dirty="0"/>
              <a:t>Object-oriented programming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EACA98A-57A7-4A23-9571-D478F38C14BE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Computer</a:t>
            </a:r>
          </a:p>
          <a:p>
            <a:pPr lvl="1"/>
            <a:r>
              <a:rPr lang="en-US" dirty="0"/>
              <a:t>Device capable of performing computations and making logical decisions</a:t>
            </a:r>
          </a:p>
          <a:p>
            <a:r>
              <a:rPr lang="en-US" dirty="0"/>
              <a:t>Computer programs</a:t>
            </a:r>
          </a:p>
          <a:p>
            <a:pPr lvl="1"/>
            <a:r>
              <a:rPr lang="en-US" dirty="0"/>
              <a:t>Sets of instructions that control computer’s processing of data</a:t>
            </a:r>
          </a:p>
          <a:p>
            <a:r>
              <a:rPr lang="en-US" dirty="0"/>
              <a:t>Hardware</a:t>
            </a:r>
          </a:p>
          <a:p>
            <a:pPr lvl="1"/>
            <a:r>
              <a:rPr lang="en-US" dirty="0"/>
              <a:t>Various devices comprising computer</a:t>
            </a:r>
          </a:p>
          <a:p>
            <a:pPr lvl="2"/>
            <a:r>
              <a:rPr lang="en-US" dirty="0"/>
              <a:t>Keyboard, screen, mouse, disks, memory, CD-ROM, processing units, … </a:t>
            </a:r>
          </a:p>
          <a:p>
            <a:r>
              <a:rPr lang="en-US" dirty="0"/>
              <a:t>Software</a:t>
            </a:r>
          </a:p>
          <a:p>
            <a:pPr lvl="1"/>
            <a:r>
              <a:rPr lang="en-US" dirty="0"/>
              <a:t>Programs that run on computer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1815166-9B4E-45EC-8174-CBCF4D08B0FC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is a Computer?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33400" indent="-533400">
              <a:lnSpc>
                <a:spcPct val="90000"/>
              </a:lnSpc>
            </a:pPr>
            <a:r>
              <a:rPr lang="en-US" dirty="0"/>
              <a:t>Three types of computer languages</a:t>
            </a:r>
          </a:p>
          <a:p>
            <a:pPr marL="876300" lvl="1" indent="-419100">
              <a:lnSpc>
                <a:spcPct val="90000"/>
              </a:lnSpc>
              <a:buFontTx/>
              <a:buAutoNum type="arabicPeriod"/>
            </a:pPr>
            <a:r>
              <a:rPr lang="en-US" dirty="0"/>
              <a:t>Machine language</a:t>
            </a:r>
          </a:p>
          <a:p>
            <a:pPr marL="1295400" lvl="2" indent="-381000">
              <a:lnSpc>
                <a:spcPct val="90000"/>
              </a:lnSpc>
            </a:pPr>
            <a:r>
              <a:rPr lang="en-US" dirty="0"/>
              <a:t>Only language computer directly understands</a:t>
            </a:r>
          </a:p>
          <a:p>
            <a:pPr marL="1295400" lvl="2" indent="-381000">
              <a:lnSpc>
                <a:spcPct val="90000"/>
              </a:lnSpc>
            </a:pPr>
            <a:r>
              <a:rPr lang="en-US" dirty="0"/>
              <a:t>“Natural language” of computer</a:t>
            </a:r>
          </a:p>
          <a:p>
            <a:pPr marL="1295400" lvl="2" indent="-381000">
              <a:lnSpc>
                <a:spcPct val="90000"/>
              </a:lnSpc>
            </a:pPr>
            <a:r>
              <a:rPr lang="en-US" dirty="0"/>
              <a:t>Defined by hardware design</a:t>
            </a:r>
          </a:p>
          <a:p>
            <a:pPr marL="1752600" lvl="3" indent="-381000">
              <a:lnSpc>
                <a:spcPct val="90000"/>
              </a:lnSpc>
            </a:pPr>
            <a:r>
              <a:rPr lang="en-US" dirty="0"/>
              <a:t>Machine-dependent</a:t>
            </a:r>
          </a:p>
          <a:p>
            <a:pPr marL="1295400" lvl="2" indent="-381000">
              <a:lnSpc>
                <a:spcPct val="90000"/>
              </a:lnSpc>
            </a:pPr>
            <a:r>
              <a:rPr lang="en-US" dirty="0"/>
              <a:t>Generally consist of strings of numbers</a:t>
            </a:r>
          </a:p>
          <a:p>
            <a:pPr marL="1752600" lvl="3" indent="-381000">
              <a:lnSpc>
                <a:spcPct val="90000"/>
              </a:lnSpc>
            </a:pPr>
            <a:r>
              <a:rPr lang="en-US" dirty="0"/>
              <a:t>Ultimately 0s and 1s</a:t>
            </a:r>
          </a:p>
          <a:p>
            <a:pPr marL="1295400" lvl="2" indent="-381000">
              <a:lnSpc>
                <a:spcPct val="90000"/>
              </a:lnSpc>
            </a:pPr>
            <a:r>
              <a:rPr lang="en-US" dirty="0"/>
              <a:t>Instruct computers to perform elementary operations</a:t>
            </a:r>
          </a:p>
          <a:p>
            <a:pPr marL="1752600" lvl="3" indent="-381000">
              <a:lnSpc>
                <a:spcPct val="90000"/>
              </a:lnSpc>
            </a:pPr>
            <a:r>
              <a:rPr lang="en-US" dirty="0"/>
              <a:t>One at a time</a:t>
            </a:r>
          </a:p>
          <a:p>
            <a:pPr marL="1295400" lvl="2" indent="-381000">
              <a:lnSpc>
                <a:spcPct val="90000"/>
              </a:lnSpc>
            </a:pPr>
            <a:r>
              <a:rPr lang="en-US" dirty="0"/>
              <a:t>Cumbersome for humans</a:t>
            </a:r>
          </a:p>
          <a:p>
            <a:pPr marL="1295400" lvl="2" indent="-381000">
              <a:lnSpc>
                <a:spcPct val="90000"/>
              </a:lnSpc>
            </a:pPr>
            <a:r>
              <a:rPr lang="en-US" dirty="0"/>
              <a:t>Example:</a:t>
            </a:r>
          </a:p>
          <a:p>
            <a:pPr marL="1752600" lvl="3" indent="-381000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	+1300042774</a:t>
            </a:r>
            <a:br>
              <a:rPr lang="en-US" b="1" dirty="0">
                <a:latin typeface="Courier New" pitchFamily="49" charset="0"/>
              </a:rPr>
            </a:br>
            <a:r>
              <a:rPr lang="en-US" b="1" dirty="0">
                <a:latin typeface="Courier New" pitchFamily="49" charset="0"/>
              </a:rPr>
              <a:t>+1400593419</a:t>
            </a:r>
            <a:br>
              <a:rPr lang="en-US" b="1" dirty="0">
                <a:latin typeface="Courier New" pitchFamily="49" charset="0"/>
              </a:rPr>
            </a:br>
            <a:r>
              <a:rPr lang="en-US" b="1" dirty="0">
                <a:latin typeface="Courier New" pitchFamily="49" charset="0"/>
              </a:rPr>
              <a:t>+1200274027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3F321DF-4175-40B5-9812-AEA4AC78B0EA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Machine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Languages, Assembly Languages, and High-level Languages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3751</TotalTime>
  <Words>2212</Words>
  <Application>Microsoft Office PowerPoint</Application>
  <PresentationFormat>On-screen Show (4:3)</PresentationFormat>
  <Paragraphs>440</Paragraphs>
  <Slides>38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Concourse</vt:lpstr>
      <vt:lpstr>Document</vt:lpstr>
      <vt:lpstr>Introduction</vt:lpstr>
      <vt:lpstr>CS240</vt:lpstr>
      <vt:lpstr>Course Syllabus</vt:lpstr>
      <vt:lpstr>Course Objectives</vt:lpstr>
      <vt:lpstr>Grading</vt:lpstr>
      <vt:lpstr>Outline</vt:lpstr>
      <vt:lpstr>Introduction</vt:lpstr>
      <vt:lpstr>What is a Computer?</vt:lpstr>
      <vt:lpstr>Machine Languages, Assembly Languages, and High-level Languages</vt:lpstr>
      <vt:lpstr>Machine Languages, Assembly Languages, and High-level Languages</vt:lpstr>
      <vt:lpstr>Machine Languages, Assembly Languages, and High-level Languages</vt:lpstr>
      <vt:lpstr>C++ Standard Library</vt:lpstr>
      <vt:lpstr>Basics of a Typical C++ Environment</vt:lpstr>
      <vt:lpstr>Basics of a Typical C++ Environment</vt:lpstr>
      <vt:lpstr>Basics of a Typical C++ Environment</vt:lpstr>
      <vt:lpstr>1.1 First Program in C++: Printing a Line of Text</vt:lpstr>
      <vt:lpstr>Slide 17</vt:lpstr>
      <vt:lpstr>1.2  First Program in C++: Printing a Line of Text (cont.)</vt:lpstr>
      <vt:lpstr>1.2  First Program in C++: Printing a Line of Text (cont.)</vt:lpstr>
      <vt:lpstr>Basics of a Typical C++ Environment</vt:lpstr>
      <vt:lpstr>1.2  First Program in C++: Printing a Line of Text (cont.)</vt:lpstr>
      <vt:lpstr>Introduction to C++ Programming</vt:lpstr>
      <vt:lpstr>Slide 23</vt:lpstr>
      <vt:lpstr>A Simple Program: Printing a Line of Text</vt:lpstr>
      <vt:lpstr>1.2  First Program in C++: Printing a Line of Text (cont.)</vt:lpstr>
      <vt:lpstr>A Simple Program: Printing a Line of Text</vt:lpstr>
      <vt:lpstr>1.3  Modifying Our First C++ Program</vt:lpstr>
      <vt:lpstr>Slide 28</vt:lpstr>
      <vt:lpstr>Slide 29</vt:lpstr>
      <vt:lpstr>Another Simple Program: Adding Two Integers </vt:lpstr>
      <vt:lpstr>1.4  Another C++ Program: Adding Integers (cont.)</vt:lpstr>
      <vt:lpstr>Another Simple Program: Adding Two Integers</vt:lpstr>
      <vt:lpstr>Another Simple Program: Adding Two Integers</vt:lpstr>
      <vt:lpstr>1.4  Another C++ Program: Adding Integers (cont.)</vt:lpstr>
      <vt:lpstr>Slide 35</vt:lpstr>
      <vt:lpstr>Memory Concepts</vt:lpstr>
      <vt:lpstr>Memory Concepts</vt:lpstr>
      <vt:lpstr>Slide 38</vt:lpstr>
    </vt:vector>
  </TitlesOfParts>
  <Company>Deitel &amp; Associates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– Introduction to Computers and C++ Programming</dc:title>
  <dc:creator>Audrey Lee</dc:creator>
  <cp:lastModifiedBy>MANAL</cp:lastModifiedBy>
  <cp:revision>178</cp:revision>
  <dcterms:created xsi:type="dcterms:W3CDTF">2002-07-31T20:42:50Z</dcterms:created>
  <dcterms:modified xsi:type="dcterms:W3CDTF">2012-09-14T21:52:15Z</dcterms:modified>
</cp:coreProperties>
</file>