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notesMasterIdLst>
    <p:notesMasterId r:id="rId48"/>
  </p:notesMasterIdLst>
  <p:sldIdLst>
    <p:sldId id="256" r:id="rId2"/>
    <p:sldId id="258" r:id="rId3"/>
    <p:sldId id="257" r:id="rId4"/>
    <p:sldId id="259" r:id="rId5"/>
    <p:sldId id="268" r:id="rId6"/>
    <p:sldId id="269" r:id="rId7"/>
    <p:sldId id="272" r:id="rId8"/>
    <p:sldId id="273" r:id="rId9"/>
    <p:sldId id="308" r:id="rId10"/>
    <p:sldId id="261" r:id="rId11"/>
    <p:sldId id="275" r:id="rId12"/>
    <p:sldId id="270" r:id="rId13"/>
    <p:sldId id="303" r:id="rId14"/>
    <p:sldId id="263" r:id="rId15"/>
    <p:sldId id="274" r:id="rId16"/>
    <p:sldId id="265" r:id="rId17"/>
    <p:sldId id="264" r:id="rId18"/>
    <p:sldId id="266" r:id="rId19"/>
    <p:sldId id="277" r:id="rId20"/>
    <p:sldId id="278" r:id="rId21"/>
    <p:sldId id="276" r:id="rId22"/>
    <p:sldId id="267" r:id="rId23"/>
    <p:sldId id="304" r:id="rId24"/>
    <p:sldId id="271" r:id="rId25"/>
    <p:sldId id="279" r:id="rId26"/>
    <p:sldId id="295" r:id="rId27"/>
    <p:sldId id="281" r:id="rId28"/>
    <p:sldId id="296" r:id="rId29"/>
    <p:sldId id="283" r:id="rId30"/>
    <p:sldId id="284" r:id="rId31"/>
    <p:sldId id="297" r:id="rId32"/>
    <p:sldId id="298" r:id="rId33"/>
    <p:sldId id="299" r:id="rId34"/>
    <p:sldId id="300" r:id="rId35"/>
    <p:sldId id="301" r:id="rId36"/>
    <p:sldId id="302" r:id="rId37"/>
    <p:sldId id="305" r:id="rId38"/>
    <p:sldId id="285" r:id="rId39"/>
    <p:sldId id="286" r:id="rId40"/>
    <p:sldId id="287" r:id="rId41"/>
    <p:sldId id="288" r:id="rId42"/>
    <p:sldId id="289" r:id="rId43"/>
    <p:sldId id="290" r:id="rId44"/>
    <p:sldId id="306" r:id="rId45"/>
    <p:sldId id="291" r:id="rId46"/>
    <p:sldId id="307" r:id="rId47"/>
  </p:sldIdLst>
  <p:sldSz cx="9144000" cy="6858000" type="screen4x3"/>
  <p:notesSz cx="6858000" cy="9144000"/>
  <p:defaultTextStyle>
    <a:defPPr>
      <a:defRPr lang="x-non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 xmlns:mv="urn:schemas-microsoft-com:mac:vml" xmlns:mc="http://schemas.openxmlformats.org/markup-compatibility/2006">
          <a:srgbClr val="FF0000"/>
        </p14:laserClr>
      </p:ext>
      <p:ext uri="{2FDB2607-1784-4EEB-B798-7EB5836EED8A}">
        <p14:showMediaCtrls xmlns:p14="http://schemas.microsoft.com/office/powerpoint/2010/main" xmlns="" xmlns:mv="urn:schemas-microsoft-com:mac:vml" xmlns:mc="http://schemas.openxmlformats.org/markup-compatibility/2006" val="1"/>
      </p:ext>
    </p:extLst>
  </p:showPr>
  <p:clrMru>
    <a:srgbClr val="775F55"/>
    <a:srgbClr val="77ADEF"/>
  </p:clrMru>
  <p:extLst>
    <p:ext uri="{E76CE94A-603C-4142-B9EB-6D1370010A27}">
      <p14:discardImageEditData xmlns:p14="http://schemas.microsoft.com/office/powerpoint/2010/main" xmlns="" xmlns:mv="urn:schemas-microsoft-com:mac:vml" xmlns:mc="http://schemas.openxmlformats.org/markup-compatibility/2006" val="0"/>
    </p:ext>
    <p:ext uri="{D31A062A-798A-4329-ABDD-BBA856620510}">
      <p14:defaultImageDpi xmlns:p14="http://schemas.microsoft.com/office/powerpoint/2010/main" xmlns="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84380"/>
    <p:restoredTop sz="94106" autoAdjust="0"/>
  </p:normalViewPr>
  <p:slideViewPr>
    <p:cSldViewPr>
      <p:cViewPr>
        <p:scale>
          <a:sx n="70" d="100"/>
          <a:sy n="70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0563E5-8C72-4FEE-827D-2ADC24BAEDD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x-none"/>
        </a:p>
      </dgm:t>
    </dgm:pt>
    <dgm:pt modelId="{DBA208A6-ABAC-48C0-BBBE-5A06F50A3DC5}">
      <dgm:prSet phldrT="[Text]"/>
      <dgm:spPr/>
      <dgm:t>
        <a:bodyPr/>
        <a:lstStyle/>
        <a:p>
          <a:pPr rtl="1"/>
          <a:r>
            <a:rPr lang="en-US" dirty="0" smtClean="0"/>
            <a:t>C++ Control Structure</a:t>
          </a:r>
          <a:endParaRPr lang="x-none" dirty="0"/>
        </a:p>
      </dgm:t>
    </dgm:pt>
    <dgm:pt modelId="{40A608F5-11A6-4012-B5C5-67E739F8ADA5}" type="parTrans" cxnId="{FC4009A1-6419-4953-ACCA-AE2D917DA721}">
      <dgm:prSet/>
      <dgm:spPr/>
      <dgm:t>
        <a:bodyPr/>
        <a:lstStyle/>
        <a:p>
          <a:pPr rtl="1"/>
          <a:endParaRPr lang="x-none"/>
        </a:p>
      </dgm:t>
    </dgm:pt>
    <dgm:pt modelId="{8E9F0944-921D-4F76-8106-131F77177277}" type="sibTrans" cxnId="{FC4009A1-6419-4953-ACCA-AE2D917DA721}">
      <dgm:prSet/>
      <dgm:spPr/>
      <dgm:t>
        <a:bodyPr/>
        <a:lstStyle/>
        <a:p>
          <a:pPr rtl="1"/>
          <a:endParaRPr lang="x-none"/>
        </a:p>
      </dgm:t>
    </dgm:pt>
    <dgm:pt modelId="{95CD0958-2DAF-400C-BFE1-B232F18965EA}">
      <dgm:prSet phldrT="[Text]"/>
      <dgm:spPr/>
      <dgm:t>
        <a:bodyPr/>
        <a:lstStyle/>
        <a:p>
          <a:pPr rtl="1"/>
          <a:r>
            <a:rPr lang="en-US" dirty="0" smtClean="0"/>
            <a:t>Sequence structure</a:t>
          </a:r>
          <a:endParaRPr lang="x-none" dirty="0"/>
        </a:p>
      </dgm:t>
    </dgm:pt>
    <dgm:pt modelId="{0563E354-15CB-4EE3-9134-9423BBE2B46B}" type="parTrans" cxnId="{4DDBF37A-E017-434F-9C94-F487A015273C}">
      <dgm:prSet/>
      <dgm:spPr/>
      <dgm:t>
        <a:bodyPr/>
        <a:lstStyle/>
        <a:p>
          <a:pPr rtl="1"/>
          <a:endParaRPr lang="x-none"/>
        </a:p>
      </dgm:t>
    </dgm:pt>
    <dgm:pt modelId="{A2FE8F2C-F1A4-464C-99D9-D6269DA252B1}" type="sibTrans" cxnId="{4DDBF37A-E017-434F-9C94-F487A015273C}">
      <dgm:prSet/>
      <dgm:spPr/>
      <dgm:t>
        <a:bodyPr/>
        <a:lstStyle/>
        <a:p>
          <a:pPr rtl="1"/>
          <a:endParaRPr lang="x-none"/>
        </a:p>
      </dgm:t>
    </dgm:pt>
    <dgm:pt modelId="{8A08FC2B-4F72-47DA-9A43-530F225E82F0}">
      <dgm:prSet phldrT="[Text]"/>
      <dgm:spPr>
        <a:solidFill>
          <a:srgbClr val="00B050">
            <a:alpha val="90000"/>
          </a:srgbClr>
        </a:solidFill>
      </dgm:spPr>
      <dgm:t>
        <a:bodyPr/>
        <a:lstStyle/>
        <a:p>
          <a:pPr rtl="1"/>
          <a:r>
            <a:rPr lang="en-US" dirty="0" smtClean="0"/>
            <a:t>While, do…while, for </a:t>
          </a:r>
          <a:endParaRPr lang="x-none" dirty="0"/>
        </a:p>
      </dgm:t>
    </dgm:pt>
    <dgm:pt modelId="{543A4F4A-13B2-4B56-BADA-9F836F8ACE19}" type="parTrans" cxnId="{EED95E22-90F5-4FA2-BF49-9EE051B03F2D}">
      <dgm:prSet/>
      <dgm:spPr/>
      <dgm:t>
        <a:bodyPr/>
        <a:lstStyle/>
        <a:p>
          <a:pPr rtl="1"/>
          <a:endParaRPr lang="x-none"/>
        </a:p>
      </dgm:t>
    </dgm:pt>
    <dgm:pt modelId="{B0A6094A-02D3-4CED-882F-B0B12EC00AD8}" type="sibTrans" cxnId="{EED95E22-90F5-4FA2-BF49-9EE051B03F2D}">
      <dgm:prSet/>
      <dgm:spPr/>
      <dgm:t>
        <a:bodyPr/>
        <a:lstStyle/>
        <a:p>
          <a:pPr rtl="1"/>
          <a:endParaRPr lang="x-none"/>
        </a:p>
      </dgm:t>
    </dgm:pt>
    <dgm:pt modelId="{12BAE0D7-4258-4BE0-9C4D-1F3D6362742A}">
      <dgm:prSet phldrT="[Text]"/>
      <dgm:spPr/>
      <dgm:t>
        <a:bodyPr/>
        <a:lstStyle/>
        <a:p>
          <a:pPr rtl="1"/>
          <a:r>
            <a:rPr lang="en-US" dirty="0" smtClean="0"/>
            <a:t>Selection Structure</a:t>
          </a:r>
          <a:endParaRPr lang="x-none" dirty="0"/>
        </a:p>
      </dgm:t>
    </dgm:pt>
    <dgm:pt modelId="{76E77167-4BEC-496D-900C-FA6639868C09}" type="parTrans" cxnId="{84BAA3E9-B848-451E-B201-ABEAB478C677}">
      <dgm:prSet/>
      <dgm:spPr/>
      <dgm:t>
        <a:bodyPr/>
        <a:lstStyle/>
        <a:p>
          <a:pPr rtl="1"/>
          <a:endParaRPr lang="x-none"/>
        </a:p>
      </dgm:t>
    </dgm:pt>
    <dgm:pt modelId="{E7906D0F-29BD-41DE-856B-7E389F4F5301}" type="sibTrans" cxnId="{84BAA3E9-B848-451E-B201-ABEAB478C677}">
      <dgm:prSet/>
      <dgm:spPr/>
      <dgm:t>
        <a:bodyPr/>
        <a:lstStyle/>
        <a:p>
          <a:pPr rtl="1"/>
          <a:endParaRPr lang="x-none"/>
        </a:p>
      </dgm:t>
    </dgm:pt>
    <dgm:pt modelId="{E39CC61F-39EC-46BB-A3B8-FEB895399910}">
      <dgm:prSet phldrT="[Text]"/>
      <dgm:spPr>
        <a:solidFill>
          <a:srgbClr val="00B050">
            <a:alpha val="90000"/>
          </a:srgbClr>
        </a:solidFill>
      </dgm:spPr>
      <dgm:t>
        <a:bodyPr/>
        <a:lstStyle/>
        <a:p>
          <a:pPr rtl="1"/>
          <a:r>
            <a:rPr lang="en-US" dirty="0" smtClean="0"/>
            <a:t>Repetition structure</a:t>
          </a:r>
          <a:endParaRPr lang="x-none" dirty="0"/>
        </a:p>
      </dgm:t>
    </dgm:pt>
    <dgm:pt modelId="{9D20A76D-5E0E-485E-8E2B-2A79929B3010}" type="parTrans" cxnId="{7303367D-0BA5-4AD7-8DEF-13B3086C615E}">
      <dgm:prSet/>
      <dgm:spPr/>
      <dgm:t>
        <a:bodyPr/>
        <a:lstStyle/>
        <a:p>
          <a:pPr rtl="1"/>
          <a:endParaRPr lang="x-none"/>
        </a:p>
      </dgm:t>
    </dgm:pt>
    <dgm:pt modelId="{6DAF9FED-9BE1-4ED5-AA56-A7698CC0D25C}" type="sibTrans" cxnId="{7303367D-0BA5-4AD7-8DEF-13B3086C615E}">
      <dgm:prSet/>
      <dgm:spPr/>
      <dgm:t>
        <a:bodyPr/>
        <a:lstStyle/>
        <a:p>
          <a:pPr rtl="1"/>
          <a:endParaRPr lang="x-none"/>
        </a:p>
      </dgm:t>
    </dgm:pt>
    <dgm:pt modelId="{2A48B630-1544-4D8F-9E1A-0F3872BA25A2}">
      <dgm:prSet phldrT="[Text]"/>
      <dgm:spPr/>
      <dgm:t>
        <a:bodyPr/>
        <a:lstStyle/>
        <a:p>
          <a:pPr rtl="1"/>
          <a:r>
            <a:rPr lang="en-US" dirty="0" smtClean="0"/>
            <a:t>If, if… else, switch</a:t>
          </a:r>
          <a:endParaRPr lang="x-none" dirty="0"/>
        </a:p>
      </dgm:t>
    </dgm:pt>
    <dgm:pt modelId="{E23FA545-BE6A-4210-9157-0043AEA3AB14}" type="parTrans" cxnId="{5838152B-607C-4F25-9BD3-55329DDD9D30}">
      <dgm:prSet/>
      <dgm:spPr/>
      <dgm:t>
        <a:bodyPr/>
        <a:lstStyle/>
        <a:p>
          <a:pPr rtl="1"/>
          <a:endParaRPr lang="x-none"/>
        </a:p>
      </dgm:t>
    </dgm:pt>
    <dgm:pt modelId="{C98B77A5-6BB1-4620-BF9F-0691B059EFCD}" type="sibTrans" cxnId="{5838152B-607C-4F25-9BD3-55329DDD9D30}">
      <dgm:prSet/>
      <dgm:spPr/>
      <dgm:t>
        <a:bodyPr/>
        <a:lstStyle/>
        <a:p>
          <a:pPr rtl="1"/>
          <a:endParaRPr lang="x-none"/>
        </a:p>
      </dgm:t>
    </dgm:pt>
    <dgm:pt modelId="{2AA94DC7-6395-4C64-B757-C31926742A48}" type="pres">
      <dgm:prSet presAssocID="{A40563E5-8C72-4FEE-827D-2ADC24BAEDD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x-none"/>
        </a:p>
      </dgm:t>
    </dgm:pt>
    <dgm:pt modelId="{3BF6C71E-368E-497E-B046-0B59FACFE1D9}" type="pres">
      <dgm:prSet presAssocID="{DBA208A6-ABAC-48C0-BBBE-5A06F50A3DC5}" presName="hierRoot1" presStyleCnt="0"/>
      <dgm:spPr/>
    </dgm:pt>
    <dgm:pt modelId="{DDE4821A-CF9E-4D13-944A-2BB404D5FE56}" type="pres">
      <dgm:prSet presAssocID="{DBA208A6-ABAC-48C0-BBBE-5A06F50A3DC5}" presName="composite" presStyleCnt="0"/>
      <dgm:spPr/>
    </dgm:pt>
    <dgm:pt modelId="{3D3FC016-7E0E-461E-9E32-4DF57E95DAB8}" type="pres">
      <dgm:prSet presAssocID="{DBA208A6-ABAC-48C0-BBBE-5A06F50A3DC5}" presName="background" presStyleLbl="node0" presStyleIdx="0" presStyleCnt="1"/>
      <dgm:spPr/>
    </dgm:pt>
    <dgm:pt modelId="{202271C5-DB75-4C8D-BC42-83F5DEFD2A90}" type="pres">
      <dgm:prSet presAssocID="{DBA208A6-ABAC-48C0-BBBE-5A06F50A3DC5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x-none"/>
        </a:p>
      </dgm:t>
    </dgm:pt>
    <dgm:pt modelId="{AF9A1BBF-7530-4555-B50E-672C4C238F1B}" type="pres">
      <dgm:prSet presAssocID="{DBA208A6-ABAC-48C0-BBBE-5A06F50A3DC5}" presName="hierChild2" presStyleCnt="0"/>
      <dgm:spPr/>
    </dgm:pt>
    <dgm:pt modelId="{198A3CB6-2839-45DD-AF8C-FF6638238640}" type="pres">
      <dgm:prSet presAssocID="{0563E354-15CB-4EE3-9134-9423BBE2B46B}" presName="Name10" presStyleLbl="parChTrans1D2" presStyleIdx="0" presStyleCnt="3"/>
      <dgm:spPr/>
      <dgm:t>
        <a:bodyPr/>
        <a:lstStyle/>
        <a:p>
          <a:pPr rtl="1"/>
          <a:endParaRPr lang="x-none"/>
        </a:p>
      </dgm:t>
    </dgm:pt>
    <dgm:pt modelId="{B71A424F-8495-4ECB-B312-39CFE90296EF}" type="pres">
      <dgm:prSet presAssocID="{95CD0958-2DAF-400C-BFE1-B232F18965EA}" presName="hierRoot2" presStyleCnt="0"/>
      <dgm:spPr/>
    </dgm:pt>
    <dgm:pt modelId="{775A9B98-828E-460D-B912-58C49132DC83}" type="pres">
      <dgm:prSet presAssocID="{95CD0958-2DAF-400C-BFE1-B232F18965EA}" presName="composite2" presStyleCnt="0"/>
      <dgm:spPr/>
    </dgm:pt>
    <dgm:pt modelId="{104AAAAA-4502-47A5-85AF-A2CF66A605FE}" type="pres">
      <dgm:prSet presAssocID="{95CD0958-2DAF-400C-BFE1-B232F18965EA}" presName="background2" presStyleLbl="node2" presStyleIdx="0" presStyleCnt="3"/>
      <dgm:spPr/>
    </dgm:pt>
    <dgm:pt modelId="{11BCF36B-95A3-4A62-99FB-36375DD8EF28}" type="pres">
      <dgm:prSet presAssocID="{95CD0958-2DAF-400C-BFE1-B232F18965EA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pPr rtl="1"/>
          <a:endParaRPr lang="x-none"/>
        </a:p>
      </dgm:t>
    </dgm:pt>
    <dgm:pt modelId="{B2F06AA4-87B8-4C3A-9B4B-24457F43B2B7}" type="pres">
      <dgm:prSet presAssocID="{95CD0958-2DAF-400C-BFE1-B232F18965EA}" presName="hierChild3" presStyleCnt="0"/>
      <dgm:spPr/>
    </dgm:pt>
    <dgm:pt modelId="{5185DBFC-03A3-4741-A397-528282478BC4}" type="pres">
      <dgm:prSet presAssocID="{76E77167-4BEC-496D-900C-FA6639868C09}" presName="Name10" presStyleLbl="parChTrans1D2" presStyleIdx="1" presStyleCnt="3"/>
      <dgm:spPr/>
      <dgm:t>
        <a:bodyPr/>
        <a:lstStyle/>
        <a:p>
          <a:pPr rtl="1"/>
          <a:endParaRPr lang="x-none"/>
        </a:p>
      </dgm:t>
    </dgm:pt>
    <dgm:pt modelId="{294FECBC-F91B-4DFD-8FD7-04E4A403B476}" type="pres">
      <dgm:prSet presAssocID="{12BAE0D7-4258-4BE0-9C4D-1F3D6362742A}" presName="hierRoot2" presStyleCnt="0"/>
      <dgm:spPr/>
    </dgm:pt>
    <dgm:pt modelId="{BD906B13-6607-43A5-BCE5-F5CB3C46725E}" type="pres">
      <dgm:prSet presAssocID="{12BAE0D7-4258-4BE0-9C4D-1F3D6362742A}" presName="composite2" presStyleCnt="0"/>
      <dgm:spPr/>
    </dgm:pt>
    <dgm:pt modelId="{B35ABEAB-CD9D-4CB8-A39A-FB3299014CD4}" type="pres">
      <dgm:prSet presAssocID="{12BAE0D7-4258-4BE0-9C4D-1F3D6362742A}" presName="background2" presStyleLbl="node2" presStyleIdx="1" presStyleCnt="3"/>
      <dgm:spPr/>
    </dgm:pt>
    <dgm:pt modelId="{16A36B3F-2060-4F78-B211-945B5E78D53B}" type="pres">
      <dgm:prSet presAssocID="{12BAE0D7-4258-4BE0-9C4D-1F3D6362742A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pPr rtl="1"/>
          <a:endParaRPr lang="x-none"/>
        </a:p>
      </dgm:t>
    </dgm:pt>
    <dgm:pt modelId="{8F02B0D0-711A-4996-9473-12E35ADE592A}" type="pres">
      <dgm:prSet presAssocID="{12BAE0D7-4258-4BE0-9C4D-1F3D6362742A}" presName="hierChild3" presStyleCnt="0"/>
      <dgm:spPr/>
    </dgm:pt>
    <dgm:pt modelId="{5E422333-5736-472C-90E2-22A8D460A060}" type="pres">
      <dgm:prSet presAssocID="{E23FA545-BE6A-4210-9157-0043AEA3AB14}" presName="Name17" presStyleLbl="parChTrans1D3" presStyleIdx="0" presStyleCnt="2"/>
      <dgm:spPr/>
      <dgm:t>
        <a:bodyPr/>
        <a:lstStyle/>
        <a:p>
          <a:pPr rtl="1"/>
          <a:endParaRPr lang="x-none"/>
        </a:p>
      </dgm:t>
    </dgm:pt>
    <dgm:pt modelId="{5B31A4B8-4686-4C20-AB3F-E49883A7B2F4}" type="pres">
      <dgm:prSet presAssocID="{2A48B630-1544-4D8F-9E1A-0F3872BA25A2}" presName="hierRoot3" presStyleCnt="0"/>
      <dgm:spPr/>
    </dgm:pt>
    <dgm:pt modelId="{AA7A2DEB-804D-44D9-97CD-F5D57EB23B9F}" type="pres">
      <dgm:prSet presAssocID="{2A48B630-1544-4D8F-9E1A-0F3872BA25A2}" presName="composite3" presStyleCnt="0"/>
      <dgm:spPr/>
    </dgm:pt>
    <dgm:pt modelId="{D7A8A8D6-2CFE-45D0-82A8-F7822AC859AA}" type="pres">
      <dgm:prSet presAssocID="{2A48B630-1544-4D8F-9E1A-0F3872BA25A2}" presName="background3" presStyleLbl="node3" presStyleIdx="0" presStyleCnt="2"/>
      <dgm:spPr/>
    </dgm:pt>
    <dgm:pt modelId="{E948D039-79E4-4B75-BEEA-CE5F1744F0C9}" type="pres">
      <dgm:prSet presAssocID="{2A48B630-1544-4D8F-9E1A-0F3872BA25A2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pPr rtl="1"/>
          <a:endParaRPr lang="x-none"/>
        </a:p>
      </dgm:t>
    </dgm:pt>
    <dgm:pt modelId="{E5B3E67E-7B8C-41B0-934B-0B70AEC3A480}" type="pres">
      <dgm:prSet presAssocID="{2A48B630-1544-4D8F-9E1A-0F3872BA25A2}" presName="hierChild4" presStyleCnt="0"/>
      <dgm:spPr/>
    </dgm:pt>
    <dgm:pt modelId="{0996B7D6-D4F6-486D-A71F-5D59481213C4}" type="pres">
      <dgm:prSet presAssocID="{9D20A76D-5E0E-485E-8E2B-2A79929B3010}" presName="Name10" presStyleLbl="parChTrans1D2" presStyleIdx="2" presStyleCnt="3"/>
      <dgm:spPr/>
      <dgm:t>
        <a:bodyPr/>
        <a:lstStyle/>
        <a:p>
          <a:pPr rtl="1"/>
          <a:endParaRPr lang="x-none"/>
        </a:p>
      </dgm:t>
    </dgm:pt>
    <dgm:pt modelId="{A7095945-E58B-46A7-B8D7-54E6A94B2573}" type="pres">
      <dgm:prSet presAssocID="{E39CC61F-39EC-46BB-A3B8-FEB895399910}" presName="hierRoot2" presStyleCnt="0"/>
      <dgm:spPr/>
    </dgm:pt>
    <dgm:pt modelId="{CF1856B3-3EA3-43D3-B0B3-D190EF16A9A8}" type="pres">
      <dgm:prSet presAssocID="{E39CC61F-39EC-46BB-A3B8-FEB895399910}" presName="composite2" presStyleCnt="0"/>
      <dgm:spPr/>
    </dgm:pt>
    <dgm:pt modelId="{F760BF67-48DB-43C1-A776-3B158AF72EC9}" type="pres">
      <dgm:prSet presAssocID="{E39CC61F-39EC-46BB-A3B8-FEB895399910}" presName="background2" presStyleLbl="node2" presStyleIdx="2" presStyleCnt="3"/>
      <dgm:spPr/>
    </dgm:pt>
    <dgm:pt modelId="{A8322472-2237-46C9-A2C3-70246927673A}" type="pres">
      <dgm:prSet presAssocID="{E39CC61F-39EC-46BB-A3B8-FEB895399910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pPr rtl="1"/>
          <a:endParaRPr lang="x-none"/>
        </a:p>
      </dgm:t>
    </dgm:pt>
    <dgm:pt modelId="{75365369-CD7B-4259-98D0-F3F9C0CF1560}" type="pres">
      <dgm:prSet presAssocID="{E39CC61F-39EC-46BB-A3B8-FEB895399910}" presName="hierChild3" presStyleCnt="0"/>
      <dgm:spPr/>
    </dgm:pt>
    <dgm:pt modelId="{31212B0A-D311-49C1-A8B0-5FD26A7B310F}" type="pres">
      <dgm:prSet presAssocID="{543A4F4A-13B2-4B56-BADA-9F836F8ACE19}" presName="Name17" presStyleLbl="parChTrans1D3" presStyleIdx="1" presStyleCnt="2"/>
      <dgm:spPr/>
      <dgm:t>
        <a:bodyPr/>
        <a:lstStyle/>
        <a:p>
          <a:pPr rtl="1"/>
          <a:endParaRPr lang="x-none"/>
        </a:p>
      </dgm:t>
    </dgm:pt>
    <dgm:pt modelId="{29CABF9D-6614-491E-9537-398DFD0988B9}" type="pres">
      <dgm:prSet presAssocID="{8A08FC2B-4F72-47DA-9A43-530F225E82F0}" presName="hierRoot3" presStyleCnt="0"/>
      <dgm:spPr/>
    </dgm:pt>
    <dgm:pt modelId="{CFAEA5B5-2C5F-40B6-ACAC-C3A3BA77C7E7}" type="pres">
      <dgm:prSet presAssocID="{8A08FC2B-4F72-47DA-9A43-530F225E82F0}" presName="composite3" presStyleCnt="0"/>
      <dgm:spPr/>
    </dgm:pt>
    <dgm:pt modelId="{2E920974-E50A-41DA-BEF1-82F86C6357F1}" type="pres">
      <dgm:prSet presAssocID="{8A08FC2B-4F72-47DA-9A43-530F225E82F0}" presName="background3" presStyleLbl="node3" presStyleIdx="1" presStyleCnt="2"/>
      <dgm:spPr/>
    </dgm:pt>
    <dgm:pt modelId="{3488B94B-2863-4861-A14E-5B174A60CE1F}" type="pres">
      <dgm:prSet presAssocID="{8A08FC2B-4F72-47DA-9A43-530F225E82F0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pPr rtl="1"/>
          <a:endParaRPr lang="x-none"/>
        </a:p>
      </dgm:t>
    </dgm:pt>
    <dgm:pt modelId="{3EE9F5F1-EEB7-4DC9-BBFC-761B4DE02282}" type="pres">
      <dgm:prSet presAssocID="{8A08FC2B-4F72-47DA-9A43-530F225E82F0}" presName="hierChild4" presStyleCnt="0"/>
      <dgm:spPr/>
    </dgm:pt>
  </dgm:ptLst>
  <dgm:cxnLst>
    <dgm:cxn modelId="{D9E6AD88-16BA-4377-8874-C91EB83792F3}" type="presOf" srcId="{8A08FC2B-4F72-47DA-9A43-530F225E82F0}" destId="{3488B94B-2863-4861-A14E-5B174A60CE1F}" srcOrd="0" destOrd="0" presId="urn:microsoft.com/office/officeart/2005/8/layout/hierarchy1"/>
    <dgm:cxn modelId="{8BDF6D31-3786-460F-852B-2EAE0AA307B5}" type="presOf" srcId="{A40563E5-8C72-4FEE-827D-2ADC24BAEDDD}" destId="{2AA94DC7-6395-4C64-B757-C31926742A48}" srcOrd="0" destOrd="0" presId="urn:microsoft.com/office/officeart/2005/8/layout/hierarchy1"/>
    <dgm:cxn modelId="{FC4009A1-6419-4953-ACCA-AE2D917DA721}" srcId="{A40563E5-8C72-4FEE-827D-2ADC24BAEDDD}" destId="{DBA208A6-ABAC-48C0-BBBE-5A06F50A3DC5}" srcOrd="0" destOrd="0" parTransId="{40A608F5-11A6-4012-B5C5-67E739F8ADA5}" sibTransId="{8E9F0944-921D-4F76-8106-131F77177277}"/>
    <dgm:cxn modelId="{29463765-284F-4260-9B7A-CC324D14B720}" type="presOf" srcId="{DBA208A6-ABAC-48C0-BBBE-5A06F50A3DC5}" destId="{202271C5-DB75-4C8D-BC42-83F5DEFD2A90}" srcOrd="0" destOrd="0" presId="urn:microsoft.com/office/officeart/2005/8/layout/hierarchy1"/>
    <dgm:cxn modelId="{5171533B-7847-407E-8D90-9785F21A8EEE}" type="presOf" srcId="{2A48B630-1544-4D8F-9E1A-0F3872BA25A2}" destId="{E948D039-79E4-4B75-BEEA-CE5F1744F0C9}" srcOrd="0" destOrd="0" presId="urn:microsoft.com/office/officeart/2005/8/layout/hierarchy1"/>
    <dgm:cxn modelId="{8E413983-768A-4B70-9158-1CC92361EBF7}" type="presOf" srcId="{95CD0958-2DAF-400C-BFE1-B232F18965EA}" destId="{11BCF36B-95A3-4A62-99FB-36375DD8EF28}" srcOrd="0" destOrd="0" presId="urn:microsoft.com/office/officeart/2005/8/layout/hierarchy1"/>
    <dgm:cxn modelId="{2A796B75-CC1A-48B0-B47C-550C2201E8F3}" type="presOf" srcId="{12BAE0D7-4258-4BE0-9C4D-1F3D6362742A}" destId="{16A36B3F-2060-4F78-B211-945B5E78D53B}" srcOrd="0" destOrd="0" presId="urn:microsoft.com/office/officeart/2005/8/layout/hierarchy1"/>
    <dgm:cxn modelId="{0B49B38E-DA52-47E6-908C-4F75366CCB87}" type="presOf" srcId="{9D20A76D-5E0E-485E-8E2B-2A79929B3010}" destId="{0996B7D6-D4F6-486D-A71F-5D59481213C4}" srcOrd="0" destOrd="0" presId="urn:microsoft.com/office/officeart/2005/8/layout/hierarchy1"/>
    <dgm:cxn modelId="{84BAA3E9-B848-451E-B201-ABEAB478C677}" srcId="{DBA208A6-ABAC-48C0-BBBE-5A06F50A3DC5}" destId="{12BAE0D7-4258-4BE0-9C4D-1F3D6362742A}" srcOrd="1" destOrd="0" parTransId="{76E77167-4BEC-496D-900C-FA6639868C09}" sibTransId="{E7906D0F-29BD-41DE-856B-7E389F4F5301}"/>
    <dgm:cxn modelId="{ED4552C7-0B5A-4F4C-83CD-D59FDE2435B2}" type="presOf" srcId="{0563E354-15CB-4EE3-9134-9423BBE2B46B}" destId="{198A3CB6-2839-45DD-AF8C-FF6638238640}" srcOrd="0" destOrd="0" presId="urn:microsoft.com/office/officeart/2005/8/layout/hierarchy1"/>
    <dgm:cxn modelId="{21CBAB30-8198-4FFB-AF6A-F19ADA69D5FC}" type="presOf" srcId="{E23FA545-BE6A-4210-9157-0043AEA3AB14}" destId="{5E422333-5736-472C-90E2-22A8D460A060}" srcOrd="0" destOrd="0" presId="urn:microsoft.com/office/officeart/2005/8/layout/hierarchy1"/>
    <dgm:cxn modelId="{0EF00084-2D21-4056-AA01-849598F1B68F}" type="presOf" srcId="{76E77167-4BEC-496D-900C-FA6639868C09}" destId="{5185DBFC-03A3-4741-A397-528282478BC4}" srcOrd="0" destOrd="0" presId="urn:microsoft.com/office/officeart/2005/8/layout/hierarchy1"/>
    <dgm:cxn modelId="{5838152B-607C-4F25-9BD3-55329DDD9D30}" srcId="{12BAE0D7-4258-4BE0-9C4D-1F3D6362742A}" destId="{2A48B630-1544-4D8F-9E1A-0F3872BA25A2}" srcOrd="0" destOrd="0" parTransId="{E23FA545-BE6A-4210-9157-0043AEA3AB14}" sibTransId="{C98B77A5-6BB1-4620-BF9F-0691B059EFCD}"/>
    <dgm:cxn modelId="{6DFE61BB-7470-45B3-B6AC-1B094C6C03CB}" type="presOf" srcId="{543A4F4A-13B2-4B56-BADA-9F836F8ACE19}" destId="{31212B0A-D311-49C1-A8B0-5FD26A7B310F}" srcOrd="0" destOrd="0" presId="urn:microsoft.com/office/officeart/2005/8/layout/hierarchy1"/>
    <dgm:cxn modelId="{EED95E22-90F5-4FA2-BF49-9EE051B03F2D}" srcId="{E39CC61F-39EC-46BB-A3B8-FEB895399910}" destId="{8A08FC2B-4F72-47DA-9A43-530F225E82F0}" srcOrd="0" destOrd="0" parTransId="{543A4F4A-13B2-4B56-BADA-9F836F8ACE19}" sibTransId="{B0A6094A-02D3-4CED-882F-B0B12EC00AD8}"/>
    <dgm:cxn modelId="{4DDBF37A-E017-434F-9C94-F487A015273C}" srcId="{DBA208A6-ABAC-48C0-BBBE-5A06F50A3DC5}" destId="{95CD0958-2DAF-400C-BFE1-B232F18965EA}" srcOrd="0" destOrd="0" parTransId="{0563E354-15CB-4EE3-9134-9423BBE2B46B}" sibTransId="{A2FE8F2C-F1A4-464C-99D9-D6269DA252B1}"/>
    <dgm:cxn modelId="{770CE517-375E-4F68-ACA4-616BE7218E9E}" type="presOf" srcId="{E39CC61F-39EC-46BB-A3B8-FEB895399910}" destId="{A8322472-2237-46C9-A2C3-70246927673A}" srcOrd="0" destOrd="0" presId="urn:microsoft.com/office/officeart/2005/8/layout/hierarchy1"/>
    <dgm:cxn modelId="{7303367D-0BA5-4AD7-8DEF-13B3086C615E}" srcId="{DBA208A6-ABAC-48C0-BBBE-5A06F50A3DC5}" destId="{E39CC61F-39EC-46BB-A3B8-FEB895399910}" srcOrd="2" destOrd="0" parTransId="{9D20A76D-5E0E-485E-8E2B-2A79929B3010}" sibTransId="{6DAF9FED-9BE1-4ED5-AA56-A7698CC0D25C}"/>
    <dgm:cxn modelId="{A345CE7D-AC14-4D18-B7A3-28B110FDB40C}" type="presParOf" srcId="{2AA94DC7-6395-4C64-B757-C31926742A48}" destId="{3BF6C71E-368E-497E-B046-0B59FACFE1D9}" srcOrd="0" destOrd="0" presId="urn:microsoft.com/office/officeart/2005/8/layout/hierarchy1"/>
    <dgm:cxn modelId="{DAAF30E7-0F0B-4729-8026-F2560B0993CE}" type="presParOf" srcId="{3BF6C71E-368E-497E-B046-0B59FACFE1D9}" destId="{DDE4821A-CF9E-4D13-944A-2BB404D5FE56}" srcOrd="0" destOrd="0" presId="urn:microsoft.com/office/officeart/2005/8/layout/hierarchy1"/>
    <dgm:cxn modelId="{D9223AE3-9AAE-4506-9F9F-42BC41283837}" type="presParOf" srcId="{DDE4821A-CF9E-4D13-944A-2BB404D5FE56}" destId="{3D3FC016-7E0E-461E-9E32-4DF57E95DAB8}" srcOrd="0" destOrd="0" presId="urn:microsoft.com/office/officeart/2005/8/layout/hierarchy1"/>
    <dgm:cxn modelId="{F0AB2978-F6E8-4352-8363-6FDC088E2170}" type="presParOf" srcId="{DDE4821A-CF9E-4D13-944A-2BB404D5FE56}" destId="{202271C5-DB75-4C8D-BC42-83F5DEFD2A90}" srcOrd="1" destOrd="0" presId="urn:microsoft.com/office/officeart/2005/8/layout/hierarchy1"/>
    <dgm:cxn modelId="{CEC60A21-C676-4697-8C62-D01E84EE01E4}" type="presParOf" srcId="{3BF6C71E-368E-497E-B046-0B59FACFE1D9}" destId="{AF9A1BBF-7530-4555-B50E-672C4C238F1B}" srcOrd="1" destOrd="0" presId="urn:microsoft.com/office/officeart/2005/8/layout/hierarchy1"/>
    <dgm:cxn modelId="{8EFD0C8B-657C-4061-B69F-BFBE92D2E35E}" type="presParOf" srcId="{AF9A1BBF-7530-4555-B50E-672C4C238F1B}" destId="{198A3CB6-2839-45DD-AF8C-FF6638238640}" srcOrd="0" destOrd="0" presId="urn:microsoft.com/office/officeart/2005/8/layout/hierarchy1"/>
    <dgm:cxn modelId="{E6D56460-B51D-4EAA-807C-A99D5108CF06}" type="presParOf" srcId="{AF9A1BBF-7530-4555-B50E-672C4C238F1B}" destId="{B71A424F-8495-4ECB-B312-39CFE90296EF}" srcOrd="1" destOrd="0" presId="urn:microsoft.com/office/officeart/2005/8/layout/hierarchy1"/>
    <dgm:cxn modelId="{ED36EBDA-15AC-400F-A5E9-8019AF0BE9D4}" type="presParOf" srcId="{B71A424F-8495-4ECB-B312-39CFE90296EF}" destId="{775A9B98-828E-460D-B912-58C49132DC83}" srcOrd="0" destOrd="0" presId="urn:microsoft.com/office/officeart/2005/8/layout/hierarchy1"/>
    <dgm:cxn modelId="{7469D67B-3AB0-4F57-8D57-4C02C99FF75C}" type="presParOf" srcId="{775A9B98-828E-460D-B912-58C49132DC83}" destId="{104AAAAA-4502-47A5-85AF-A2CF66A605FE}" srcOrd="0" destOrd="0" presId="urn:microsoft.com/office/officeart/2005/8/layout/hierarchy1"/>
    <dgm:cxn modelId="{73980458-3794-4114-8B87-72584797352F}" type="presParOf" srcId="{775A9B98-828E-460D-B912-58C49132DC83}" destId="{11BCF36B-95A3-4A62-99FB-36375DD8EF28}" srcOrd="1" destOrd="0" presId="urn:microsoft.com/office/officeart/2005/8/layout/hierarchy1"/>
    <dgm:cxn modelId="{8A9B1931-AB6E-40A7-BB84-880C1215333D}" type="presParOf" srcId="{B71A424F-8495-4ECB-B312-39CFE90296EF}" destId="{B2F06AA4-87B8-4C3A-9B4B-24457F43B2B7}" srcOrd="1" destOrd="0" presId="urn:microsoft.com/office/officeart/2005/8/layout/hierarchy1"/>
    <dgm:cxn modelId="{EE4BA12E-8F7A-4432-9043-1654BA9C368F}" type="presParOf" srcId="{AF9A1BBF-7530-4555-B50E-672C4C238F1B}" destId="{5185DBFC-03A3-4741-A397-528282478BC4}" srcOrd="2" destOrd="0" presId="urn:microsoft.com/office/officeart/2005/8/layout/hierarchy1"/>
    <dgm:cxn modelId="{07794BD0-0B2F-44F9-8DE5-9305B5826C7E}" type="presParOf" srcId="{AF9A1BBF-7530-4555-B50E-672C4C238F1B}" destId="{294FECBC-F91B-4DFD-8FD7-04E4A403B476}" srcOrd="3" destOrd="0" presId="urn:microsoft.com/office/officeart/2005/8/layout/hierarchy1"/>
    <dgm:cxn modelId="{FEA4F176-DD87-4B3B-8A7F-AA3D48E89E06}" type="presParOf" srcId="{294FECBC-F91B-4DFD-8FD7-04E4A403B476}" destId="{BD906B13-6607-43A5-BCE5-F5CB3C46725E}" srcOrd="0" destOrd="0" presId="urn:microsoft.com/office/officeart/2005/8/layout/hierarchy1"/>
    <dgm:cxn modelId="{046994E4-8461-4F39-8C98-C2C7B8A01310}" type="presParOf" srcId="{BD906B13-6607-43A5-BCE5-F5CB3C46725E}" destId="{B35ABEAB-CD9D-4CB8-A39A-FB3299014CD4}" srcOrd="0" destOrd="0" presId="urn:microsoft.com/office/officeart/2005/8/layout/hierarchy1"/>
    <dgm:cxn modelId="{BA9E3CEC-8E50-46D9-B211-E1035B85A01B}" type="presParOf" srcId="{BD906B13-6607-43A5-BCE5-F5CB3C46725E}" destId="{16A36B3F-2060-4F78-B211-945B5E78D53B}" srcOrd="1" destOrd="0" presId="urn:microsoft.com/office/officeart/2005/8/layout/hierarchy1"/>
    <dgm:cxn modelId="{A3C656E5-729B-4FB0-9F98-29F990809A30}" type="presParOf" srcId="{294FECBC-F91B-4DFD-8FD7-04E4A403B476}" destId="{8F02B0D0-711A-4996-9473-12E35ADE592A}" srcOrd="1" destOrd="0" presId="urn:microsoft.com/office/officeart/2005/8/layout/hierarchy1"/>
    <dgm:cxn modelId="{C24F9024-3E44-4997-AFF2-04E501439B36}" type="presParOf" srcId="{8F02B0D0-711A-4996-9473-12E35ADE592A}" destId="{5E422333-5736-472C-90E2-22A8D460A060}" srcOrd="0" destOrd="0" presId="urn:microsoft.com/office/officeart/2005/8/layout/hierarchy1"/>
    <dgm:cxn modelId="{AADE7CE3-AA50-4517-82E2-74E6A7738B2E}" type="presParOf" srcId="{8F02B0D0-711A-4996-9473-12E35ADE592A}" destId="{5B31A4B8-4686-4C20-AB3F-E49883A7B2F4}" srcOrd="1" destOrd="0" presId="urn:microsoft.com/office/officeart/2005/8/layout/hierarchy1"/>
    <dgm:cxn modelId="{EE878ACC-A404-4D6D-95E6-4E34D12B55FD}" type="presParOf" srcId="{5B31A4B8-4686-4C20-AB3F-E49883A7B2F4}" destId="{AA7A2DEB-804D-44D9-97CD-F5D57EB23B9F}" srcOrd="0" destOrd="0" presId="urn:microsoft.com/office/officeart/2005/8/layout/hierarchy1"/>
    <dgm:cxn modelId="{67F10274-B8AD-42C1-912A-9F9239E126FE}" type="presParOf" srcId="{AA7A2DEB-804D-44D9-97CD-F5D57EB23B9F}" destId="{D7A8A8D6-2CFE-45D0-82A8-F7822AC859AA}" srcOrd="0" destOrd="0" presId="urn:microsoft.com/office/officeart/2005/8/layout/hierarchy1"/>
    <dgm:cxn modelId="{FA5F407A-AA0B-4F5D-93B4-1A0457460325}" type="presParOf" srcId="{AA7A2DEB-804D-44D9-97CD-F5D57EB23B9F}" destId="{E948D039-79E4-4B75-BEEA-CE5F1744F0C9}" srcOrd="1" destOrd="0" presId="urn:microsoft.com/office/officeart/2005/8/layout/hierarchy1"/>
    <dgm:cxn modelId="{4204671B-DFF0-4A91-8D8A-0541A53B7FE8}" type="presParOf" srcId="{5B31A4B8-4686-4C20-AB3F-E49883A7B2F4}" destId="{E5B3E67E-7B8C-41B0-934B-0B70AEC3A480}" srcOrd="1" destOrd="0" presId="urn:microsoft.com/office/officeart/2005/8/layout/hierarchy1"/>
    <dgm:cxn modelId="{317F6134-181C-47E7-BDAF-F180BEA6BFA5}" type="presParOf" srcId="{AF9A1BBF-7530-4555-B50E-672C4C238F1B}" destId="{0996B7D6-D4F6-486D-A71F-5D59481213C4}" srcOrd="4" destOrd="0" presId="urn:microsoft.com/office/officeart/2005/8/layout/hierarchy1"/>
    <dgm:cxn modelId="{12821F8A-3E8D-47FB-AB0D-1B6EC793E819}" type="presParOf" srcId="{AF9A1BBF-7530-4555-B50E-672C4C238F1B}" destId="{A7095945-E58B-46A7-B8D7-54E6A94B2573}" srcOrd="5" destOrd="0" presId="urn:microsoft.com/office/officeart/2005/8/layout/hierarchy1"/>
    <dgm:cxn modelId="{C65E7F17-FE6F-45C0-B364-A425CDEEFEC6}" type="presParOf" srcId="{A7095945-E58B-46A7-B8D7-54E6A94B2573}" destId="{CF1856B3-3EA3-43D3-B0B3-D190EF16A9A8}" srcOrd="0" destOrd="0" presId="urn:microsoft.com/office/officeart/2005/8/layout/hierarchy1"/>
    <dgm:cxn modelId="{E9ED5AD5-CF60-4AE4-BA35-A6185CD2D315}" type="presParOf" srcId="{CF1856B3-3EA3-43D3-B0B3-D190EF16A9A8}" destId="{F760BF67-48DB-43C1-A776-3B158AF72EC9}" srcOrd="0" destOrd="0" presId="urn:microsoft.com/office/officeart/2005/8/layout/hierarchy1"/>
    <dgm:cxn modelId="{74A9E0E2-024C-44B7-A6E7-CD00825F622F}" type="presParOf" srcId="{CF1856B3-3EA3-43D3-B0B3-D190EF16A9A8}" destId="{A8322472-2237-46C9-A2C3-70246927673A}" srcOrd="1" destOrd="0" presId="urn:microsoft.com/office/officeart/2005/8/layout/hierarchy1"/>
    <dgm:cxn modelId="{AD757756-57FB-43A4-8E1B-9BF1FBF1C79B}" type="presParOf" srcId="{A7095945-E58B-46A7-B8D7-54E6A94B2573}" destId="{75365369-CD7B-4259-98D0-F3F9C0CF1560}" srcOrd="1" destOrd="0" presId="urn:microsoft.com/office/officeart/2005/8/layout/hierarchy1"/>
    <dgm:cxn modelId="{D9EA3199-81F1-4DE2-B17F-A080284F8A5F}" type="presParOf" srcId="{75365369-CD7B-4259-98D0-F3F9C0CF1560}" destId="{31212B0A-D311-49C1-A8B0-5FD26A7B310F}" srcOrd="0" destOrd="0" presId="urn:microsoft.com/office/officeart/2005/8/layout/hierarchy1"/>
    <dgm:cxn modelId="{064C4AE2-86A9-4611-9204-0139173EA665}" type="presParOf" srcId="{75365369-CD7B-4259-98D0-F3F9C0CF1560}" destId="{29CABF9D-6614-491E-9537-398DFD0988B9}" srcOrd="1" destOrd="0" presId="urn:microsoft.com/office/officeart/2005/8/layout/hierarchy1"/>
    <dgm:cxn modelId="{1FAC1526-C9A1-41D3-B184-E74762DC9C75}" type="presParOf" srcId="{29CABF9D-6614-491E-9537-398DFD0988B9}" destId="{CFAEA5B5-2C5F-40B6-ACAC-C3A3BA77C7E7}" srcOrd="0" destOrd="0" presId="urn:microsoft.com/office/officeart/2005/8/layout/hierarchy1"/>
    <dgm:cxn modelId="{3462D63A-FF8A-4D86-A0CD-A0E58EABE702}" type="presParOf" srcId="{CFAEA5B5-2C5F-40B6-ACAC-C3A3BA77C7E7}" destId="{2E920974-E50A-41DA-BEF1-82F86C6357F1}" srcOrd="0" destOrd="0" presId="urn:microsoft.com/office/officeart/2005/8/layout/hierarchy1"/>
    <dgm:cxn modelId="{C64F25F2-2123-45C9-856C-78676D8DF202}" type="presParOf" srcId="{CFAEA5B5-2C5F-40B6-ACAC-C3A3BA77C7E7}" destId="{3488B94B-2863-4861-A14E-5B174A60CE1F}" srcOrd="1" destOrd="0" presId="urn:microsoft.com/office/officeart/2005/8/layout/hierarchy1"/>
    <dgm:cxn modelId="{4D25AFD0-CD9A-4816-AAB7-CD52E72EB317}" type="presParOf" srcId="{29CABF9D-6614-491E-9537-398DFD0988B9}" destId="{3EE9F5F1-EEB7-4DC9-BBFC-761B4DE0228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1212B0A-D311-49C1-A8B0-5FD26A7B310F}">
      <dsp:nvSpPr>
        <dsp:cNvPr id="0" name=""/>
        <dsp:cNvSpPr/>
      </dsp:nvSpPr>
      <dsp:spPr>
        <a:xfrm>
          <a:off x="6104881" y="2724914"/>
          <a:ext cx="91440" cy="5074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7496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96B7D6-D4F6-486D-A71F-5D59481213C4}">
      <dsp:nvSpPr>
        <dsp:cNvPr id="0" name=""/>
        <dsp:cNvSpPr/>
      </dsp:nvSpPr>
      <dsp:spPr>
        <a:xfrm>
          <a:off x="4017857" y="1109360"/>
          <a:ext cx="2132744" cy="5074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5843"/>
              </a:lnTo>
              <a:lnTo>
                <a:pt x="2132744" y="345843"/>
              </a:lnTo>
              <a:lnTo>
                <a:pt x="2132744" y="507496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422333-5736-472C-90E2-22A8D460A060}">
      <dsp:nvSpPr>
        <dsp:cNvPr id="0" name=""/>
        <dsp:cNvSpPr/>
      </dsp:nvSpPr>
      <dsp:spPr>
        <a:xfrm>
          <a:off x="3972137" y="2724914"/>
          <a:ext cx="91440" cy="5074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7496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85DBFC-03A3-4741-A397-528282478BC4}">
      <dsp:nvSpPr>
        <dsp:cNvPr id="0" name=""/>
        <dsp:cNvSpPr/>
      </dsp:nvSpPr>
      <dsp:spPr>
        <a:xfrm>
          <a:off x="3972137" y="1109360"/>
          <a:ext cx="91440" cy="5074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7496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8A3CB6-2839-45DD-AF8C-FF6638238640}">
      <dsp:nvSpPr>
        <dsp:cNvPr id="0" name=""/>
        <dsp:cNvSpPr/>
      </dsp:nvSpPr>
      <dsp:spPr>
        <a:xfrm>
          <a:off x="1885112" y="1109360"/>
          <a:ext cx="2132744" cy="507496"/>
        </a:xfrm>
        <a:custGeom>
          <a:avLst/>
          <a:gdLst/>
          <a:ahLst/>
          <a:cxnLst/>
          <a:rect l="0" t="0" r="0" b="0"/>
          <a:pathLst>
            <a:path>
              <a:moveTo>
                <a:pt x="2132744" y="0"/>
              </a:moveTo>
              <a:lnTo>
                <a:pt x="2132744" y="345843"/>
              </a:lnTo>
              <a:lnTo>
                <a:pt x="0" y="345843"/>
              </a:lnTo>
              <a:lnTo>
                <a:pt x="0" y="507496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3FC016-7E0E-461E-9E32-4DF57E95DAB8}">
      <dsp:nvSpPr>
        <dsp:cNvPr id="0" name=""/>
        <dsp:cNvSpPr/>
      </dsp:nvSpPr>
      <dsp:spPr>
        <a:xfrm>
          <a:off x="3145370" y="1302"/>
          <a:ext cx="1744972" cy="11080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2271C5-DB75-4C8D-BC42-83F5DEFD2A90}">
      <dsp:nvSpPr>
        <dsp:cNvPr id="0" name=""/>
        <dsp:cNvSpPr/>
      </dsp:nvSpPr>
      <dsp:spPr>
        <a:xfrm>
          <a:off x="3339256" y="185494"/>
          <a:ext cx="1744972" cy="11080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C++ Control Structure</a:t>
          </a:r>
          <a:endParaRPr lang="x-none" sz="1700" kern="1200" dirty="0"/>
        </a:p>
      </dsp:txBody>
      <dsp:txXfrm>
        <a:off x="3339256" y="185494"/>
        <a:ext cx="1744972" cy="1108057"/>
      </dsp:txXfrm>
    </dsp:sp>
    <dsp:sp modelId="{104AAAAA-4502-47A5-85AF-A2CF66A605FE}">
      <dsp:nvSpPr>
        <dsp:cNvPr id="0" name=""/>
        <dsp:cNvSpPr/>
      </dsp:nvSpPr>
      <dsp:spPr>
        <a:xfrm>
          <a:off x="1012626" y="1616856"/>
          <a:ext cx="1744972" cy="11080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BCF36B-95A3-4A62-99FB-36375DD8EF28}">
      <dsp:nvSpPr>
        <dsp:cNvPr id="0" name=""/>
        <dsp:cNvSpPr/>
      </dsp:nvSpPr>
      <dsp:spPr>
        <a:xfrm>
          <a:off x="1206512" y="1801047"/>
          <a:ext cx="1744972" cy="11080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Sequence structure</a:t>
          </a:r>
          <a:endParaRPr lang="x-none" sz="1700" kern="1200" dirty="0"/>
        </a:p>
      </dsp:txBody>
      <dsp:txXfrm>
        <a:off x="1206512" y="1801047"/>
        <a:ext cx="1744972" cy="1108057"/>
      </dsp:txXfrm>
    </dsp:sp>
    <dsp:sp modelId="{B35ABEAB-CD9D-4CB8-A39A-FB3299014CD4}">
      <dsp:nvSpPr>
        <dsp:cNvPr id="0" name=""/>
        <dsp:cNvSpPr/>
      </dsp:nvSpPr>
      <dsp:spPr>
        <a:xfrm>
          <a:off x="3145370" y="1616856"/>
          <a:ext cx="1744972" cy="11080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A36B3F-2060-4F78-B211-945B5E78D53B}">
      <dsp:nvSpPr>
        <dsp:cNvPr id="0" name=""/>
        <dsp:cNvSpPr/>
      </dsp:nvSpPr>
      <dsp:spPr>
        <a:xfrm>
          <a:off x="3339256" y="1801047"/>
          <a:ext cx="1744972" cy="11080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Selection Structure</a:t>
          </a:r>
          <a:endParaRPr lang="x-none" sz="1700" kern="1200" dirty="0"/>
        </a:p>
      </dsp:txBody>
      <dsp:txXfrm>
        <a:off x="3339256" y="1801047"/>
        <a:ext cx="1744972" cy="1108057"/>
      </dsp:txXfrm>
    </dsp:sp>
    <dsp:sp modelId="{D7A8A8D6-2CFE-45D0-82A8-F7822AC859AA}">
      <dsp:nvSpPr>
        <dsp:cNvPr id="0" name=""/>
        <dsp:cNvSpPr/>
      </dsp:nvSpPr>
      <dsp:spPr>
        <a:xfrm>
          <a:off x="3145370" y="3232410"/>
          <a:ext cx="1744972" cy="11080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48D039-79E4-4B75-BEEA-CE5F1744F0C9}">
      <dsp:nvSpPr>
        <dsp:cNvPr id="0" name=""/>
        <dsp:cNvSpPr/>
      </dsp:nvSpPr>
      <dsp:spPr>
        <a:xfrm>
          <a:off x="3339256" y="3416601"/>
          <a:ext cx="1744972" cy="11080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If, if… else, switch</a:t>
          </a:r>
          <a:endParaRPr lang="x-none" sz="1700" kern="1200" dirty="0"/>
        </a:p>
      </dsp:txBody>
      <dsp:txXfrm>
        <a:off x="3339256" y="3416601"/>
        <a:ext cx="1744972" cy="1108057"/>
      </dsp:txXfrm>
    </dsp:sp>
    <dsp:sp modelId="{F760BF67-48DB-43C1-A776-3B158AF72EC9}">
      <dsp:nvSpPr>
        <dsp:cNvPr id="0" name=""/>
        <dsp:cNvSpPr/>
      </dsp:nvSpPr>
      <dsp:spPr>
        <a:xfrm>
          <a:off x="5278115" y="1616856"/>
          <a:ext cx="1744972" cy="11080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322472-2237-46C9-A2C3-70246927673A}">
      <dsp:nvSpPr>
        <dsp:cNvPr id="0" name=""/>
        <dsp:cNvSpPr/>
      </dsp:nvSpPr>
      <dsp:spPr>
        <a:xfrm>
          <a:off x="5472000" y="1801047"/>
          <a:ext cx="1744972" cy="1108057"/>
        </a:xfrm>
        <a:prstGeom prst="roundRect">
          <a:avLst>
            <a:gd name="adj" fmla="val 10000"/>
          </a:avLst>
        </a:prstGeom>
        <a:solidFill>
          <a:srgbClr val="00B050">
            <a:alpha val="90000"/>
          </a:srgb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Repetition structure</a:t>
          </a:r>
          <a:endParaRPr lang="x-none" sz="1700" kern="1200" dirty="0"/>
        </a:p>
      </dsp:txBody>
      <dsp:txXfrm>
        <a:off x="5472000" y="1801047"/>
        <a:ext cx="1744972" cy="1108057"/>
      </dsp:txXfrm>
    </dsp:sp>
    <dsp:sp modelId="{2E920974-E50A-41DA-BEF1-82F86C6357F1}">
      <dsp:nvSpPr>
        <dsp:cNvPr id="0" name=""/>
        <dsp:cNvSpPr/>
      </dsp:nvSpPr>
      <dsp:spPr>
        <a:xfrm>
          <a:off x="5278115" y="3232410"/>
          <a:ext cx="1744972" cy="11080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88B94B-2863-4861-A14E-5B174A60CE1F}">
      <dsp:nvSpPr>
        <dsp:cNvPr id="0" name=""/>
        <dsp:cNvSpPr/>
      </dsp:nvSpPr>
      <dsp:spPr>
        <a:xfrm>
          <a:off x="5472000" y="3416601"/>
          <a:ext cx="1744972" cy="1108057"/>
        </a:xfrm>
        <a:prstGeom prst="roundRect">
          <a:avLst>
            <a:gd name="adj" fmla="val 10000"/>
          </a:avLst>
        </a:prstGeom>
        <a:solidFill>
          <a:srgbClr val="00B050">
            <a:alpha val="90000"/>
          </a:srgb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While, do…while, for </a:t>
          </a:r>
          <a:endParaRPr lang="x-none" sz="1700" kern="1200" dirty="0"/>
        </a:p>
      </dsp:txBody>
      <dsp:txXfrm>
        <a:off x="5472000" y="3416601"/>
        <a:ext cx="1744972" cy="11080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7E084149-E37C-47DA-B009-9F66F48F3A56}" type="datetimeFigureOut">
              <a:rPr lang="x-none" smtClean="0"/>
              <a:pPr/>
              <a:t>09/10/2012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B3F7840-1981-4BCC-B9C2-1989C8146D4E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xmlns:mv="urn:schemas-microsoft-com:mac:vml" xmlns:mc="http://schemas.openxmlformats.org/markup-compatibility/2006" val="4019772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AE53-3080-447A-9E80-4B6FA90710D0}" type="slidenum">
              <a:rPr lang="x-none" smtClean="0"/>
              <a:pPr/>
              <a:t>3</a:t>
            </a:fld>
            <a:endParaRPr lang="x-non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x-none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B6B2E68-7DD5-40B0-8486-66AF8930DA22}" type="slidenum">
              <a:rPr lang="x-none" smtClean="0"/>
              <a:pPr>
                <a:defRPr/>
              </a:pPr>
              <a:t>45</a:t>
            </a:fld>
            <a:endParaRPr lang="x-non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x-none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17E06B-A955-44F6-8110-CC4B3A603747}" type="slidenum">
              <a:rPr lang="x-none" smtClean="0"/>
              <a:pPr>
                <a:defRPr/>
              </a:pPr>
              <a:t>46</a:t>
            </a:fld>
            <a:endParaRPr lang="x-non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x-none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6F9C3F5-D4D4-483D-9C30-4034E2839AA1}" type="slidenum">
              <a:rPr lang="x-none" smtClean="0"/>
              <a:pPr>
                <a:defRPr/>
              </a:pPr>
              <a:t>29</a:t>
            </a:fld>
            <a:endParaRPr lang="x-non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x-none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7B3DB99-B075-4BAC-ABC4-5FF2AA49EE26}" type="slidenum">
              <a:rPr lang="x-none" smtClean="0"/>
              <a:pPr>
                <a:defRPr/>
              </a:pPr>
              <a:t>38</a:t>
            </a:fld>
            <a:endParaRPr lang="x-non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x-none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0C00B25-64C7-4E9C-B671-657488B7735F}" type="slidenum">
              <a:rPr lang="x-none" smtClean="0"/>
              <a:pPr>
                <a:defRPr/>
              </a:pPr>
              <a:t>39</a:t>
            </a:fld>
            <a:endParaRPr lang="x-non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x-none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8D477C-9769-458F-9EA6-48BA486B29C0}" type="slidenum">
              <a:rPr lang="x-none" smtClean="0"/>
              <a:pPr>
                <a:defRPr/>
              </a:pPr>
              <a:t>40</a:t>
            </a:fld>
            <a:endParaRPr lang="x-non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x-none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99310BB-A35C-4F77-8AC7-398AE53C5DE5}" type="slidenum">
              <a:rPr lang="x-none" smtClean="0"/>
              <a:pPr>
                <a:defRPr/>
              </a:pPr>
              <a:t>41</a:t>
            </a:fld>
            <a:endParaRPr lang="x-non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x-none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8437B54-C116-4EE5-8967-1B956A40A5B8}" type="slidenum">
              <a:rPr lang="x-none" smtClean="0"/>
              <a:pPr>
                <a:defRPr/>
              </a:pPr>
              <a:t>42</a:t>
            </a:fld>
            <a:endParaRPr lang="x-non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x-none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17E06B-A955-44F6-8110-CC4B3A603747}" type="slidenum">
              <a:rPr lang="x-none" smtClean="0"/>
              <a:pPr>
                <a:defRPr/>
              </a:pPr>
              <a:t>43</a:t>
            </a:fld>
            <a:endParaRPr lang="x-non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x-none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17E06B-A955-44F6-8110-CC4B3A603747}" type="slidenum">
              <a:rPr lang="x-none" smtClean="0"/>
              <a:pPr>
                <a:defRPr/>
              </a:pPr>
              <a:t>44</a:t>
            </a:fld>
            <a:endParaRPr lang="x-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11FBF41-9AA4-4ACB-BE5F-076428D111DB}" type="datetime1">
              <a:rPr lang="x-none" smtClean="0"/>
              <a:pPr/>
              <a:t>09/10/2012</a:t>
            </a:fld>
            <a:endParaRPr lang="x-none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x-none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B8679B0-2C6C-43AC-86B7-A9C6ACE7FDC3}" type="slidenum">
              <a:rPr lang="x-none" smtClean="0"/>
              <a:pPr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426087-E862-4597-8812-850372FF5D36}" type="datetime1">
              <a:rPr lang="x-none" smtClean="0"/>
              <a:pPr/>
              <a:t>09/10/2012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8679B0-2C6C-43AC-86B7-A9C6ACE7FDC3}" type="slidenum">
              <a:rPr lang="x-none" smtClean="0"/>
              <a:pPr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AF55CF-4300-4EE8-8BA2-B5E12E777CE5}" type="datetime1">
              <a:rPr lang="x-none" smtClean="0"/>
              <a:pPr/>
              <a:t>09/10/2012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8679B0-2C6C-43AC-86B7-A9C6ACE7FDC3}" type="slidenum">
              <a:rPr lang="x-none" smtClean="0"/>
              <a:pPr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45ACFE-9C4A-431B-8BAB-796301D41E18}" type="datetime1">
              <a:rPr lang="x-none" smtClean="0"/>
              <a:pPr/>
              <a:t>09/10/2012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8679B0-2C6C-43AC-86B7-A9C6ACE7FDC3}" type="slidenum">
              <a:rPr lang="x-none" smtClean="0"/>
              <a:pPr/>
              <a:t>‹#›</a:t>
            </a:fld>
            <a:endParaRPr lang="x-none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161B13-5942-406B-9A2C-8F772ACFE3A2}" type="datetime1">
              <a:rPr lang="x-none" smtClean="0"/>
              <a:pPr/>
              <a:t>09/10/2012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8679B0-2C6C-43AC-86B7-A9C6ACE7FDC3}" type="slidenum">
              <a:rPr lang="x-none" smtClean="0"/>
              <a:pPr/>
              <a:t>‹#›</a:t>
            </a:fld>
            <a:endParaRPr lang="x-none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FCEB85-DF87-427D-9927-044D1BFC8219}" type="datetime1">
              <a:rPr lang="x-none" smtClean="0"/>
              <a:pPr/>
              <a:t>09/10/2012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8679B0-2C6C-43AC-86B7-A9C6ACE7FDC3}" type="slidenum">
              <a:rPr lang="x-none" smtClean="0"/>
              <a:pPr/>
              <a:t>‹#›</a:t>
            </a:fld>
            <a:endParaRPr lang="x-non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A7EC2B-6DD6-4C94-B0C4-AB78D5F73204}" type="datetime1">
              <a:rPr lang="x-none" smtClean="0"/>
              <a:pPr/>
              <a:t>09/10/2012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8679B0-2C6C-43AC-86B7-A9C6ACE7FDC3}" type="slidenum">
              <a:rPr lang="x-none" smtClean="0"/>
              <a:pPr/>
              <a:t>‹#›</a:t>
            </a:fld>
            <a:endParaRPr lang="x-non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FE88A9-7E22-48F4-9B8B-B563B754A7A9}" type="datetime1">
              <a:rPr lang="x-none" smtClean="0"/>
              <a:pPr/>
              <a:t>09/10/2012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8679B0-2C6C-43AC-86B7-A9C6ACE7FDC3}" type="slidenum">
              <a:rPr lang="x-none" smtClean="0"/>
              <a:pPr/>
              <a:t>‹#›</a:t>
            </a:fld>
            <a:endParaRPr lang="x-none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475FD3-CCED-45F9-9F07-4FC948AC9DB8}" type="datetime1">
              <a:rPr lang="x-none" smtClean="0"/>
              <a:pPr/>
              <a:t>09/10/2012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8679B0-2C6C-43AC-86B7-A9C6ACE7FDC3}" type="slidenum">
              <a:rPr lang="x-none" smtClean="0"/>
              <a:pPr/>
              <a:t>‹#›</a:t>
            </a:fld>
            <a:endParaRPr lang="x-non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9884AD4-0AFC-4A7B-BA69-908E28FA4F03}" type="datetime1">
              <a:rPr lang="x-none" smtClean="0"/>
              <a:pPr/>
              <a:t>09/10/2012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8679B0-2C6C-43AC-86B7-A9C6ACE7FDC3}" type="slidenum">
              <a:rPr lang="x-none" smtClean="0"/>
              <a:pPr/>
              <a:t>‹#›</a:t>
            </a:fld>
            <a:endParaRPr lang="x-non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99C4701-1B49-4C5A-ADEA-DB58EB82F44A}" type="datetime1">
              <a:rPr lang="x-none" smtClean="0"/>
              <a:pPr/>
              <a:t>09/10/2012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B8679B0-2C6C-43AC-86B7-A9C6ACE7FDC3}" type="slidenum">
              <a:rPr lang="x-none" smtClean="0"/>
              <a:pPr/>
              <a:t>‹#›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8AC69A7-BC42-47DD-88A5-98513EF7217D}" type="datetime1">
              <a:rPr lang="x-none" smtClean="0"/>
              <a:pPr/>
              <a:t>09/10/2012</a:t>
            </a:fld>
            <a:endParaRPr lang="x-none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x-none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B8679B0-2C6C-43AC-86B7-A9C6ACE7FDC3}" type="slidenum">
              <a:rPr lang="x-none" smtClean="0"/>
              <a:pPr/>
              <a:t>‹#›</a:t>
            </a:fld>
            <a:endParaRPr 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Control Statements</a:t>
            </a:r>
            <a:endParaRPr lang="x-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679B0-2C6C-43AC-86B7-A9C6ACE7FDC3}" type="slidenum">
              <a:rPr lang="x-none" smtClean="0"/>
              <a:pPr/>
              <a:t>1</a:t>
            </a:fld>
            <a:endParaRPr lang="x-none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679B0-2C6C-43AC-86B7-A9C6ACE7FDC3}" type="slidenum">
              <a:rPr lang="x-none" smtClean="0"/>
              <a:pPr/>
              <a:t>10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endParaRPr lang="x-none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11560" y="1484784"/>
            <a:ext cx="7010400" cy="48006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Counter-controlled repetition.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iostream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function main begins program execution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counter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    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initialization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while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counter &lt;=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{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repetition condition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counter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display counter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++counter;        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// increment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}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while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 successful termination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function main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The declaration</a:t>
            </a:r>
          </a:p>
          <a:p>
            <a:pPr lvl="3" algn="l" rtl="0">
              <a:buFontTx/>
              <a:buNone/>
            </a:pPr>
            <a:r>
              <a:rPr lang="en-US" b="1" dirty="0" err="1" smtClean="0">
                <a:latin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</a:rPr>
              <a:t> counter = 1;</a:t>
            </a:r>
          </a:p>
          <a:p>
            <a:pPr lvl="1" algn="l" rtl="0"/>
            <a:r>
              <a:rPr lang="en-US" dirty="0" smtClean="0"/>
              <a:t>Names </a:t>
            </a:r>
            <a:r>
              <a:rPr lang="en-US" b="1" dirty="0" smtClean="0">
                <a:latin typeface="Courier New" pitchFamily="49" charset="0"/>
              </a:rPr>
              <a:t>counter</a:t>
            </a:r>
          </a:p>
          <a:p>
            <a:pPr lvl="1" algn="l" rtl="0"/>
            <a:r>
              <a:rPr lang="en-US" dirty="0" smtClean="0"/>
              <a:t>Declares </a:t>
            </a:r>
            <a:r>
              <a:rPr lang="en-US" b="1" dirty="0" smtClean="0">
                <a:latin typeface="Courier New" pitchFamily="49" charset="0"/>
              </a:rPr>
              <a:t>counter</a:t>
            </a:r>
            <a:r>
              <a:rPr lang="en-US" dirty="0" smtClean="0"/>
              <a:t> to be an integer</a:t>
            </a:r>
          </a:p>
          <a:p>
            <a:pPr algn="l" rtl="0"/>
            <a:r>
              <a:rPr lang="en-US" dirty="0" smtClean="0"/>
              <a:t>Sets </a:t>
            </a:r>
            <a:r>
              <a:rPr lang="en-US" b="1" dirty="0" smtClean="0">
                <a:latin typeface="Courier New" pitchFamily="49" charset="0"/>
              </a:rPr>
              <a:t>counter</a:t>
            </a:r>
            <a:r>
              <a:rPr lang="en-US" dirty="0" smtClean="0"/>
              <a:t> to an initial value of </a:t>
            </a:r>
            <a:r>
              <a:rPr lang="en-US" b="1" dirty="0" smtClean="0">
                <a:latin typeface="Courier New" pitchFamily="49" charset="0"/>
              </a:rPr>
              <a:t>1</a:t>
            </a:r>
          </a:p>
          <a:p>
            <a:pPr algn="l" rtl="0"/>
            <a:r>
              <a:rPr lang="en-US" dirty="0" smtClean="0"/>
              <a:t>The loop continuation condition determines either the value of the control variable is less than or equal to 10.</a:t>
            </a:r>
          </a:p>
          <a:p>
            <a:pPr algn="l" rtl="0"/>
            <a:r>
              <a:rPr lang="en-US" dirty="0" smtClean="0"/>
              <a:t>The loop counter is incremented by 1 each time the loop’s body is performed.</a:t>
            </a:r>
          </a:p>
          <a:p>
            <a:pPr lvl="1" algn="l" rtl="0"/>
            <a:endParaRPr lang="en-US" b="1" dirty="0" smtClean="0">
              <a:latin typeface="Courier New" pitchFamily="49" charset="0"/>
            </a:endParaRPr>
          </a:p>
          <a:p>
            <a:pPr algn="l" rtl="0"/>
            <a:endParaRPr lang="en-US" b="1" dirty="0" smtClean="0">
              <a:latin typeface="Courier New" pitchFamily="49" charset="0"/>
            </a:endParaRPr>
          </a:p>
          <a:p>
            <a:pPr algn="l" rtl="0"/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679B0-2C6C-43AC-86B7-A9C6ACE7FDC3}" type="slidenum">
              <a:rPr lang="x-none" smtClean="0"/>
              <a:pPr/>
              <a:t>11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531352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Essentials of counter-controlled repetition requires:</a:t>
            </a:r>
            <a:endParaRPr lang="x-none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Write a </a:t>
            </a:r>
            <a:r>
              <a:rPr lang="en-US" dirty="0" err="1" smtClean="0"/>
              <a:t>pesudocode</a:t>
            </a:r>
            <a:r>
              <a:rPr lang="en-US" dirty="0" smtClean="0"/>
              <a:t> to find the average of the students grade for </a:t>
            </a:r>
            <a:r>
              <a:rPr lang="en-US" dirty="0" smtClean="0"/>
              <a:t>five </a:t>
            </a:r>
            <a:r>
              <a:rPr lang="en-US" dirty="0" smtClean="0"/>
              <a:t>subjects in the class. </a:t>
            </a:r>
          </a:p>
          <a:p>
            <a:pPr algn="l" rtl="0"/>
            <a:r>
              <a:rPr lang="en-US" dirty="0" err="1" smtClean="0"/>
              <a:t>Pseudocode</a:t>
            </a:r>
            <a:r>
              <a:rPr lang="en-US" dirty="0" smtClean="0"/>
              <a:t>:</a:t>
            </a:r>
          </a:p>
          <a:p>
            <a:pPr lvl="2" algn="l" rtl="0">
              <a:buFontTx/>
              <a:buNone/>
            </a:pPr>
            <a:r>
              <a:rPr lang="en-US" i="1" dirty="0" smtClean="0">
                <a:solidFill>
                  <a:schemeClr val="accent1">
                    <a:lumMod val="50000"/>
                  </a:schemeClr>
                </a:solidFill>
              </a:rPr>
              <a:t>Set total to zero</a:t>
            </a:r>
          </a:p>
          <a:p>
            <a:pPr lvl="2" algn="l" rtl="0">
              <a:buFontTx/>
              <a:buNone/>
            </a:pPr>
            <a:r>
              <a:rPr lang="en-US" i="1" dirty="0" smtClean="0">
                <a:solidFill>
                  <a:schemeClr val="accent1">
                    <a:lumMod val="50000"/>
                  </a:schemeClr>
                </a:solidFill>
              </a:rPr>
              <a:t>Set grade counter to one</a:t>
            </a:r>
          </a:p>
          <a:p>
            <a:pPr lvl="2" algn="l" rtl="0">
              <a:buFontTx/>
              <a:buNone/>
            </a:pPr>
            <a:r>
              <a:rPr lang="en-US" i="1" dirty="0" smtClean="0">
                <a:solidFill>
                  <a:schemeClr val="accent1">
                    <a:lumMod val="50000"/>
                  </a:schemeClr>
                </a:solidFill>
              </a:rPr>
              <a:t>While grade counter is less than or equal to </a:t>
            </a:r>
            <a:r>
              <a:rPr lang="en-US" i="1" dirty="0" smtClean="0">
                <a:solidFill>
                  <a:schemeClr val="accent1">
                    <a:lumMod val="50000"/>
                  </a:schemeClr>
                </a:solidFill>
              </a:rPr>
              <a:t>five</a:t>
            </a:r>
            <a:r>
              <a:rPr lang="en-US" i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i="1" dirty="0" smtClean="0">
                <a:solidFill>
                  <a:schemeClr val="accent1">
                    <a:lumMod val="50000"/>
                  </a:schemeClr>
                </a:solidFill>
              </a:rPr>
              <a:t>	Input the next grade</a:t>
            </a:r>
            <a:br>
              <a:rPr lang="en-US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i="1" dirty="0" smtClean="0">
                <a:solidFill>
                  <a:schemeClr val="accent1">
                    <a:lumMod val="50000"/>
                  </a:schemeClr>
                </a:solidFill>
              </a:rPr>
              <a:t>	Add the grade into the total</a:t>
            </a:r>
            <a:br>
              <a:rPr lang="en-US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i="1" dirty="0" smtClean="0">
                <a:solidFill>
                  <a:schemeClr val="accent1">
                    <a:lumMod val="50000"/>
                  </a:schemeClr>
                </a:solidFill>
              </a:rPr>
              <a:t>	Add one to the grade counter</a:t>
            </a:r>
          </a:p>
          <a:p>
            <a:pPr lvl="2" algn="l" rtl="0">
              <a:buFontTx/>
              <a:buNone/>
            </a:pPr>
            <a:r>
              <a:rPr lang="en-US" i="1" dirty="0" smtClean="0">
                <a:solidFill>
                  <a:schemeClr val="accent1">
                    <a:lumMod val="50000"/>
                  </a:schemeClr>
                </a:solidFill>
              </a:rPr>
              <a:t>Set the class average to the total divided by ten</a:t>
            </a:r>
            <a:br>
              <a:rPr lang="en-US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i="1" dirty="0" smtClean="0">
                <a:solidFill>
                  <a:schemeClr val="accent1">
                    <a:lumMod val="50000"/>
                  </a:schemeClr>
                </a:solidFill>
              </a:rPr>
              <a:t>Print the class average</a:t>
            </a:r>
          </a:p>
          <a:p>
            <a:pPr algn="l" rtl="0"/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679B0-2C6C-43AC-86B7-A9C6ACE7FDC3}" type="slidenum">
              <a:rPr lang="x-none" smtClean="0"/>
              <a:pPr/>
              <a:t>12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while example</a:t>
            </a:r>
            <a:endParaRPr lang="x-none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679B0-2C6C-43AC-86B7-A9C6ACE7FDC3}" type="slidenum">
              <a:rPr lang="x-none" smtClean="0"/>
              <a:pPr/>
              <a:t>13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while </a:t>
            </a:r>
            <a:r>
              <a:rPr lang="en-US" dirty="0" smtClean="0"/>
              <a:t>example</a:t>
            </a:r>
            <a:endParaRPr lang="x-none" dirty="0" smtClean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11560" y="1484784"/>
            <a:ext cx="7010400" cy="48006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algn="l" rtl="0"/>
            <a:r>
              <a:rPr lang="en-US" sz="1600" dirty="0">
                <a:solidFill>
                  <a:srgbClr val="0000FF"/>
                </a:solidFill>
                <a:latin typeface="Consolas"/>
              </a:rPr>
              <a:t>#include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600" dirty="0">
                <a:solidFill>
                  <a:srgbClr val="A31515"/>
                </a:solidFill>
                <a:latin typeface="Consolas"/>
              </a:rPr>
              <a:t>&lt;</a:t>
            </a:r>
            <a:r>
              <a:rPr lang="en-US" sz="1600" dirty="0" err="1">
                <a:solidFill>
                  <a:srgbClr val="A31515"/>
                </a:solidFill>
                <a:latin typeface="Consolas"/>
              </a:rPr>
              <a:t>iostream</a:t>
            </a:r>
            <a:r>
              <a:rPr lang="en-US" sz="1600" dirty="0">
                <a:solidFill>
                  <a:srgbClr val="A31515"/>
                </a:solidFill>
                <a:latin typeface="Consolas"/>
              </a:rPr>
              <a:t>&gt;</a:t>
            </a:r>
            <a:endParaRPr lang="en-US" sz="1600" dirty="0">
              <a:solidFill>
                <a:prstClr val="black"/>
              </a:solidFill>
              <a:latin typeface="Consolas"/>
            </a:endParaRPr>
          </a:p>
          <a:p>
            <a:pPr algn="l" rtl="0"/>
            <a:r>
              <a:rPr lang="en-US" sz="1600" dirty="0">
                <a:solidFill>
                  <a:srgbClr val="0000FF"/>
                </a:solidFill>
                <a:latin typeface="Consolas"/>
              </a:rPr>
              <a:t>using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/>
              </a:rPr>
              <a:t>namespace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Consolas"/>
              </a:rPr>
              <a:t>std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;</a:t>
            </a:r>
          </a:p>
          <a:p>
            <a:pPr algn="l" rtl="0"/>
            <a:r>
              <a:rPr lang="en-US" sz="1600" dirty="0" err="1">
                <a:solidFill>
                  <a:srgbClr val="0000FF"/>
                </a:solidFill>
                <a:latin typeface="Consolas"/>
              </a:rPr>
              <a:t>int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 main ()</a:t>
            </a:r>
          </a:p>
          <a:p>
            <a:pPr algn="l" rtl="0"/>
            <a:r>
              <a:rPr lang="x-none" sz="1600" dirty="0">
                <a:solidFill>
                  <a:prstClr val="black"/>
                </a:solidFill>
                <a:latin typeface="Consolas"/>
              </a:rPr>
              <a:t>{</a:t>
            </a:r>
          </a:p>
          <a:p>
            <a:pPr algn="l" rtl="0"/>
            <a:endParaRPr lang="x-none" sz="1600" dirty="0">
              <a:solidFill>
                <a:prstClr val="black"/>
              </a:solidFill>
              <a:latin typeface="Consolas"/>
            </a:endParaRPr>
          </a:p>
          <a:p>
            <a:pPr algn="l" rtl="0"/>
            <a:r>
              <a:rPr lang="en-US" sz="16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latin typeface="Consolas"/>
              </a:rPr>
              <a:t>int</a:t>
            </a:r>
            <a:r>
              <a:rPr lang="en-US" sz="16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total=0;    </a:t>
            </a:r>
            <a:r>
              <a:rPr lang="en-US" sz="1600" dirty="0">
                <a:solidFill>
                  <a:srgbClr val="008000"/>
                </a:solidFill>
                <a:latin typeface="Consolas"/>
              </a:rPr>
              <a:t>//sum of the grade entered by user</a:t>
            </a:r>
            <a:endParaRPr lang="en-US" sz="1600" dirty="0">
              <a:solidFill>
                <a:prstClr val="black"/>
              </a:solidFill>
              <a:latin typeface="Consolas"/>
            </a:endParaRPr>
          </a:p>
          <a:p>
            <a:pPr algn="l" rtl="0"/>
            <a:r>
              <a:rPr lang="en-US" sz="16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600" dirty="0" err="1">
                <a:solidFill>
                  <a:srgbClr val="0000FF"/>
                </a:solidFill>
                <a:latin typeface="Consolas"/>
              </a:rPr>
              <a:t>int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Consolas"/>
              </a:rPr>
              <a:t>gradecounter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=1; </a:t>
            </a:r>
            <a:r>
              <a:rPr lang="en-US" sz="1600" dirty="0" smtClean="0">
                <a:solidFill>
                  <a:srgbClr val="008000"/>
                </a:solidFill>
                <a:latin typeface="Consolas"/>
              </a:rPr>
              <a:t>//</a:t>
            </a:r>
            <a:r>
              <a:rPr lang="en-US" sz="1600" dirty="0">
                <a:solidFill>
                  <a:srgbClr val="008000"/>
                </a:solidFill>
                <a:latin typeface="Consolas"/>
              </a:rPr>
              <a:t>number of the grade to be entered next</a:t>
            </a:r>
            <a:endParaRPr lang="en-US" sz="1600" dirty="0">
              <a:solidFill>
                <a:prstClr val="black"/>
              </a:solidFill>
              <a:latin typeface="Consolas"/>
            </a:endParaRPr>
          </a:p>
          <a:p>
            <a:pPr algn="l" rtl="0"/>
            <a:r>
              <a:rPr lang="en-US" sz="16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600" dirty="0" err="1">
                <a:solidFill>
                  <a:srgbClr val="0000FF"/>
                </a:solidFill>
                <a:latin typeface="Consolas"/>
              </a:rPr>
              <a:t>int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 grade;  </a:t>
            </a:r>
            <a:r>
              <a:rPr lang="en-US" sz="1600" dirty="0">
                <a:solidFill>
                  <a:srgbClr val="008000"/>
                </a:solidFill>
                <a:latin typeface="Consolas"/>
              </a:rPr>
              <a:t>//grade value entered by user</a:t>
            </a:r>
            <a:endParaRPr lang="en-US" sz="1600" dirty="0">
              <a:solidFill>
                <a:prstClr val="black"/>
              </a:solidFill>
              <a:latin typeface="Consolas"/>
            </a:endParaRPr>
          </a:p>
          <a:p>
            <a:pPr algn="l" rtl="0"/>
            <a:r>
              <a:rPr lang="x-none" sz="1600" dirty="0">
                <a:solidFill>
                  <a:prstClr val="black"/>
                </a:solidFill>
                <a:latin typeface="Consolas"/>
              </a:rPr>
              <a:t>    </a:t>
            </a:r>
          </a:p>
          <a:p>
            <a:pPr algn="l" rtl="0"/>
            <a:r>
              <a:rPr lang="en-US" sz="16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Consolas"/>
              </a:rPr>
              <a:t>while</a:t>
            </a:r>
            <a:r>
              <a:rPr lang="en-US" sz="16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( </a:t>
            </a:r>
            <a:r>
              <a:rPr lang="en-US" sz="1600" dirty="0" err="1">
                <a:solidFill>
                  <a:prstClr val="black"/>
                </a:solidFill>
                <a:latin typeface="Consolas"/>
              </a:rPr>
              <a:t>gradecounter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 &lt;= </a:t>
            </a:r>
            <a:r>
              <a:rPr lang="en-US" sz="1600" dirty="0" smtClean="0">
                <a:solidFill>
                  <a:prstClr val="black"/>
                </a:solidFill>
                <a:latin typeface="Consolas"/>
              </a:rPr>
              <a:t>5 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)  </a:t>
            </a:r>
            <a:r>
              <a:rPr lang="en-US" sz="1600" dirty="0">
                <a:solidFill>
                  <a:srgbClr val="008000"/>
                </a:solidFill>
                <a:latin typeface="Consolas"/>
              </a:rPr>
              <a:t>// loop </a:t>
            </a:r>
            <a:r>
              <a:rPr lang="en-US" sz="1600" dirty="0" smtClean="0">
                <a:solidFill>
                  <a:srgbClr val="008000"/>
                </a:solidFill>
                <a:latin typeface="Consolas"/>
              </a:rPr>
              <a:t>5 </a:t>
            </a:r>
            <a:r>
              <a:rPr lang="en-US" sz="1600" dirty="0" smtClean="0">
                <a:solidFill>
                  <a:srgbClr val="008000"/>
                </a:solidFill>
                <a:latin typeface="Consolas"/>
              </a:rPr>
              <a:t>times</a:t>
            </a:r>
            <a:endParaRPr lang="en-US" sz="1600" dirty="0" smtClean="0">
              <a:solidFill>
                <a:prstClr val="black"/>
              </a:solidFill>
              <a:latin typeface="Consolas"/>
            </a:endParaRPr>
          </a:p>
          <a:p>
            <a:pPr algn="l" rtl="0"/>
            <a:r>
              <a:rPr lang="en-US" sz="16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600" dirty="0" smtClean="0">
                <a:solidFill>
                  <a:prstClr val="black"/>
                </a:solidFill>
                <a:latin typeface="Consolas"/>
              </a:rPr>
              <a:t>{</a:t>
            </a:r>
            <a:endParaRPr lang="x-none" sz="1600" dirty="0">
              <a:solidFill>
                <a:prstClr val="black"/>
              </a:solidFill>
              <a:latin typeface="Consolas"/>
            </a:endParaRPr>
          </a:p>
          <a:p>
            <a:pPr algn="l" rtl="0"/>
            <a:r>
              <a:rPr lang="en-US" sz="16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600" dirty="0" smtClean="0">
                <a:solidFill>
                  <a:prstClr val="black"/>
                </a:solidFill>
                <a:latin typeface="Consolas"/>
              </a:rPr>
              <a:t>   </a:t>
            </a:r>
            <a:r>
              <a:rPr lang="en-US" sz="1600" dirty="0" err="1" smtClean="0">
                <a:solidFill>
                  <a:prstClr val="black"/>
                </a:solidFill>
                <a:latin typeface="Consolas"/>
              </a:rPr>
              <a:t>cout</a:t>
            </a:r>
            <a:r>
              <a:rPr lang="en-US" sz="1600" dirty="0" smtClean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&lt;&lt; </a:t>
            </a:r>
            <a:r>
              <a:rPr lang="en-US" sz="1600" dirty="0">
                <a:solidFill>
                  <a:srgbClr val="A31515"/>
                </a:solidFill>
                <a:latin typeface="Consolas"/>
              </a:rPr>
              <a:t>"Enter grade"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 &lt;&lt; </a:t>
            </a:r>
            <a:r>
              <a:rPr lang="en-US" sz="1600" dirty="0" err="1">
                <a:solidFill>
                  <a:prstClr val="black"/>
                </a:solidFill>
                <a:latin typeface="Consolas"/>
              </a:rPr>
              <a:t>endl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;  </a:t>
            </a:r>
          </a:p>
          <a:p>
            <a:pPr algn="l" rtl="0"/>
            <a:r>
              <a:rPr lang="en-US" sz="16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600" dirty="0" smtClean="0">
                <a:solidFill>
                  <a:prstClr val="black"/>
                </a:solidFill>
                <a:latin typeface="Consolas"/>
              </a:rPr>
              <a:t>   </a:t>
            </a:r>
            <a:r>
              <a:rPr lang="en-US" sz="1600" dirty="0" err="1" smtClean="0">
                <a:solidFill>
                  <a:prstClr val="black"/>
                </a:solidFill>
                <a:latin typeface="Consolas"/>
              </a:rPr>
              <a:t>cin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&gt;&gt;grade;  </a:t>
            </a:r>
            <a:r>
              <a:rPr lang="en-US" sz="1600" dirty="0">
                <a:solidFill>
                  <a:srgbClr val="008000"/>
                </a:solidFill>
                <a:latin typeface="Consolas"/>
              </a:rPr>
              <a:t>//input next grade</a:t>
            </a:r>
            <a:endParaRPr lang="en-US" sz="1600" dirty="0">
              <a:solidFill>
                <a:prstClr val="black"/>
              </a:solidFill>
              <a:latin typeface="Consolas"/>
            </a:endParaRPr>
          </a:p>
          <a:p>
            <a:pPr algn="l" rtl="0"/>
            <a:r>
              <a:rPr lang="en-US" sz="16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600" dirty="0" smtClean="0">
                <a:solidFill>
                  <a:prstClr val="black"/>
                </a:solidFill>
                <a:latin typeface="Consolas"/>
              </a:rPr>
              <a:t>   total=</a:t>
            </a:r>
            <a:r>
              <a:rPr lang="en-US" sz="1600" dirty="0" err="1" smtClean="0">
                <a:solidFill>
                  <a:prstClr val="black"/>
                </a:solidFill>
                <a:latin typeface="Consolas"/>
              </a:rPr>
              <a:t>total+grade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;  </a:t>
            </a:r>
            <a:r>
              <a:rPr lang="en-US" sz="1600" dirty="0">
                <a:solidFill>
                  <a:srgbClr val="008000"/>
                </a:solidFill>
                <a:latin typeface="Consolas"/>
              </a:rPr>
              <a:t>//add grade to total</a:t>
            </a:r>
            <a:endParaRPr lang="en-US" sz="1600" dirty="0">
              <a:solidFill>
                <a:prstClr val="black"/>
              </a:solidFill>
              <a:latin typeface="Consolas"/>
            </a:endParaRPr>
          </a:p>
          <a:p>
            <a:pPr algn="l" rtl="0"/>
            <a:r>
              <a:rPr lang="en-US" sz="1600" dirty="0">
                <a:solidFill>
                  <a:prstClr val="black"/>
                </a:solidFill>
                <a:latin typeface="Consolas"/>
              </a:rPr>
              <a:t>    </a:t>
            </a:r>
            <a:r>
              <a:rPr lang="en-US" sz="1600" dirty="0" err="1" smtClean="0">
                <a:solidFill>
                  <a:prstClr val="black"/>
                </a:solidFill>
                <a:latin typeface="Consolas"/>
              </a:rPr>
              <a:t>gradecounter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++;     </a:t>
            </a:r>
            <a:r>
              <a:rPr lang="en-US" sz="1600" dirty="0">
                <a:solidFill>
                  <a:srgbClr val="008000"/>
                </a:solidFill>
                <a:latin typeface="Consolas"/>
              </a:rPr>
              <a:t>// increment counter by 1</a:t>
            </a:r>
            <a:endParaRPr lang="en-US" sz="1600" dirty="0">
              <a:solidFill>
                <a:prstClr val="black"/>
              </a:solidFill>
              <a:latin typeface="Consolas"/>
            </a:endParaRPr>
          </a:p>
          <a:p>
            <a:pPr algn="l" rtl="0"/>
            <a:r>
              <a:rPr lang="x-none" sz="16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x-none" sz="1600" dirty="0" smtClean="0">
                <a:solidFill>
                  <a:prstClr val="black"/>
                </a:solidFill>
                <a:latin typeface="Consolas"/>
              </a:rPr>
              <a:t>  </a:t>
            </a:r>
            <a:r>
              <a:rPr lang="en-US" sz="1600" dirty="0" smtClean="0">
                <a:solidFill>
                  <a:prstClr val="black"/>
                </a:solidFill>
                <a:latin typeface="Consolas"/>
              </a:rPr>
              <a:t>}</a:t>
            </a:r>
            <a:r>
              <a:rPr lang="x-none" sz="1600" dirty="0" smtClean="0">
                <a:solidFill>
                  <a:prstClr val="black"/>
                </a:solidFill>
                <a:latin typeface="Consolas"/>
              </a:rPr>
              <a:t>  </a:t>
            </a:r>
            <a:endParaRPr lang="x-none" sz="1600" dirty="0">
              <a:solidFill>
                <a:prstClr val="black"/>
              </a:solidFill>
              <a:latin typeface="Consolas"/>
            </a:endParaRPr>
          </a:p>
          <a:p>
            <a:pPr algn="l" rtl="0"/>
            <a:r>
              <a:rPr lang="en-US" sz="1600" dirty="0">
                <a:solidFill>
                  <a:prstClr val="black"/>
                </a:solidFill>
                <a:latin typeface="Consolas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Consolas"/>
              </a:rPr>
              <a:t>cout</a:t>
            </a:r>
            <a:r>
              <a:rPr lang="en-US" sz="1600" dirty="0">
                <a:solidFill>
                  <a:prstClr val="black"/>
                </a:solidFill>
                <a:latin typeface="Consolas"/>
              </a:rPr>
              <a:t>&lt;&lt;</a:t>
            </a:r>
            <a:r>
              <a:rPr lang="en-US" sz="1600" dirty="0" smtClean="0">
                <a:solidFill>
                  <a:prstClr val="black"/>
                </a:solidFill>
                <a:latin typeface="Consolas"/>
              </a:rPr>
              <a:t>total/5;    </a:t>
            </a:r>
            <a:r>
              <a:rPr lang="en-US" sz="1600" dirty="0">
                <a:solidFill>
                  <a:srgbClr val="008000"/>
                </a:solidFill>
                <a:latin typeface="Consolas"/>
              </a:rPr>
              <a:t>//display the average of grades</a:t>
            </a:r>
            <a:endParaRPr lang="en-US" sz="1600" dirty="0">
              <a:solidFill>
                <a:prstClr val="black"/>
              </a:solidFill>
              <a:latin typeface="Consolas"/>
            </a:endParaRPr>
          </a:p>
          <a:p>
            <a:pPr algn="l" rtl="0"/>
            <a:r>
              <a:rPr lang="en-US" sz="1600" dirty="0" smtClean="0">
                <a:solidFill>
                  <a:prstClr val="black"/>
                </a:solidFill>
                <a:latin typeface="Consolas"/>
              </a:rPr>
              <a:t>}</a:t>
            </a:r>
            <a:endParaRPr lang="x-none" sz="1600" dirty="0">
              <a:solidFill>
                <a:prstClr val="black"/>
              </a:solidFill>
              <a:latin typeface="Consola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xmlns:mv="urn:schemas-microsoft-com:mac:vml" xmlns:mc="http://schemas.openxmlformats.org/markup-compatibility/2006" val="35696276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General format when using </a:t>
            </a:r>
            <a:r>
              <a:rPr lang="en-US" b="1" dirty="0" smtClean="0">
                <a:latin typeface="Courier New" pitchFamily="49" charset="0"/>
              </a:rPr>
              <a:t>for</a:t>
            </a:r>
            <a:r>
              <a:rPr lang="en-US" dirty="0" smtClean="0"/>
              <a:t> loops</a:t>
            </a:r>
          </a:p>
          <a:p>
            <a:pPr lvl="1" algn="l" rtl="0">
              <a:buFontTx/>
              <a:buNone/>
            </a:pPr>
            <a:r>
              <a:rPr lang="en-US" sz="1800" b="1" dirty="0" smtClean="0">
                <a:latin typeface="Courier New" pitchFamily="49" charset="0"/>
              </a:rPr>
              <a:t>for ( initialization; </a:t>
            </a:r>
            <a:r>
              <a:rPr lang="en-US" sz="1800" b="1" dirty="0" err="1" smtClean="0">
                <a:latin typeface="Courier New" pitchFamily="49" charset="0"/>
              </a:rPr>
              <a:t>LoopContinuationTest</a:t>
            </a:r>
            <a:r>
              <a:rPr lang="en-US" sz="1800" b="1" dirty="0" smtClean="0">
                <a:latin typeface="Courier New" pitchFamily="49" charset="0"/>
              </a:rPr>
              <a:t>; 	increment )</a:t>
            </a:r>
          </a:p>
          <a:p>
            <a:pPr lvl="1" algn="l" rtl="0">
              <a:buFontTx/>
              <a:buNone/>
            </a:pPr>
            <a:r>
              <a:rPr lang="en-US" sz="1800" b="1" dirty="0" smtClean="0">
                <a:latin typeface="Courier New" pitchFamily="49" charset="0"/>
              </a:rPr>
              <a:t>   statement </a:t>
            </a:r>
          </a:p>
          <a:p>
            <a:pPr algn="l" rtl="0"/>
            <a:r>
              <a:rPr lang="en-US" dirty="0" smtClean="0"/>
              <a:t>Example</a:t>
            </a:r>
          </a:p>
          <a:p>
            <a:pPr lvl="1" algn="l" rtl="0"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for( </a:t>
            </a:r>
            <a:r>
              <a:rPr lang="en-US" sz="2000" b="1" dirty="0" err="1" smtClean="0">
                <a:latin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</a:rPr>
              <a:t> counter = 1; counter &lt;= 10; counter++ )</a:t>
            </a:r>
          </a:p>
          <a:p>
            <a:pPr lvl="2" algn="l" rtl="0">
              <a:buFontTx/>
              <a:buNone/>
            </a:pPr>
            <a:r>
              <a:rPr lang="en-US" b="1" dirty="0" err="1" smtClean="0">
                <a:latin typeface="Courier New" pitchFamily="49" charset="0"/>
              </a:rPr>
              <a:t>cout</a:t>
            </a:r>
            <a:r>
              <a:rPr lang="en-US" b="1" dirty="0" smtClean="0">
                <a:latin typeface="Courier New" pitchFamily="49" charset="0"/>
              </a:rPr>
              <a:t> &lt;&lt; counter &lt;&lt; </a:t>
            </a:r>
            <a:r>
              <a:rPr lang="en-US" b="1" dirty="0" err="1" smtClean="0">
                <a:latin typeface="Courier New" pitchFamily="49" charset="0"/>
              </a:rPr>
              <a:t>endl</a:t>
            </a:r>
            <a:r>
              <a:rPr lang="en-US" b="1" dirty="0" smtClean="0">
                <a:latin typeface="Courier New" pitchFamily="49" charset="0"/>
              </a:rPr>
              <a:t>;</a:t>
            </a:r>
          </a:p>
          <a:p>
            <a:pPr lvl="1" algn="l" rtl="0"/>
            <a:r>
              <a:rPr lang="en-US" dirty="0" smtClean="0"/>
              <a:t>Prints integers from one to ten</a:t>
            </a:r>
          </a:p>
          <a:p>
            <a:pPr lvl="1" algn="l" rtl="0">
              <a:buNone/>
            </a:pPr>
            <a:endParaRPr lang="x-non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679B0-2C6C-43AC-86B7-A9C6ACE7FDC3}" type="slidenum">
              <a:rPr lang="x-none" smtClean="0"/>
              <a:pPr/>
              <a:t>14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for Repetition Structure</a:t>
            </a:r>
            <a:endParaRPr lang="x-none" dirty="0"/>
          </a:p>
        </p:txBody>
      </p:sp>
      <p:grpSp>
        <p:nvGrpSpPr>
          <p:cNvPr id="6" name="Group 5"/>
          <p:cNvGrpSpPr/>
          <p:nvPr/>
        </p:nvGrpSpPr>
        <p:grpSpPr>
          <a:xfrm>
            <a:off x="7236296" y="3740219"/>
            <a:ext cx="1221904" cy="1993037"/>
            <a:chOff x="7236296" y="3573016"/>
            <a:chExt cx="1221904" cy="1993037"/>
          </a:xfrm>
        </p:grpSpPr>
        <p:sp>
          <p:nvSpPr>
            <p:cNvPr id="4" name="Text Box 35"/>
            <p:cNvSpPr txBox="1">
              <a:spLocks noChangeArrowheads="1"/>
            </p:cNvSpPr>
            <p:nvPr/>
          </p:nvSpPr>
          <p:spPr bwMode="auto">
            <a:xfrm>
              <a:off x="7236296" y="4365724"/>
              <a:ext cx="1221904" cy="1200329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 eaLnBrk="0" hangingPunct="0"/>
              <a:r>
                <a:rPr lang="en-US" b="0">
                  <a:solidFill>
                    <a:srgbClr val="000000"/>
                  </a:solidFill>
                  <a:latin typeface="Times New Roman" pitchFamily="18" charset="0"/>
                </a:rPr>
                <a:t>No semicolon after last statement</a:t>
              </a:r>
            </a:p>
          </p:txBody>
        </p:sp>
        <p:sp>
          <p:nvSpPr>
            <p:cNvPr id="5" name="Line 36"/>
            <p:cNvSpPr>
              <a:spLocks noChangeShapeType="1"/>
            </p:cNvSpPr>
            <p:nvPr/>
          </p:nvSpPr>
          <p:spPr bwMode="auto">
            <a:xfrm flipH="1" flipV="1">
              <a:off x="7884368" y="3573016"/>
              <a:ext cx="0" cy="762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x-none"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>
                <a:cs typeface="Arial" pitchFamily="34" charset="0"/>
              </a:rPr>
              <a:t>As we said in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while</a:t>
            </a:r>
            <a:r>
              <a:rPr lang="en-US" dirty="0" smtClean="0">
                <a:cs typeface="Arial" pitchFamily="34" charset="0"/>
              </a:rPr>
              <a:t>, If you need to repeat more than one statement in a program loop, you must place the statements in a block marked by braces</a:t>
            </a:r>
          </a:p>
          <a:p>
            <a:pPr algn="l" rtl="0">
              <a:buNone/>
            </a:pPr>
            <a:r>
              <a:rPr lang="en-US" dirty="0" smtClean="0">
                <a:cs typeface="Arial" pitchFamily="34" charset="0"/>
              </a:rPr>
              <a:t>	{ }.</a:t>
            </a:r>
            <a:endParaRPr lang="x-none" dirty="0" smtClean="0"/>
          </a:p>
          <a:p>
            <a:pPr algn="l" rtl="0"/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679B0-2C6C-43AC-86B7-A9C6ACE7FDC3}" type="slidenum">
              <a:rPr lang="x-none" smtClean="0"/>
              <a:pPr/>
              <a:t>15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for</a:t>
            </a:r>
            <a:r>
              <a:rPr lang="en-US" dirty="0" smtClean="0"/>
              <a:t> Repetition Structure </a:t>
            </a:r>
            <a:endParaRPr lang="x-none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AEMZJI0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2348880"/>
            <a:ext cx="8964489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679B0-2C6C-43AC-86B7-A9C6ACE7FDC3}" type="slidenum">
              <a:rPr lang="x-none" smtClean="0"/>
              <a:pPr/>
              <a:t>16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for Repetition Structure</a:t>
            </a:r>
            <a:endParaRPr lang="x-none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679B0-2C6C-43AC-86B7-A9C6ACE7FDC3}" type="slidenum">
              <a:rPr lang="x-none" smtClean="0"/>
              <a:pPr/>
              <a:t>17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noProof="1"/>
              <a:t>for </a:t>
            </a:r>
            <a:r>
              <a:rPr lang="en-US" noProof="1" smtClean="0"/>
              <a:t>Repetition example</a:t>
            </a:r>
            <a:endParaRPr lang="x-none" noProof="1" smtClean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23528" y="1628800"/>
            <a:ext cx="7946504" cy="4824536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Counter-controlled repetition with the for structure.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iostream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namespace</a:t>
            </a:r>
            <a:r>
              <a:rPr kumimoji="0" lang="en-US" sz="12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function main begins program execution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Initialization, repetition condition and incrementing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are all included in the for structure header.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counter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counter &lt;=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counter++ 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counter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 successful termination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function main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b="1" dirty="0" smtClean="0">
                <a:latin typeface="Courier New" pitchFamily="49" charset="0"/>
              </a:rPr>
              <a:t>for</a:t>
            </a:r>
            <a:r>
              <a:rPr lang="en-US" dirty="0" smtClean="0"/>
              <a:t> loops can usually be rewritten as </a:t>
            </a:r>
            <a:r>
              <a:rPr lang="en-US" b="1" dirty="0" smtClean="0">
                <a:latin typeface="Courier New" pitchFamily="49" charset="0"/>
              </a:rPr>
              <a:t>while</a:t>
            </a:r>
            <a:r>
              <a:rPr lang="en-US" dirty="0" smtClean="0"/>
              <a:t> loops</a:t>
            </a:r>
          </a:p>
          <a:p>
            <a:pPr lvl="2" algn="l" rtl="0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initialization;</a:t>
            </a:r>
          </a:p>
          <a:p>
            <a:pPr lvl="2" algn="l" rtl="0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while (</a:t>
            </a:r>
            <a:r>
              <a:rPr lang="en-US" b="1" dirty="0" err="1" smtClean="0">
                <a:latin typeface="Courier New" pitchFamily="49" charset="0"/>
              </a:rPr>
              <a:t>loopContinuationCondition</a:t>
            </a:r>
            <a:r>
              <a:rPr lang="en-US" b="1" dirty="0" smtClean="0">
                <a:latin typeface="Courier New" pitchFamily="49" charset="0"/>
              </a:rPr>
              <a:t>)</a:t>
            </a:r>
          </a:p>
          <a:p>
            <a:pPr lvl="2" algn="l" rtl="0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{</a:t>
            </a:r>
          </a:p>
          <a:p>
            <a:pPr lvl="2" algn="l" rtl="0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   statement</a:t>
            </a:r>
          </a:p>
          <a:p>
            <a:pPr lvl="2" algn="l" rtl="0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   increment;</a:t>
            </a:r>
          </a:p>
          <a:p>
            <a:pPr lvl="2" algn="l" rtl="0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}</a:t>
            </a:r>
          </a:p>
          <a:p>
            <a:pPr algn="l" rtl="0"/>
            <a:r>
              <a:rPr lang="en-US" dirty="0" smtClean="0"/>
              <a:t>Initialization and increment</a:t>
            </a:r>
          </a:p>
          <a:p>
            <a:pPr lvl="1" algn="l" rtl="0"/>
            <a:r>
              <a:rPr lang="en-US" dirty="0" smtClean="0"/>
              <a:t>For multiple variables, use comma-separated lists</a:t>
            </a:r>
          </a:p>
          <a:p>
            <a:pPr lvl="2" algn="l" rtl="0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for (</a:t>
            </a:r>
            <a:r>
              <a:rPr lang="en-US" b="1" dirty="0" err="1" smtClean="0">
                <a:latin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</a:rPr>
              <a:t> </a:t>
            </a:r>
            <a:r>
              <a:rPr lang="en-US" b="1" dirty="0" err="1" smtClean="0">
                <a:latin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</a:rPr>
              <a:t> = 0, j = 0;  j + </a:t>
            </a:r>
            <a:r>
              <a:rPr lang="en-US" b="1" dirty="0" err="1" smtClean="0">
                <a:latin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</a:rPr>
              <a:t> &lt;= 10; j++,</a:t>
            </a:r>
            <a:r>
              <a:rPr lang="en-US" b="1" dirty="0" err="1" smtClean="0">
                <a:latin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</a:rPr>
              <a:t>++)</a:t>
            </a:r>
          </a:p>
          <a:p>
            <a:pPr lvl="2" algn="l" rtl="0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   </a:t>
            </a:r>
            <a:r>
              <a:rPr lang="en-US" b="1" dirty="0" err="1" smtClean="0">
                <a:latin typeface="Courier New" pitchFamily="49" charset="0"/>
              </a:rPr>
              <a:t>cout</a:t>
            </a:r>
            <a:r>
              <a:rPr lang="en-US" b="1" dirty="0" smtClean="0">
                <a:latin typeface="Courier New" pitchFamily="49" charset="0"/>
              </a:rPr>
              <a:t> &lt;&lt; j + </a:t>
            </a:r>
            <a:r>
              <a:rPr lang="en-US" b="1" dirty="0" err="1" smtClean="0">
                <a:latin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</a:rPr>
              <a:t> &lt;&lt; </a:t>
            </a:r>
            <a:r>
              <a:rPr lang="en-US" b="1" dirty="0" err="1" smtClean="0">
                <a:latin typeface="Courier New" pitchFamily="49" charset="0"/>
              </a:rPr>
              <a:t>endl</a:t>
            </a:r>
            <a:r>
              <a:rPr lang="en-US" b="1" dirty="0" smtClean="0">
                <a:latin typeface="Courier New" pitchFamily="49" charset="0"/>
              </a:rPr>
              <a:t>;</a:t>
            </a:r>
          </a:p>
          <a:p>
            <a:pPr algn="l" rtl="0"/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679B0-2C6C-43AC-86B7-A9C6ACE7FDC3}" type="slidenum">
              <a:rPr lang="x-none" smtClean="0"/>
              <a:pPr/>
              <a:t>18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for Repetition Structure</a:t>
            </a:r>
            <a:endParaRPr lang="x-none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dirty="0" smtClean="0"/>
              <a:t>All the three expressions in the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for</a:t>
            </a:r>
            <a:r>
              <a:rPr lang="en-US" dirty="0" smtClean="0"/>
              <a:t> statement header are optional .</a:t>
            </a:r>
          </a:p>
          <a:p>
            <a:pPr lvl="1" algn="l" rtl="0"/>
            <a:r>
              <a:rPr lang="en-US" dirty="0" smtClean="0"/>
              <a:t>The two semicolon are required.</a:t>
            </a:r>
          </a:p>
          <a:p>
            <a:pPr algn="l" rtl="0"/>
            <a:r>
              <a:rPr lang="en-US" dirty="0" smtClean="0"/>
              <a:t>Omitting the </a:t>
            </a:r>
            <a:r>
              <a:rPr lang="en-US" i="1" dirty="0" err="1" smtClean="0"/>
              <a:t>loopContinuationCondition</a:t>
            </a:r>
            <a:r>
              <a:rPr lang="en-US" dirty="0" smtClean="0"/>
              <a:t>:</a:t>
            </a:r>
          </a:p>
          <a:p>
            <a:pPr lvl="1" algn="l" rtl="0"/>
            <a:r>
              <a:rPr lang="en-US" dirty="0" smtClean="0"/>
              <a:t>C++ assumes that the condition is true.</a:t>
            </a:r>
          </a:p>
          <a:p>
            <a:pPr algn="l" rtl="0"/>
            <a:r>
              <a:rPr lang="en-US" dirty="0" smtClean="0"/>
              <a:t>Omitting the initialization expression:</a:t>
            </a:r>
          </a:p>
          <a:p>
            <a:pPr lvl="1" algn="l" rtl="0"/>
            <a:r>
              <a:rPr lang="en-US" dirty="0" smtClean="0"/>
              <a:t>The counter variable must be initialized earlier in the program.</a:t>
            </a:r>
          </a:p>
          <a:p>
            <a:pPr algn="l" rtl="0"/>
            <a:r>
              <a:rPr lang="en-US" dirty="0" smtClean="0"/>
              <a:t>Omitting increment expression:</a:t>
            </a:r>
          </a:p>
          <a:p>
            <a:pPr lvl="1" algn="l" rtl="0"/>
            <a:r>
              <a:rPr lang="en-US" dirty="0" smtClean="0"/>
              <a:t>The increment is calculated by statement in the body. </a:t>
            </a:r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679B0-2C6C-43AC-86B7-A9C6ACE7FDC3}" type="slidenum">
              <a:rPr lang="x-none" smtClean="0"/>
              <a:pPr/>
              <a:t>19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Optional expressions in the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for</a:t>
            </a:r>
            <a:r>
              <a:rPr lang="en-US" dirty="0" smtClean="0"/>
              <a:t> statement header</a:t>
            </a:r>
            <a:endParaRPr lang="x-non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In this chapter you will learn:</a:t>
            </a:r>
          </a:p>
          <a:p>
            <a:pPr lvl="1" algn="l" rtl="0"/>
            <a:r>
              <a:rPr lang="en-US" dirty="0" smtClean="0"/>
              <a:t>Essentials of counter-controlled repetition.</a:t>
            </a:r>
          </a:p>
          <a:p>
            <a:pPr lvl="1" algn="l" rtl="0"/>
            <a:r>
              <a:rPr lang="en-US" dirty="0" smtClean="0"/>
              <a:t>Use for, while and do … while to execute statements in program repeatedly.</a:t>
            </a:r>
          </a:p>
          <a:p>
            <a:pPr lvl="1" algn="l" rtl="0"/>
            <a:r>
              <a:rPr lang="en-US" dirty="0" smtClean="0"/>
              <a:t>Use nested control statements in your program.</a:t>
            </a:r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679B0-2C6C-43AC-86B7-A9C6ACE7FDC3}" type="slidenum">
              <a:rPr lang="x-none" smtClean="0"/>
              <a:pPr/>
              <a:t>2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x-none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679B0-2C6C-43AC-86B7-A9C6ACE7FDC3}" type="slidenum">
              <a:rPr lang="x-none" smtClean="0"/>
              <a:pPr/>
              <a:t>20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solidFill>
                  <a:srgbClr val="FF0000"/>
                </a:solidFill>
              </a:rPr>
              <a:t>Examples:</a:t>
            </a:r>
            <a:endParaRPr lang="x-none" u="sng" dirty="0">
              <a:solidFill>
                <a:srgbClr val="FF00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l="16038"/>
          <a:stretch>
            <a:fillRect/>
          </a:stretch>
        </p:blipFill>
        <p:spPr bwMode="auto">
          <a:xfrm>
            <a:off x="971600" y="3429000"/>
            <a:ext cx="6408564" cy="936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 l="43143"/>
          <a:stretch>
            <a:fillRect/>
          </a:stretch>
        </p:blipFill>
        <p:spPr bwMode="auto">
          <a:xfrm>
            <a:off x="971600" y="4581128"/>
            <a:ext cx="2087712" cy="576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 cstate="print"/>
          <a:srcRect l="28419"/>
          <a:stretch>
            <a:fillRect/>
          </a:stretch>
        </p:blipFill>
        <p:spPr bwMode="auto">
          <a:xfrm>
            <a:off x="971600" y="5302151"/>
            <a:ext cx="3264743" cy="7191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5" cstate="print"/>
          <a:srcRect l="19389"/>
          <a:stretch>
            <a:fillRect/>
          </a:stretch>
        </p:blipFill>
        <p:spPr bwMode="auto">
          <a:xfrm>
            <a:off x="971947" y="1771526"/>
            <a:ext cx="5688285" cy="14414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If the initialization expression declares the control variable , the control variable can be used only in the body of the for statements.</a:t>
            </a:r>
          </a:p>
          <a:p>
            <a:pPr algn="l" rtl="0"/>
            <a:r>
              <a:rPr lang="en-US" dirty="0" smtClean="0"/>
              <a:t>This is what we called variable scope.</a:t>
            </a:r>
          </a:p>
          <a:p>
            <a:pPr algn="l" rtl="0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679B0-2C6C-43AC-86B7-A9C6ACE7FDC3}" type="slidenum">
              <a:rPr lang="x-none" smtClean="0"/>
              <a:pPr/>
              <a:t>21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counter variable</a:t>
            </a:r>
            <a:endParaRPr lang="x-non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679B0-2C6C-43AC-86B7-A9C6ACE7FDC3}" type="slidenum">
              <a:rPr lang="x-none" smtClean="0"/>
              <a:pPr/>
              <a:t>22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endParaRPr lang="x-none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23528" y="1517104"/>
            <a:ext cx="8640960" cy="4576192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Summation with for.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iostream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namespace</a:t>
            </a:r>
            <a:r>
              <a:rPr kumimoji="0" lang="en-US" sz="12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function main begins program execution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sum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            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// initialize sum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sum even integers from 2 through </a:t>
            </a:r>
            <a:r>
              <a:rPr lang="en-US" sz="1200" b="1" kern="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100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number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number &lt;= </a:t>
            </a:r>
            <a:r>
              <a:rPr lang="en-US" sz="1200" b="1" kern="0" noProof="0" dirty="0" smtClean="0">
                <a:solidFill>
                  <a:srgbClr val="0099FF"/>
                </a:solidFill>
                <a:latin typeface="Courier New" pitchFamily="49" charset="0"/>
                <a:cs typeface="Courier New" pitchFamily="49" charset="0"/>
              </a:rPr>
              <a:t>100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number +=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sum += number;            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add number to sum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"Sum is 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sum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output sum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                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successful termination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function main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23528" y="6165304"/>
            <a:ext cx="8640960" cy="504056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tIns="182880" bIns="182880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</a:rPr>
              <a:t>Sum is 2550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عنصر نائب للمحتوى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xmlns:mv="urn:schemas-microsoft-com:mac:vml" xmlns:mc="http://schemas.openxmlformats.org/markup-compatibility/2006" val="481564771"/>
              </p:ext>
            </p:extLst>
          </p:nvPr>
        </p:nvGraphicFramePr>
        <p:xfrm>
          <a:off x="457200" y="1481138"/>
          <a:ext cx="8229600" cy="532638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615643"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 smtClean="0"/>
                        <a:t>sum</a:t>
                      </a:r>
                      <a:endParaRPr lang="x-none" sz="2800" dirty="0"/>
                    </a:p>
                  </a:txBody>
                  <a:tcPr marL="92295" marR="92295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 smtClean="0"/>
                        <a:t>sum += number</a:t>
                      </a:r>
                      <a:endParaRPr lang="x-none" sz="2800" dirty="0"/>
                    </a:p>
                  </a:txBody>
                  <a:tcPr marL="92295" marR="92295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 smtClean="0"/>
                        <a:t>number</a:t>
                      </a:r>
                      <a:endParaRPr lang="x-none" sz="2800" dirty="0"/>
                    </a:p>
                  </a:txBody>
                  <a:tcPr marL="92295" marR="92295"/>
                </a:tc>
              </a:tr>
              <a:tr h="464375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/>
                        <a:t>2</a:t>
                      </a:r>
                      <a:endParaRPr lang="x-none" sz="2400" b="1" dirty="0"/>
                    </a:p>
                  </a:txBody>
                  <a:tcPr marL="92295" marR="92295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/>
                        <a:t>0+=2</a:t>
                      </a:r>
                      <a:endParaRPr lang="x-none" sz="2400" b="1" dirty="0"/>
                    </a:p>
                  </a:txBody>
                  <a:tcPr marL="92295" marR="92295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/>
                        <a:t>2</a:t>
                      </a:r>
                      <a:endParaRPr lang="x-none" sz="2400" b="1" dirty="0"/>
                    </a:p>
                  </a:txBody>
                  <a:tcPr marL="92295" marR="92295"/>
                </a:tc>
              </a:tr>
              <a:tr h="464375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/>
                        <a:t>6</a:t>
                      </a:r>
                      <a:endParaRPr lang="x-none" sz="2400" b="1" dirty="0"/>
                    </a:p>
                  </a:txBody>
                  <a:tcPr marL="92295" marR="92295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/>
                        <a:t>2+=4</a:t>
                      </a:r>
                      <a:endParaRPr lang="x-none" sz="2400" b="1" dirty="0"/>
                    </a:p>
                  </a:txBody>
                  <a:tcPr marL="92295" marR="92295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/>
                        <a:t>4</a:t>
                      </a:r>
                      <a:endParaRPr lang="x-none" sz="2400" b="1" dirty="0"/>
                    </a:p>
                  </a:txBody>
                  <a:tcPr marL="92295" marR="92295"/>
                </a:tc>
              </a:tr>
              <a:tr h="464375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/>
                        <a:t>12</a:t>
                      </a:r>
                      <a:endParaRPr lang="x-none" sz="2400" b="1" dirty="0"/>
                    </a:p>
                  </a:txBody>
                  <a:tcPr marL="92295" marR="92295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/>
                        <a:t>6+=6</a:t>
                      </a:r>
                      <a:endParaRPr lang="x-none" sz="2400" b="1" dirty="0"/>
                    </a:p>
                  </a:txBody>
                  <a:tcPr marL="92295" marR="92295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/>
                        <a:t>6</a:t>
                      </a:r>
                      <a:endParaRPr lang="x-none" sz="2400" b="1" dirty="0"/>
                    </a:p>
                  </a:txBody>
                  <a:tcPr marL="92295" marR="92295"/>
                </a:tc>
              </a:tr>
              <a:tr h="464375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/>
                        <a:t>20</a:t>
                      </a:r>
                      <a:endParaRPr lang="x-none" sz="2400" b="1" dirty="0"/>
                    </a:p>
                  </a:txBody>
                  <a:tcPr marL="92295" marR="92295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/>
                        <a:t>12+=8</a:t>
                      </a:r>
                      <a:endParaRPr lang="x-none" sz="2400" b="1" dirty="0"/>
                    </a:p>
                  </a:txBody>
                  <a:tcPr marL="92295" marR="92295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/>
                        <a:t>8</a:t>
                      </a:r>
                      <a:endParaRPr lang="x-none" sz="2400" b="1" dirty="0"/>
                    </a:p>
                  </a:txBody>
                  <a:tcPr marL="92295" marR="92295"/>
                </a:tc>
              </a:tr>
              <a:tr h="464375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/>
                        <a:t>30</a:t>
                      </a:r>
                      <a:endParaRPr lang="x-none" sz="2400" b="1" dirty="0"/>
                    </a:p>
                  </a:txBody>
                  <a:tcPr marL="92295" marR="92295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/>
                        <a:t>20+=10</a:t>
                      </a:r>
                      <a:endParaRPr lang="x-none" sz="2400" b="1" dirty="0"/>
                    </a:p>
                  </a:txBody>
                  <a:tcPr marL="92295" marR="92295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/>
                        <a:t>10</a:t>
                      </a:r>
                      <a:endParaRPr lang="x-none" sz="2400" b="1" dirty="0"/>
                    </a:p>
                  </a:txBody>
                  <a:tcPr marL="92295" marR="92295"/>
                </a:tc>
              </a:tr>
              <a:tr h="1015262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/>
                        <a:t>…..</a:t>
                      </a:r>
                    </a:p>
                    <a:p>
                      <a:pPr algn="ctr" rtl="1"/>
                      <a:r>
                        <a:rPr lang="en-US" sz="2400" b="1" dirty="0" smtClean="0"/>
                        <a:t>…..</a:t>
                      </a:r>
                    </a:p>
                    <a:p>
                      <a:pPr algn="ctr" rtl="1"/>
                      <a:r>
                        <a:rPr lang="en-US" sz="2400" b="1" dirty="0" smtClean="0"/>
                        <a:t>…..</a:t>
                      </a:r>
                    </a:p>
                  </a:txBody>
                  <a:tcPr marL="92295" marR="92295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/>
                        <a:t>…..</a:t>
                      </a:r>
                    </a:p>
                    <a:p>
                      <a:pPr algn="ctr" rtl="1"/>
                      <a:r>
                        <a:rPr lang="en-US" sz="2400" b="1" dirty="0" smtClean="0"/>
                        <a:t>…..</a:t>
                      </a:r>
                    </a:p>
                    <a:p>
                      <a:pPr algn="ctr" rtl="1"/>
                      <a:r>
                        <a:rPr lang="en-US" sz="2400" b="1" dirty="0" smtClean="0"/>
                        <a:t>…..</a:t>
                      </a:r>
                    </a:p>
                    <a:p>
                      <a:pPr algn="ctr" rtl="1"/>
                      <a:endParaRPr lang="x-none" sz="2400" b="1" dirty="0"/>
                    </a:p>
                  </a:txBody>
                  <a:tcPr marL="92295" marR="92295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/>
                        <a:t>…..</a:t>
                      </a:r>
                    </a:p>
                    <a:p>
                      <a:pPr algn="ctr" rtl="1"/>
                      <a:r>
                        <a:rPr lang="en-US" sz="2400" b="1" dirty="0" smtClean="0"/>
                        <a:t>…..</a:t>
                      </a:r>
                    </a:p>
                    <a:p>
                      <a:pPr algn="ctr" rtl="1"/>
                      <a:r>
                        <a:rPr lang="en-US" sz="2400" b="1" dirty="0" smtClean="0"/>
                        <a:t>…..</a:t>
                      </a:r>
                    </a:p>
                  </a:txBody>
                  <a:tcPr marL="92295" marR="92295"/>
                </a:tc>
              </a:tr>
              <a:tr h="505154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/>
                        <a:t>2550</a:t>
                      </a:r>
                      <a:endParaRPr lang="x-none" sz="2400" b="1" dirty="0"/>
                    </a:p>
                  </a:txBody>
                  <a:tcPr marL="92295" marR="92295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/>
                        <a:t>2450+=100</a:t>
                      </a:r>
                      <a:endParaRPr lang="x-none" sz="2400" b="1" dirty="0"/>
                    </a:p>
                  </a:txBody>
                  <a:tcPr marL="92295" marR="92295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/>
                        <a:t>100</a:t>
                      </a:r>
                      <a:endParaRPr lang="x-none" sz="2400" b="1" dirty="0"/>
                    </a:p>
                  </a:txBody>
                  <a:tcPr marL="92295" marR="92295"/>
                </a:tc>
              </a:tr>
            </a:tbl>
          </a:graphicData>
        </a:graphic>
      </p:graphicFrame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679B0-2C6C-43AC-86B7-A9C6ACE7FDC3}" type="slidenum">
              <a:rPr lang="x-none" smtClean="0"/>
              <a:pPr/>
              <a:t>23</a:t>
            </a:fld>
            <a:endParaRPr lang="x-none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Tracing the above example: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xmlns="" xmlns:mv="urn:schemas-microsoft-com:mac:vml" xmlns:mc="http://schemas.openxmlformats.org/markup-compatibility/2006" val="234851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lnSpc>
                <a:spcPct val="90000"/>
              </a:lnSpc>
            </a:pPr>
            <a:r>
              <a:rPr lang="en-US" sz="1900" dirty="0" smtClean="0">
                <a:cs typeface="Arial" pitchFamily="34" charset="0"/>
              </a:rPr>
              <a:t>Vary control variable from </a:t>
            </a:r>
            <a:r>
              <a:rPr lang="en-US" sz="1900" dirty="0" smtClean="0">
                <a:latin typeface="Lucida Console" pitchFamily="49" charset="0"/>
                <a:cs typeface="Arial" pitchFamily="34" charset="0"/>
              </a:rPr>
              <a:t>1</a:t>
            </a:r>
            <a:r>
              <a:rPr lang="en-US" sz="1900" dirty="0" smtClean="0">
                <a:cs typeface="Arial" pitchFamily="34" charset="0"/>
              </a:rPr>
              <a:t> to </a:t>
            </a:r>
            <a:r>
              <a:rPr lang="en-US" altLang="zh-CN" sz="1900" dirty="0" smtClean="0">
                <a:ea typeface="SimSun" pitchFamily="2" charset="-122"/>
                <a:cs typeface="Arial" pitchFamily="34" charset="0"/>
              </a:rPr>
              <a:t>5</a:t>
            </a:r>
            <a:r>
              <a:rPr lang="en-US" sz="1900" dirty="0" smtClean="0">
                <a:cs typeface="Arial" pitchFamily="34" charset="0"/>
              </a:rPr>
              <a:t> in increments of </a:t>
            </a:r>
            <a:r>
              <a:rPr lang="en-US" sz="1900" dirty="0" smtClean="0">
                <a:latin typeface="Lucida Console" pitchFamily="49" charset="0"/>
                <a:cs typeface="Arial" pitchFamily="34" charset="0"/>
              </a:rPr>
              <a:t>1</a:t>
            </a:r>
          </a:p>
          <a:p>
            <a:pPr lvl="1" algn="l" rtl="0">
              <a:lnSpc>
                <a:spcPct val="90000"/>
              </a:lnSpc>
            </a:pPr>
            <a:r>
              <a:rPr lang="en-US" sz="1800" dirty="0" smtClean="0">
                <a:solidFill>
                  <a:srgbClr val="0000FF"/>
                </a:solidFill>
                <a:latin typeface="Lucida Console" pitchFamily="49" charset="0"/>
                <a:cs typeface="Arial" pitchFamily="34" charset="0"/>
              </a:rPr>
              <a:t>for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 ( </a:t>
            </a:r>
            <a:r>
              <a:rPr lang="en-US" sz="1800" dirty="0" err="1" smtClean="0">
                <a:solidFill>
                  <a:srgbClr val="0000FF"/>
                </a:solidFill>
                <a:latin typeface="Lucida Console" pitchFamily="49" charset="0"/>
                <a:cs typeface="Arial" pitchFamily="34" charset="0"/>
              </a:rPr>
              <a:t>int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Lucida Console" pitchFamily="49" charset="0"/>
                <a:cs typeface="Arial" pitchFamily="34" charset="0"/>
              </a:rPr>
              <a:t>i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 = </a:t>
            </a:r>
            <a:r>
              <a:rPr lang="en-US" sz="1800" dirty="0" smtClean="0">
                <a:solidFill>
                  <a:srgbClr val="0099FF"/>
                </a:solidFill>
                <a:latin typeface="Lucida Console" pitchFamily="49" charset="0"/>
                <a:cs typeface="Arial" pitchFamily="34" charset="0"/>
              </a:rPr>
              <a:t>1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; </a:t>
            </a:r>
            <a:r>
              <a:rPr lang="en-US" sz="1800" dirty="0" err="1" smtClean="0">
                <a:latin typeface="Lucida Console" pitchFamily="49" charset="0"/>
                <a:cs typeface="Arial" pitchFamily="34" charset="0"/>
              </a:rPr>
              <a:t>i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 &lt;= </a:t>
            </a:r>
            <a:r>
              <a:rPr lang="en-US" altLang="zh-CN" sz="1800" dirty="0" smtClean="0">
                <a:latin typeface="Lucida Console" pitchFamily="49" charset="0"/>
                <a:ea typeface="SimSun" pitchFamily="2" charset="-122"/>
                <a:cs typeface="Arial" pitchFamily="34" charset="0"/>
              </a:rPr>
              <a:t>5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; </a:t>
            </a:r>
            <a:r>
              <a:rPr lang="en-US" sz="1800" dirty="0" err="1" smtClean="0">
                <a:latin typeface="Lucida Console" pitchFamily="49" charset="0"/>
                <a:cs typeface="Arial" pitchFamily="34" charset="0"/>
              </a:rPr>
              <a:t>i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++ )</a:t>
            </a:r>
          </a:p>
          <a:p>
            <a:pPr algn="l" rtl="0">
              <a:lnSpc>
                <a:spcPct val="90000"/>
              </a:lnSpc>
            </a:pPr>
            <a:r>
              <a:rPr lang="en-US" sz="1900" dirty="0" smtClean="0">
                <a:cs typeface="Arial" pitchFamily="34" charset="0"/>
              </a:rPr>
              <a:t>Vary control variable from </a:t>
            </a:r>
            <a:r>
              <a:rPr lang="en-US" altLang="zh-CN" sz="1900" dirty="0" smtClean="0">
                <a:ea typeface="SimSun" pitchFamily="2" charset="-122"/>
                <a:cs typeface="Arial" pitchFamily="34" charset="0"/>
              </a:rPr>
              <a:t>5</a:t>
            </a:r>
            <a:r>
              <a:rPr lang="en-US" sz="1900" dirty="0" smtClean="0">
                <a:cs typeface="Arial" pitchFamily="34" charset="0"/>
              </a:rPr>
              <a:t> to </a:t>
            </a:r>
            <a:r>
              <a:rPr lang="en-US" sz="1900" dirty="0" smtClean="0">
                <a:latin typeface="Lucida Console" pitchFamily="49" charset="0"/>
                <a:cs typeface="Arial" pitchFamily="34" charset="0"/>
              </a:rPr>
              <a:t>1</a:t>
            </a:r>
            <a:r>
              <a:rPr lang="en-US" sz="1900" dirty="0" smtClean="0">
                <a:cs typeface="Arial" pitchFamily="34" charset="0"/>
              </a:rPr>
              <a:t> in decrements of </a:t>
            </a:r>
            <a:r>
              <a:rPr lang="en-US" sz="1900" dirty="0" smtClean="0">
                <a:latin typeface="Lucida Console" pitchFamily="49" charset="0"/>
                <a:cs typeface="Arial" pitchFamily="34" charset="0"/>
              </a:rPr>
              <a:t>1</a:t>
            </a:r>
          </a:p>
          <a:p>
            <a:pPr lvl="1" algn="l" rtl="0">
              <a:lnSpc>
                <a:spcPct val="90000"/>
              </a:lnSpc>
            </a:pPr>
            <a:r>
              <a:rPr lang="en-US" sz="1800" dirty="0" smtClean="0">
                <a:solidFill>
                  <a:srgbClr val="0000FF"/>
                </a:solidFill>
                <a:latin typeface="Lucida Console" pitchFamily="49" charset="0"/>
                <a:cs typeface="Arial" pitchFamily="34" charset="0"/>
              </a:rPr>
              <a:t>for</a:t>
            </a:r>
            <a:r>
              <a:rPr lang="en-US" sz="1800" dirty="0" smtClean="0">
                <a:solidFill>
                  <a:schemeClr val="hlink"/>
                </a:solidFill>
                <a:latin typeface="Lucida Console" pitchFamily="49" charset="0"/>
                <a:cs typeface="Arial" pitchFamily="34" charset="0"/>
              </a:rPr>
              <a:t> 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( </a:t>
            </a:r>
            <a:r>
              <a:rPr lang="en-US" sz="1800" dirty="0" err="1" smtClean="0">
                <a:solidFill>
                  <a:srgbClr val="0000FF"/>
                </a:solidFill>
                <a:latin typeface="Lucida Console" pitchFamily="49" charset="0"/>
                <a:cs typeface="Arial" pitchFamily="34" charset="0"/>
              </a:rPr>
              <a:t>int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Lucida Console" pitchFamily="49" charset="0"/>
                <a:cs typeface="Arial" pitchFamily="34" charset="0"/>
              </a:rPr>
              <a:t>i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 = </a:t>
            </a:r>
            <a:r>
              <a:rPr lang="en-US" altLang="zh-CN" sz="1800" dirty="0" smtClean="0">
                <a:solidFill>
                  <a:srgbClr val="0099FF"/>
                </a:solidFill>
                <a:latin typeface="Lucida Console" pitchFamily="49" charset="0"/>
                <a:ea typeface="SimSun" pitchFamily="2" charset="-122"/>
                <a:cs typeface="Arial" pitchFamily="34" charset="0"/>
              </a:rPr>
              <a:t>5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; </a:t>
            </a:r>
            <a:r>
              <a:rPr lang="en-US" sz="1800" dirty="0" err="1" smtClean="0">
                <a:latin typeface="Lucida Console" pitchFamily="49" charset="0"/>
                <a:cs typeface="Arial" pitchFamily="34" charset="0"/>
              </a:rPr>
              <a:t>i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 &gt;= </a:t>
            </a:r>
            <a:r>
              <a:rPr lang="en-US" sz="1800" dirty="0" smtClean="0">
                <a:solidFill>
                  <a:srgbClr val="0099FF"/>
                </a:solidFill>
                <a:latin typeface="Lucida Console" pitchFamily="49" charset="0"/>
                <a:cs typeface="Arial" pitchFamily="34" charset="0"/>
              </a:rPr>
              <a:t>1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; </a:t>
            </a:r>
            <a:r>
              <a:rPr lang="en-US" sz="1800" dirty="0" err="1" smtClean="0">
                <a:latin typeface="Lucida Console" pitchFamily="49" charset="0"/>
                <a:cs typeface="Arial" pitchFamily="34" charset="0"/>
              </a:rPr>
              <a:t>i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-- )</a:t>
            </a:r>
          </a:p>
          <a:p>
            <a:pPr algn="l" rtl="0">
              <a:lnSpc>
                <a:spcPct val="90000"/>
              </a:lnSpc>
            </a:pPr>
            <a:r>
              <a:rPr lang="en-US" sz="1900" dirty="0" smtClean="0">
                <a:cs typeface="Arial" pitchFamily="34" charset="0"/>
              </a:rPr>
              <a:t>Vary control variable from </a:t>
            </a:r>
            <a:r>
              <a:rPr lang="en-US" sz="1900" dirty="0" smtClean="0">
                <a:latin typeface="Lucida Console" pitchFamily="49" charset="0"/>
                <a:cs typeface="Arial" pitchFamily="34" charset="0"/>
              </a:rPr>
              <a:t>7</a:t>
            </a:r>
            <a:r>
              <a:rPr lang="en-US" sz="1900" dirty="0" smtClean="0">
                <a:cs typeface="Arial" pitchFamily="34" charset="0"/>
              </a:rPr>
              <a:t> to </a:t>
            </a:r>
            <a:r>
              <a:rPr lang="en-US" sz="1900" dirty="0" smtClean="0">
                <a:latin typeface="Lucida Console" pitchFamily="49" charset="0"/>
                <a:cs typeface="Arial" pitchFamily="34" charset="0"/>
              </a:rPr>
              <a:t>77</a:t>
            </a:r>
            <a:r>
              <a:rPr lang="en-US" sz="1900" dirty="0" smtClean="0">
                <a:cs typeface="Arial" pitchFamily="34" charset="0"/>
              </a:rPr>
              <a:t> in steps of </a:t>
            </a:r>
            <a:r>
              <a:rPr lang="en-US" sz="1900" dirty="0" smtClean="0">
                <a:latin typeface="Lucida Console" pitchFamily="49" charset="0"/>
                <a:cs typeface="Arial" pitchFamily="34" charset="0"/>
              </a:rPr>
              <a:t>7</a:t>
            </a:r>
          </a:p>
          <a:p>
            <a:pPr lvl="1" algn="l" rtl="0">
              <a:lnSpc>
                <a:spcPct val="90000"/>
              </a:lnSpc>
            </a:pPr>
            <a:r>
              <a:rPr lang="en-US" sz="1800" dirty="0" smtClean="0">
                <a:solidFill>
                  <a:srgbClr val="0000FF"/>
                </a:solidFill>
                <a:latin typeface="Lucida Console" pitchFamily="49" charset="0"/>
                <a:cs typeface="Arial" pitchFamily="34" charset="0"/>
              </a:rPr>
              <a:t>for</a:t>
            </a:r>
            <a:r>
              <a:rPr lang="en-US" sz="1800" dirty="0" smtClean="0">
                <a:solidFill>
                  <a:schemeClr val="hlink"/>
                </a:solidFill>
                <a:latin typeface="Lucida Console" pitchFamily="49" charset="0"/>
                <a:cs typeface="Arial" pitchFamily="34" charset="0"/>
              </a:rPr>
              <a:t> 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( </a:t>
            </a:r>
            <a:r>
              <a:rPr lang="en-US" sz="1800" dirty="0" err="1" smtClean="0">
                <a:solidFill>
                  <a:srgbClr val="0000FF"/>
                </a:solidFill>
                <a:latin typeface="Lucida Console" pitchFamily="49" charset="0"/>
                <a:cs typeface="Arial" pitchFamily="34" charset="0"/>
              </a:rPr>
              <a:t>int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Lucida Console" pitchFamily="49" charset="0"/>
                <a:cs typeface="Arial" pitchFamily="34" charset="0"/>
              </a:rPr>
              <a:t>i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 = </a:t>
            </a:r>
            <a:r>
              <a:rPr lang="en-US" sz="1800" dirty="0" smtClean="0">
                <a:solidFill>
                  <a:srgbClr val="0099FF"/>
                </a:solidFill>
                <a:latin typeface="Lucida Console" pitchFamily="49" charset="0"/>
                <a:cs typeface="Arial" pitchFamily="34" charset="0"/>
              </a:rPr>
              <a:t>7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; </a:t>
            </a:r>
            <a:r>
              <a:rPr lang="en-US" sz="1800" dirty="0" err="1" smtClean="0">
                <a:latin typeface="Lucida Console" pitchFamily="49" charset="0"/>
                <a:cs typeface="Arial" pitchFamily="34" charset="0"/>
              </a:rPr>
              <a:t>i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 &lt;= </a:t>
            </a:r>
            <a:r>
              <a:rPr lang="en-US" sz="1800" dirty="0" smtClean="0">
                <a:solidFill>
                  <a:srgbClr val="0099FF"/>
                </a:solidFill>
                <a:latin typeface="Lucida Console" pitchFamily="49" charset="0"/>
                <a:cs typeface="Arial" pitchFamily="34" charset="0"/>
              </a:rPr>
              <a:t>77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; </a:t>
            </a:r>
            <a:r>
              <a:rPr lang="en-US" sz="1800" dirty="0" err="1" smtClean="0">
                <a:latin typeface="Lucida Console" pitchFamily="49" charset="0"/>
                <a:cs typeface="Arial" pitchFamily="34" charset="0"/>
              </a:rPr>
              <a:t>i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 += </a:t>
            </a:r>
            <a:r>
              <a:rPr lang="en-US" sz="1800" dirty="0" smtClean="0">
                <a:solidFill>
                  <a:srgbClr val="0099FF"/>
                </a:solidFill>
                <a:latin typeface="Lucida Console" pitchFamily="49" charset="0"/>
                <a:cs typeface="Arial" pitchFamily="34" charset="0"/>
              </a:rPr>
              <a:t>7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 )</a:t>
            </a:r>
          </a:p>
          <a:p>
            <a:pPr algn="l" rtl="0">
              <a:lnSpc>
                <a:spcPct val="90000"/>
              </a:lnSpc>
            </a:pPr>
            <a:r>
              <a:rPr lang="en-US" sz="1900" dirty="0" smtClean="0">
                <a:cs typeface="Arial" pitchFamily="34" charset="0"/>
              </a:rPr>
              <a:t>Vary control variable from </a:t>
            </a:r>
            <a:r>
              <a:rPr lang="en-US" sz="1900" dirty="0" smtClean="0">
                <a:latin typeface="Lucida Console" pitchFamily="49" charset="0"/>
                <a:cs typeface="Arial" pitchFamily="34" charset="0"/>
              </a:rPr>
              <a:t>20</a:t>
            </a:r>
            <a:r>
              <a:rPr lang="en-US" sz="1900" dirty="0" smtClean="0">
                <a:cs typeface="Arial" pitchFamily="34" charset="0"/>
              </a:rPr>
              <a:t> to </a:t>
            </a:r>
            <a:r>
              <a:rPr lang="en-US" sz="1900" dirty="0" smtClean="0">
                <a:latin typeface="Lucida Console" pitchFamily="49" charset="0"/>
                <a:cs typeface="Arial" pitchFamily="34" charset="0"/>
              </a:rPr>
              <a:t>2</a:t>
            </a:r>
            <a:r>
              <a:rPr lang="en-US" sz="1900" dirty="0" smtClean="0">
                <a:cs typeface="Arial" pitchFamily="34" charset="0"/>
              </a:rPr>
              <a:t> in steps of </a:t>
            </a:r>
            <a:r>
              <a:rPr lang="en-US" sz="1900" dirty="0" smtClean="0">
                <a:latin typeface="Lucida Console" pitchFamily="49" charset="0"/>
                <a:cs typeface="Arial" pitchFamily="34" charset="0"/>
              </a:rPr>
              <a:t>-2</a:t>
            </a:r>
          </a:p>
          <a:p>
            <a:pPr lvl="1" algn="l" rtl="0">
              <a:lnSpc>
                <a:spcPct val="90000"/>
              </a:lnSpc>
            </a:pPr>
            <a:r>
              <a:rPr lang="en-US" sz="1800" dirty="0" smtClean="0">
                <a:solidFill>
                  <a:srgbClr val="0000FF"/>
                </a:solidFill>
                <a:latin typeface="Lucida Console" pitchFamily="49" charset="0"/>
                <a:cs typeface="Arial" pitchFamily="34" charset="0"/>
              </a:rPr>
              <a:t>for</a:t>
            </a:r>
            <a:r>
              <a:rPr lang="en-US" sz="1800" dirty="0" smtClean="0">
                <a:solidFill>
                  <a:schemeClr val="hlink"/>
                </a:solidFill>
                <a:latin typeface="Lucida Console" pitchFamily="49" charset="0"/>
                <a:cs typeface="Arial" pitchFamily="34" charset="0"/>
              </a:rPr>
              <a:t> 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( </a:t>
            </a:r>
            <a:r>
              <a:rPr lang="en-US" sz="1800" dirty="0" err="1" smtClean="0">
                <a:solidFill>
                  <a:srgbClr val="0000FF"/>
                </a:solidFill>
                <a:latin typeface="Lucida Console" pitchFamily="49" charset="0"/>
                <a:cs typeface="Arial" pitchFamily="34" charset="0"/>
              </a:rPr>
              <a:t>int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Lucida Console" pitchFamily="49" charset="0"/>
                <a:cs typeface="Arial" pitchFamily="34" charset="0"/>
              </a:rPr>
              <a:t>i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 = </a:t>
            </a:r>
            <a:r>
              <a:rPr lang="en-US" sz="1800" dirty="0" smtClean="0">
                <a:solidFill>
                  <a:srgbClr val="0099FF"/>
                </a:solidFill>
                <a:latin typeface="Lucida Console" pitchFamily="49" charset="0"/>
                <a:cs typeface="Arial" pitchFamily="34" charset="0"/>
              </a:rPr>
              <a:t>20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; </a:t>
            </a:r>
            <a:r>
              <a:rPr lang="en-US" sz="1800" dirty="0" err="1" smtClean="0">
                <a:latin typeface="Lucida Console" pitchFamily="49" charset="0"/>
                <a:cs typeface="Arial" pitchFamily="34" charset="0"/>
              </a:rPr>
              <a:t>i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 &gt;= </a:t>
            </a:r>
            <a:r>
              <a:rPr lang="en-US" sz="1800" dirty="0" smtClean="0">
                <a:solidFill>
                  <a:srgbClr val="0099FF"/>
                </a:solidFill>
                <a:latin typeface="Lucida Console" pitchFamily="49" charset="0"/>
                <a:cs typeface="Arial" pitchFamily="34" charset="0"/>
              </a:rPr>
              <a:t>2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; </a:t>
            </a:r>
            <a:r>
              <a:rPr lang="en-US" sz="1800" dirty="0" err="1" smtClean="0">
                <a:latin typeface="Lucida Console" pitchFamily="49" charset="0"/>
                <a:cs typeface="Arial" pitchFamily="34" charset="0"/>
              </a:rPr>
              <a:t>i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 -= </a:t>
            </a:r>
            <a:r>
              <a:rPr lang="en-US" sz="1800" dirty="0" smtClean="0">
                <a:solidFill>
                  <a:srgbClr val="0099FF"/>
                </a:solidFill>
                <a:latin typeface="Lucida Console" pitchFamily="49" charset="0"/>
                <a:cs typeface="Arial" pitchFamily="34" charset="0"/>
              </a:rPr>
              <a:t>2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 )</a:t>
            </a:r>
            <a:endParaRPr lang="en-US" sz="1800" dirty="0" smtClean="0">
              <a:cs typeface="Arial" pitchFamily="34" charset="0"/>
            </a:endParaRPr>
          </a:p>
          <a:p>
            <a:pPr algn="l" rtl="0">
              <a:lnSpc>
                <a:spcPct val="90000"/>
              </a:lnSpc>
            </a:pPr>
            <a:r>
              <a:rPr lang="en-US" sz="1900" dirty="0" smtClean="0">
                <a:cs typeface="Arial" pitchFamily="34" charset="0"/>
              </a:rPr>
              <a:t>Vary control variable over the sequence: </a:t>
            </a:r>
            <a:r>
              <a:rPr lang="en-US" sz="1900" dirty="0" smtClean="0">
                <a:latin typeface="Lucida Console" pitchFamily="49" charset="0"/>
                <a:cs typeface="Arial" pitchFamily="34" charset="0"/>
              </a:rPr>
              <a:t>2</a:t>
            </a:r>
            <a:r>
              <a:rPr lang="en-US" sz="1900" dirty="0" smtClean="0">
                <a:cs typeface="Arial" pitchFamily="34" charset="0"/>
              </a:rPr>
              <a:t>, </a:t>
            </a:r>
            <a:r>
              <a:rPr lang="en-US" sz="1900" dirty="0" smtClean="0">
                <a:latin typeface="Lucida Console" pitchFamily="49" charset="0"/>
                <a:cs typeface="Arial" pitchFamily="34" charset="0"/>
              </a:rPr>
              <a:t>5</a:t>
            </a:r>
            <a:r>
              <a:rPr lang="en-US" sz="1900" dirty="0" smtClean="0">
                <a:cs typeface="Arial" pitchFamily="34" charset="0"/>
              </a:rPr>
              <a:t>, </a:t>
            </a:r>
            <a:r>
              <a:rPr lang="en-US" sz="1900" dirty="0" smtClean="0">
                <a:latin typeface="Lucida Console" pitchFamily="49" charset="0"/>
                <a:cs typeface="Arial" pitchFamily="34" charset="0"/>
              </a:rPr>
              <a:t>8</a:t>
            </a:r>
            <a:r>
              <a:rPr lang="en-US" sz="1900" dirty="0" smtClean="0">
                <a:cs typeface="Arial" pitchFamily="34" charset="0"/>
              </a:rPr>
              <a:t>, </a:t>
            </a:r>
            <a:r>
              <a:rPr lang="en-US" sz="1900" dirty="0" smtClean="0">
                <a:latin typeface="Lucida Console" pitchFamily="49" charset="0"/>
                <a:cs typeface="Arial" pitchFamily="34" charset="0"/>
              </a:rPr>
              <a:t>11</a:t>
            </a:r>
            <a:r>
              <a:rPr lang="en-US" sz="1900" dirty="0" smtClean="0">
                <a:cs typeface="Arial" pitchFamily="34" charset="0"/>
              </a:rPr>
              <a:t>, </a:t>
            </a:r>
            <a:r>
              <a:rPr lang="en-US" sz="1900" dirty="0" smtClean="0">
                <a:latin typeface="Lucida Console" pitchFamily="49" charset="0"/>
                <a:cs typeface="Arial" pitchFamily="34" charset="0"/>
              </a:rPr>
              <a:t>14</a:t>
            </a:r>
            <a:r>
              <a:rPr lang="en-US" sz="1900" dirty="0" smtClean="0">
                <a:cs typeface="Arial" pitchFamily="34" charset="0"/>
              </a:rPr>
              <a:t>, </a:t>
            </a:r>
            <a:r>
              <a:rPr lang="en-US" sz="1900" dirty="0" smtClean="0">
                <a:latin typeface="Lucida Console" pitchFamily="49" charset="0"/>
                <a:cs typeface="Arial" pitchFamily="34" charset="0"/>
              </a:rPr>
              <a:t>17</a:t>
            </a:r>
            <a:r>
              <a:rPr lang="en-US" sz="1900" dirty="0" smtClean="0">
                <a:cs typeface="Arial" pitchFamily="34" charset="0"/>
              </a:rPr>
              <a:t>, </a:t>
            </a:r>
            <a:r>
              <a:rPr lang="en-US" sz="1900" dirty="0" smtClean="0">
                <a:latin typeface="Lucida Console" pitchFamily="49" charset="0"/>
                <a:cs typeface="Arial" pitchFamily="34" charset="0"/>
              </a:rPr>
              <a:t>20</a:t>
            </a:r>
          </a:p>
          <a:p>
            <a:pPr lvl="1" algn="l" rtl="0">
              <a:lnSpc>
                <a:spcPct val="90000"/>
              </a:lnSpc>
            </a:pPr>
            <a:r>
              <a:rPr lang="en-US" sz="1800" dirty="0" smtClean="0">
                <a:solidFill>
                  <a:srgbClr val="0000FF"/>
                </a:solidFill>
                <a:latin typeface="Lucida Console" pitchFamily="49" charset="0"/>
                <a:cs typeface="Arial" pitchFamily="34" charset="0"/>
              </a:rPr>
              <a:t>for</a:t>
            </a:r>
            <a:r>
              <a:rPr lang="en-US" sz="1800" dirty="0" smtClean="0">
                <a:solidFill>
                  <a:schemeClr val="hlink"/>
                </a:solidFill>
                <a:latin typeface="Lucida Console" pitchFamily="49" charset="0"/>
                <a:cs typeface="Arial" pitchFamily="34" charset="0"/>
              </a:rPr>
              <a:t> 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( </a:t>
            </a:r>
            <a:r>
              <a:rPr lang="en-US" sz="1800" dirty="0" err="1" smtClean="0">
                <a:solidFill>
                  <a:srgbClr val="0000FF"/>
                </a:solidFill>
                <a:latin typeface="Lucida Console" pitchFamily="49" charset="0"/>
                <a:cs typeface="Arial" pitchFamily="34" charset="0"/>
              </a:rPr>
              <a:t>int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Lucida Console" pitchFamily="49" charset="0"/>
                <a:cs typeface="Arial" pitchFamily="34" charset="0"/>
              </a:rPr>
              <a:t>i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 = </a:t>
            </a:r>
            <a:r>
              <a:rPr lang="en-US" sz="1800" dirty="0" smtClean="0">
                <a:solidFill>
                  <a:srgbClr val="0099FF"/>
                </a:solidFill>
                <a:latin typeface="Lucida Console" pitchFamily="49" charset="0"/>
                <a:cs typeface="Arial" pitchFamily="34" charset="0"/>
              </a:rPr>
              <a:t>2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; </a:t>
            </a:r>
            <a:r>
              <a:rPr lang="en-US" sz="1800" dirty="0" err="1" smtClean="0">
                <a:latin typeface="Lucida Console" pitchFamily="49" charset="0"/>
                <a:cs typeface="Arial" pitchFamily="34" charset="0"/>
              </a:rPr>
              <a:t>i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 &lt;= </a:t>
            </a:r>
            <a:r>
              <a:rPr lang="en-US" sz="1800" dirty="0" smtClean="0">
                <a:solidFill>
                  <a:srgbClr val="0099FF"/>
                </a:solidFill>
                <a:latin typeface="Lucida Console" pitchFamily="49" charset="0"/>
                <a:cs typeface="Arial" pitchFamily="34" charset="0"/>
              </a:rPr>
              <a:t>20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; </a:t>
            </a:r>
            <a:r>
              <a:rPr lang="en-US" sz="1800" dirty="0" err="1" smtClean="0">
                <a:latin typeface="Lucida Console" pitchFamily="49" charset="0"/>
                <a:cs typeface="Arial" pitchFamily="34" charset="0"/>
              </a:rPr>
              <a:t>i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 += </a:t>
            </a:r>
            <a:r>
              <a:rPr lang="en-US" sz="1800" dirty="0" smtClean="0">
                <a:solidFill>
                  <a:srgbClr val="0099FF"/>
                </a:solidFill>
                <a:latin typeface="Lucida Console" pitchFamily="49" charset="0"/>
                <a:cs typeface="Arial" pitchFamily="34" charset="0"/>
              </a:rPr>
              <a:t>3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 )</a:t>
            </a:r>
            <a:endParaRPr lang="en-US" sz="1800" dirty="0" smtClean="0">
              <a:cs typeface="Arial" pitchFamily="34" charset="0"/>
            </a:endParaRPr>
          </a:p>
          <a:p>
            <a:pPr algn="l" rtl="0">
              <a:lnSpc>
                <a:spcPct val="90000"/>
              </a:lnSpc>
            </a:pPr>
            <a:r>
              <a:rPr lang="en-US" sz="1900" dirty="0" smtClean="0">
                <a:cs typeface="Arial" pitchFamily="34" charset="0"/>
              </a:rPr>
              <a:t>Vary control variable over the sequence: </a:t>
            </a:r>
            <a:r>
              <a:rPr lang="en-US" sz="1900" dirty="0" smtClean="0">
                <a:latin typeface="Lucida Console" pitchFamily="49" charset="0"/>
                <a:cs typeface="Arial" pitchFamily="34" charset="0"/>
              </a:rPr>
              <a:t>99</a:t>
            </a:r>
            <a:r>
              <a:rPr lang="en-US" sz="1900" dirty="0" smtClean="0">
                <a:cs typeface="Arial" pitchFamily="34" charset="0"/>
              </a:rPr>
              <a:t>, </a:t>
            </a:r>
            <a:r>
              <a:rPr lang="en-US" sz="1900" dirty="0" smtClean="0">
                <a:latin typeface="Lucida Console" pitchFamily="49" charset="0"/>
                <a:cs typeface="Arial" pitchFamily="34" charset="0"/>
              </a:rPr>
              <a:t>88</a:t>
            </a:r>
            <a:r>
              <a:rPr lang="en-US" sz="1900" dirty="0" smtClean="0">
                <a:cs typeface="Arial" pitchFamily="34" charset="0"/>
              </a:rPr>
              <a:t>, </a:t>
            </a:r>
            <a:r>
              <a:rPr lang="en-US" sz="1900" dirty="0" smtClean="0">
                <a:latin typeface="Lucida Console" pitchFamily="49" charset="0"/>
                <a:cs typeface="Arial" pitchFamily="34" charset="0"/>
              </a:rPr>
              <a:t>77</a:t>
            </a:r>
            <a:r>
              <a:rPr lang="en-US" sz="1900" dirty="0" smtClean="0">
                <a:cs typeface="Arial" pitchFamily="34" charset="0"/>
              </a:rPr>
              <a:t>, </a:t>
            </a:r>
            <a:r>
              <a:rPr lang="en-US" sz="1900" dirty="0" smtClean="0">
                <a:latin typeface="Lucida Console" pitchFamily="49" charset="0"/>
                <a:cs typeface="Arial" pitchFamily="34" charset="0"/>
              </a:rPr>
              <a:t>66</a:t>
            </a:r>
            <a:r>
              <a:rPr lang="en-US" sz="1900" dirty="0" smtClean="0">
                <a:cs typeface="Arial" pitchFamily="34" charset="0"/>
              </a:rPr>
              <a:t>, </a:t>
            </a:r>
            <a:r>
              <a:rPr lang="en-US" sz="1900" dirty="0" smtClean="0">
                <a:latin typeface="Lucida Console" pitchFamily="49" charset="0"/>
                <a:cs typeface="Arial" pitchFamily="34" charset="0"/>
              </a:rPr>
              <a:t>55</a:t>
            </a:r>
            <a:r>
              <a:rPr lang="en-US" sz="1900" dirty="0" smtClean="0">
                <a:cs typeface="Arial" pitchFamily="34" charset="0"/>
              </a:rPr>
              <a:t>, </a:t>
            </a:r>
            <a:r>
              <a:rPr lang="en-US" sz="1900" dirty="0" smtClean="0">
                <a:latin typeface="Lucida Console" pitchFamily="49" charset="0"/>
                <a:cs typeface="Arial" pitchFamily="34" charset="0"/>
              </a:rPr>
              <a:t>44</a:t>
            </a:r>
            <a:r>
              <a:rPr lang="en-US" sz="1900" dirty="0" smtClean="0">
                <a:cs typeface="Arial" pitchFamily="34" charset="0"/>
              </a:rPr>
              <a:t>, </a:t>
            </a:r>
            <a:r>
              <a:rPr lang="en-US" sz="1900" dirty="0" smtClean="0">
                <a:latin typeface="Lucida Console" pitchFamily="49" charset="0"/>
                <a:cs typeface="Arial" pitchFamily="34" charset="0"/>
              </a:rPr>
              <a:t>33</a:t>
            </a:r>
            <a:r>
              <a:rPr lang="en-US" sz="1900" dirty="0" smtClean="0">
                <a:cs typeface="Arial" pitchFamily="34" charset="0"/>
              </a:rPr>
              <a:t>, </a:t>
            </a:r>
            <a:r>
              <a:rPr lang="en-US" sz="1900" dirty="0" smtClean="0">
                <a:latin typeface="Lucida Console" pitchFamily="49" charset="0"/>
                <a:cs typeface="Arial" pitchFamily="34" charset="0"/>
              </a:rPr>
              <a:t>22</a:t>
            </a:r>
            <a:r>
              <a:rPr lang="en-US" sz="1900" dirty="0" smtClean="0">
                <a:cs typeface="Arial" pitchFamily="34" charset="0"/>
              </a:rPr>
              <a:t>, </a:t>
            </a:r>
            <a:r>
              <a:rPr lang="en-US" sz="1900" dirty="0" smtClean="0">
                <a:latin typeface="Lucida Console" pitchFamily="49" charset="0"/>
                <a:cs typeface="Arial" pitchFamily="34" charset="0"/>
              </a:rPr>
              <a:t>11</a:t>
            </a:r>
            <a:r>
              <a:rPr lang="en-US" sz="1900" dirty="0" smtClean="0">
                <a:cs typeface="Arial" pitchFamily="34" charset="0"/>
              </a:rPr>
              <a:t>, </a:t>
            </a:r>
            <a:r>
              <a:rPr lang="en-US" sz="1900" dirty="0" smtClean="0">
                <a:latin typeface="Lucida Console" pitchFamily="49" charset="0"/>
                <a:cs typeface="Arial" pitchFamily="34" charset="0"/>
              </a:rPr>
              <a:t>0</a:t>
            </a:r>
          </a:p>
          <a:p>
            <a:pPr lvl="1" algn="l" rtl="0">
              <a:lnSpc>
                <a:spcPct val="90000"/>
              </a:lnSpc>
            </a:pPr>
            <a:r>
              <a:rPr lang="en-US" sz="1800" dirty="0" smtClean="0">
                <a:solidFill>
                  <a:srgbClr val="0000FF"/>
                </a:solidFill>
                <a:latin typeface="Lucida Console" pitchFamily="49" charset="0"/>
                <a:cs typeface="Arial" pitchFamily="34" charset="0"/>
              </a:rPr>
              <a:t>for</a:t>
            </a:r>
            <a:r>
              <a:rPr lang="en-US" sz="1800" dirty="0" smtClean="0">
                <a:solidFill>
                  <a:schemeClr val="hlink"/>
                </a:solidFill>
                <a:latin typeface="Lucida Console" pitchFamily="49" charset="0"/>
                <a:cs typeface="Arial" pitchFamily="34" charset="0"/>
              </a:rPr>
              <a:t> 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( </a:t>
            </a:r>
            <a:r>
              <a:rPr lang="en-US" sz="1800" dirty="0" err="1" smtClean="0">
                <a:solidFill>
                  <a:srgbClr val="0000FF"/>
                </a:solidFill>
                <a:latin typeface="Lucida Console" pitchFamily="49" charset="0"/>
                <a:cs typeface="Arial" pitchFamily="34" charset="0"/>
              </a:rPr>
              <a:t>int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Lucida Console" pitchFamily="49" charset="0"/>
                <a:cs typeface="Arial" pitchFamily="34" charset="0"/>
              </a:rPr>
              <a:t>i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 = </a:t>
            </a:r>
            <a:r>
              <a:rPr lang="en-US" sz="1800" dirty="0" smtClean="0">
                <a:solidFill>
                  <a:srgbClr val="0099FF"/>
                </a:solidFill>
                <a:latin typeface="Lucida Console" pitchFamily="49" charset="0"/>
                <a:cs typeface="Arial" pitchFamily="34" charset="0"/>
              </a:rPr>
              <a:t>99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; </a:t>
            </a:r>
            <a:r>
              <a:rPr lang="en-US" sz="1800" dirty="0" err="1" smtClean="0">
                <a:latin typeface="Lucida Console" pitchFamily="49" charset="0"/>
                <a:cs typeface="Arial" pitchFamily="34" charset="0"/>
              </a:rPr>
              <a:t>i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 &gt;= </a:t>
            </a:r>
            <a:r>
              <a:rPr lang="en-US" sz="1800" dirty="0" smtClean="0">
                <a:solidFill>
                  <a:srgbClr val="0099FF"/>
                </a:solidFill>
                <a:latin typeface="Lucida Console" pitchFamily="49" charset="0"/>
                <a:cs typeface="Arial" pitchFamily="34" charset="0"/>
              </a:rPr>
              <a:t>0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; </a:t>
            </a:r>
            <a:r>
              <a:rPr lang="en-US" sz="1800" dirty="0" err="1" smtClean="0">
                <a:latin typeface="Lucida Console" pitchFamily="49" charset="0"/>
                <a:cs typeface="Arial" pitchFamily="34" charset="0"/>
              </a:rPr>
              <a:t>i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 -= </a:t>
            </a:r>
            <a:r>
              <a:rPr lang="en-US" sz="1800" dirty="0" smtClean="0">
                <a:solidFill>
                  <a:srgbClr val="0099FF"/>
                </a:solidFill>
                <a:latin typeface="Lucida Console" pitchFamily="49" charset="0"/>
                <a:cs typeface="Arial" pitchFamily="34" charset="0"/>
              </a:rPr>
              <a:t>11</a:t>
            </a:r>
            <a:r>
              <a:rPr lang="en-US" sz="1800" dirty="0" smtClean="0">
                <a:latin typeface="Lucida Console" pitchFamily="49" charset="0"/>
                <a:cs typeface="Arial" pitchFamily="34" charset="0"/>
              </a:rPr>
              <a:t> )</a:t>
            </a:r>
            <a:endParaRPr lang="en-US" altLang="zh-CN" sz="1800" dirty="0" smtClean="0">
              <a:latin typeface="Lucida Console" pitchFamily="49" charset="0"/>
              <a:ea typeface="SimSun" pitchFamily="2" charset="-122"/>
              <a:cs typeface="Arial" pitchFamily="34" charset="0"/>
            </a:endParaRPr>
          </a:p>
          <a:p>
            <a:pPr algn="l" rtl="0"/>
            <a:endParaRPr lang="x-non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679B0-2C6C-43AC-86B7-A9C6ACE7FDC3}" type="slidenum">
              <a:rPr lang="x-none" smtClean="0"/>
              <a:pPr/>
              <a:t>24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cs typeface="Arial" pitchFamily="34" charset="0"/>
              </a:rPr>
              <a:t>Examples Using the for Statement</a:t>
            </a:r>
            <a:endParaRPr lang="x-non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dirty="0" smtClean="0"/>
              <a:t>The do…while repetition statement is similar to the while statement.</a:t>
            </a:r>
          </a:p>
          <a:p>
            <a:pPr algn="l" rtl="0"/>
            <a:r>
              <a:rPr lang="en-US" dirty="0" smtClean="0"/>
              <a:t>In the while:</a:t>
            </a:r>
          </a:p>
          <a:p>
            <a:pPr lvl="1" algn="l" rtl="0"/>
            <a:r>
              <a:rPr lang="en-US" dirty="0" smtClean="0"/>
              <a:t>The loop continuation condition test occurs </a:t>
            </a:r>
            <a:r>
              <a:rPr lang="en-US" u="sng" dirty="0" smtClean="0"/>
              <a:t>at the beginning</a:t>
            </a:r>
            <a:r>
              <a:rPr lang="en-US" dirty="0" smtClean="0"/>
              <a:t> of the loop before the body of the loop executes.</a:t>
            </a:r>
          </a:p>
          <a:p>
            <a:pPr algn="l" rtl="0"/>
            <a:r>
              <a:rPr lang="en-US" dirty="0" smtClean="0"/>
              <a:t>In the do … while:</a:t>
            </a:r>
          </a:p>
          <a:p>
            <a:pPr lvl="1" algn="l" rtl="0"/>
            <a:r>
              <a:rPr lang="en-US" dirty="0" smtClean="0"/>
              <a:t>The loop continuation condition test occurs </a:t>
            </a:r>
            <a:r>
              <a:rPr lang="en-US" u="sng" dirty="0" smtClean="0"/>
              <a:t>after</a:t>
            </a:r>
            <a:r>
              <a:rPr lang="en-US" dirty="0" smtClean="0"/>
              <a:t> the loop body executes.</a:t>
            </a:r>
          </a:p>
          <a:p>
            <a:pPr lvl="1" algn="l" rtl="0"/>
            <a:r>
              <a:rPr lang="en-US" dirty="0" smtClean="0"/>
              <a:t>The loop body always executes at least once.</a:t>
            </a:r>
          </a:p>
          <a:p>
            <a:pPr lvl="1" algn="l" rtl="0"/>
            <a:r>
              <a:rPr lang="en-US" dirty="0" smtClean="0"/>
              <a:t>Recommended to use braces in the do.. While to avoid confusing with while statements.</a:t>
            </a:r>
          </a:p>
          <a:p>
            <a:pPr lvl="1" algn="l" rtl="0"/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679B0-2C6C-43AC-86B7-A9C6ACE7FDC3}" type="slidenum">
              <a:rPr lang="x-none" smtClean="0"/>
              <a:pPr/>
              <a:t>25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do… while </a:t>
            </a:r>
            <a:r>
              <a:rPr lang="en-US" noProof="1" smtClean="0"/>
              <a:t>Repetition Structure</a:t>
            </a:r>
            <a:endParaRPr lang="x-non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3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679B0-2C6C-43AC-86B7-A9C6ACE7FDC3}" type="slidenum">
              <a:rPr lang="x-none" smtClean="0"/>
              <a:pPr/>
              <a:t>26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do…while</a:t>
            </a:r>
            <a:endParaRPr lang="x-none" dirty="0">
              <a:latin typeface="Consolas" pitchFamily="49" charset="0"/>
            </a:endParaRPr>
          </a:p>
        </p:txBody>
      </p:sp>
      <p:grpSp>
        <p:nvGrpSpPr>
          <p:cNvPr id="21" name="Group 4"/>
          <p:cNvGrpSpPr>
            <a:grpSpLocks/>
          </p:cNvGrpSpPr>
          <p:nvPr/>
        </p:nvGrpSpPr>
        <p:grpSpPr bwMode="auto">
          <a:xfrm>
            <a:off x="4658816" y="2420888"/>
            <a:ext cx="4233664" cy="3827512"/>
            <a:chOff x="48" y="2269"/>
            <a:chExt cx="772" cy="950"/>
          </a:xfrm>
        </p:grpSpPr>
        <p:sp>
          <p:nvSpPr>
            <p:cNvPr id="22" name="Freeform 5"/>
            <p:cNvSpPr>
              <a:spLocks/>
            </p:cNvSpPr>
            <p:nvPr/>
          </p:nvSpPr>
          <p:spPr bwMode="auto">
            <a:xfrm>
              <a:off x="336" y="2317"/>
              <a:ext cx="0" cy="192"/>
            </a:xfrm>
            <a:custGeom>
              <a:avLst/>
              <a:gdLst/>
              <a:ahLst/>
              <a:cxnLst>
                <a:cxn ang="0">
                  <a:pos x="0" y="19958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58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x-none"/>
            </a:p>
          </p:txBody>
        </p:sp>
        <p:sp>
          <p:nvSpPr>
            <p:cNvPr id="23" name="Oval 6"/>
            <p:cNvSpPr>
              <a:spLocks noChangeArrowheads="1"/>
            </p:cNvSpPr>
            <p:nvPr/>
          </p:nvSpPr>
          <p:spPr bwMode="auto">
            <a:xfrm>
              <a:off x="312" y="2269"/>
              <a:ext cx="48" cy="48"/>
            </a:xfrm>
            <a:prstGeom prst="ellips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sp>
          <p:nvSpPr>
            <p:cNvPr id="24" name="Rectangle 7"/>
            <p:cNvSpPr>
              <a:spLocks noChangeArrowheads="1"/>
            </p:cNvSpPr>
            <p:nvPr/>
          </p:nvSpPr>
          <p:spPr bwMode="auto">
            <a:xfrm>
              <a:off x="628" y="2789"/>
              <a:ext cx="170" cy="96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true</a:t>
              </a:r>
            </a:p>
            <a:p>
              <a:pPr algn="l" eaLnBrk="0" hangingPunct="0">
                <a:spcBef>
                  <a:spcPct val="0"/>
                </a:spcBef>
              </a:pPr>
              <a:endParaRPr lang="en-US" sz="1000">
                <a:latin typeface="Courier New" pitchFamily="49" charset="0"/>
              </a:endParaRPr>
            </a:p>
          </p:txBody>
        </p:sp>
        <p:sp>
          <p:nvSpPr>
            <p:cNvPr id="25" name="Freeform 8"/>
            <p:cNvSpPr>
              <a:spLocks/>
            </p:cNvSpPr>
            <p:nvPr/>
          </p:nvSpPr>
          <p:spPr bwMode="auto">
            <a:xfrm>
              <a:off x="336" y="2979"/>
              <a:ext cx="0" cy="192"/>
            </a:xfrm>
            <a:custGeom>
              <a:avLst/>
              <a:gdLst/>
              <a:ahLst/>
              <a:cxnLst>
                <a:cxn ang="0">
                  <a:pos x="0" y="19958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58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x-none"/>
            </a:p>
          </p:txBody>
        </p:sp>
        <p:sp>
          <p:nvSpPr>
            <p:cNvPr id="26" name="Freeform 9"/>
            <p:cNvSpPr>
              <a:spLocks/>
            </p:cNvSpPr>
            <p:nvPr/>
          </p:nvSpPr>
          <p:spPr bwMode="auto">
            <a:xfrm>
              <a:off x="336" y="2589"/>
              <a:ext cx="0" cy="192"/>
            </a:xfrm>
            <a:custGeom>
              <a:avLst/>
              <a:gdLst/>
              <a:ahLst/>
              <a:cxnLst>
                <a:cxn ang="0">
                  <a:pos x="0" y="19958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58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x-none"/>
            </a:p>
          </p:txBody>
        </p:sp>
        <p:sp>
          <p:nvSpPr>
            <p:cNvPr id="27" name="Oval 10"/>
            <p:cNvSpPr>
              <a:spLocks noChangeArrowheads="1"/>
            </p:cNvSpPr>
            <p:nvPr/>
          </p:nvSpPr>
          <p:spPr bwMode="auto">
            <a:xfrm>
              <a:off x="312" y="3171"/>
              <a:ext cx="48" cy="48"/>
            </a:xfrm>
            <a:prstGeom prst="ellips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sp>
          <p:nvSpPr>
            <p:cNvPr id="28" name="Rectangle 11"/>
            <p:cNvSpPr>
              <a:spLocks noChangeArrowheads="1"/>
            </p:cNvSpPr>
            <p:nvPr/>
          </p:nvSpPr>
          <p:spPr bwMode="auto">
            <a:xfrm>
              <a:off x="356" y="2981"/>
              <a:ext cx="208" cy="96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000">
                  <a:solidFill>
                    <a:srgbClr val="000000"/>
                  </a:solidFill>
                  <a:latin typeface="Courier New" pitchFamily="49" charset="0"/>
                </a:rPr>
                <a:t>false</a:t>
              </a:r>
            </a:p>
            <a:p>
              <a:pPr algn="l" eaLnBrk="0" hangingPunct="0">
                <a:spcBef>
                  <a:spcPct val="0"/>
                </a:spcBef>
              </a:pPr>
              <a:endParaRPr lang="en-US" sz="1000">
                <a:latin typeface="Courier New" pitchFamily="49" charset="0"/>
              </a:endParaRPr>
            </a:p>
          </p:txBody>
        </p:sp>
        <p:sp>
          <p:nvSpPr>
            <p:cNvPr id="29" name="Freeform 12"/>
            <p:cNvSpPr>
              <a:spLocks/>
            </p:cNvSpPr>
            <p:nvPr/>
          </p:nvSpPr>
          <p:spPr bwMode="auto">
            <a:xfrm>
              <a:off x="628" y="2880"/>
              <a:ext cx="192" cy="0"/>
            </a:xfrm>
            <a:custGeom>
              <a:avLst/>
              <a:gdLst/>
              <a:ahLst/>
              <a:cxnLst>
                <a:cxn ang="0">
                  <a:pos x="19958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58" y="0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sp>
          <p:nvSpPr>
            <p:cNvPr id="30" name="Freeform 13"/>
            <p:cNvSpPr>
              <a:spLocks/>
            </p:cNvSpPr>
            <p:nvPr/>
          </p:nvSpPr>
          <p:spPr bwMode="auto">
            <a:xfrm>
              <a:off x="820" y="2420"/>
              <a:ext cx="0" cy="4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983"/>
                </a:cxn>
              </a:cxnLst>
              <a:rect l="0" t="0" r="r" b="b"/>
              <a:pathLst>
                <a:path w="20000" h="20000">
                  <a:moveTo>
                    <a:pt x="0" y="0"/>
                  </a:moveTo>
                  <a:lnTo>
                    <a:pt x="0" y="19983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sp>
          <p:nvSpPr>
            <p:cNvPr id="31" name="Freeform 14"/>
            <p:cNvSpPr>
              <a:spLocks/>
            </p:cNvSpPr>
            <p:nvPr/>
          </p:nvSpPr>
          <p:spPr bwMode="auto">
            <a:xfrm>
              <a:off x="340" y="2420"/>
              <a:ext cx="48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983" y="0"/>
                </a:cxn>
              </a:cxnLst>
              <a:rect l="0" t="0" r="r" b="b"/>
              <a:pathLst>
                <a:path w="20000" h="20000">
                  <a:moveTo>
                    <a:pt x="0" y="0"/>
                  </a:moveTo>
                  <a:lnTo>
                    <a:pt x="19983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x-none"/>
            </a:p>
          </p:txBody>
        </p:sp>
        <p:grpSp>
          <p:nvGrpSpPr>
            <p:cNvPr id="32" name="Group 15"/>
            <p:cNvGrpSpPr>
              <a:grpSpLocks/>
            </p:cNvGrpSpPr>
            <p:nvPr/>
          </p:nvGrpSpPr>
          <p:grpSpPr bwMode="auto">
            <a:xfrm>
              <a:off x="72" y="2509"/>
              <a:ext cx="528" cy="82"/>
              <a:chOff x="0" y="0"/>
              <a:chExt cx="20000" cy="20000"/>
            </a:xfrm>
          </p:grpSpPr>
          <p:sp>
            <p:nvSpPr>
              <p:cNvPr id="36" name="Freeform 16"/>
              <p:cNvSpPr>
                <a:spLocks/>
              </p:cNvSpPr>
              <p:nvPr/>
            </p:nvSpPr>
            <p:spPr bwMode="auto">
              <a:xfrm>
                <a:off x="0" y="0"/>
                <a:ext cx="20000" cy="19417"/>
              </a:xfrm>
              <a:custGeom>
                <a:avLst/>
                <a:gdLst/>
                <a:ahLst/>
                <a:cxnLst>
                  <a:cxn ang="0">
                    <a:pos x="19985" y="0"/>
                  </a:cxn>
                  <a:cxn ang="0">
                    <a:pos x="19985" y="19900"/>
                  </a:cxn>
                  <a:cxn ang="0">
                    <a:pos x="0" y="19900"/>
                  </a:cxn>
                  <a:cxn ang="0">
                    <a:pos x="0" y="0"/>
                  </a:cxn>
                  <a:cxn ang="0">
                    <a:pos x="19985" y="0"/>
                  </a:cxn>
                </a:cxnLst>
                <a:rect l="0" t="0" r="r" b="b"/>
                <a:pathLst>
                  <a:path w="20000" h="20000">
                    <a:moveTo>
                      <a:pt x="19985" y="0"/>
                    </a:moveTo>
                    <a:lnTo>
                      <a:pt x="19985" y="19900"/>
                    </a:lnTo>
                    <a:lnTo>
                      <a:pt x="0" y="19900"/>
                    </a:lnTo>
                    <a:lnTo>
                      <a:pt x="0" y="0"/>
                    </a:lnTo>
                    <a:lnTo>
                      <a:pt x="19985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37" name="Rectangle 17"/>
              <p:cNvSpPr>
                <a:spLocks noChangeArrowheads="1"/>
              </p:cNvSpPr>
              <p:nvPr/>
            </p:nvSpPr>
            <p:spPr bwMode="auto">
              <a:xfrm>
                <a:off x="2712" y="3301"/>
                <a:ext cx="14561" cy="16699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ctr">
                  <a:spcBef>
                    <a:spcPct val="0"/>
                  </a:spcBef>
                </a:pPr>
                <a:r>
                  <a:rPr lang="en-US" sz="1000" dirty="0">
                    <a:solidFill>
                      <a:srgbClr val="000000"/>
                    </a:solidFill>
                    <a:latin typeface="Courier New" pitchFamily="49" charset="0"/>
                  </a:rPr>
                  <a:t>action(s)</a:t>
                </a:r>
              </a:p>
              <a:p>
                <a:pPr algn="l" eaLnBrk="0" hangingPunct="0">
                  <a:spcBef>
                    <a:spcPct val="0"/>
                  </a:spcBef>
                </a:pPr>
                <a:endParaRPr lang="en-US" sz="1000" dirty="0">
                  <a:latin typeface="Courier New" pitchFamily="49" charset="0"/>
                </a:endParaRPr>
              </a:p>
            </p:txBody>
          </p:sp>
        </p:grpSp>
        <p:grpSp>
          <p:nvGrpSpPr>
            <p:cNvPr id="33" name="Group 18"/>
            <p:cNvGrpSpPr>
              <a:grpSpLocks/>
            </p:cNvGrpSpPr>
            <p:nvPr/>
          </p:nvGrpSpPr>
          <p:grpSpPr bwMode="auto">
            <a:xfrm>
              <a:off x="48" y="2781"/>
              <a:ext cx="576" cy="198"/>
              <a:chOff x="0" y="0"/>
              <a:chExt cx="20000" cy="20000"/>
            </a:xfrm>
          </p:grpSpPr>
          <p:sp>
            <p:nvSpPr>
              <p:cNvPr id="34" name="Freeform 19"/>
              <p:cNvSpPr>
                <a:spLocks/>
              </p:cNvSpPr>
              <p:nvPr/>
            </p:nvSpPr>
            <p:spPr bwMode="auto">
              <a:xfrm>
                <a:off x="0" y="0"/>
                <a:ext cx="20000" cy="20000"/>
              </a:xfrm>
              <a:custGeom>
                <a:avLst/>
                <a:gdLst/>
                <a:ahLst/>
                <a:cxnLst>
                  <a:cxn ang="0">
                    <a:pos x="19986" y="9980"/>
                  </a:cxn>
                  <a:cxn ang="0">
                    <a:pos x="9986" y="19960"/>
                  </a:cxn>
                  <a:cxn ang="0">
                    <a:pos x="0" y="9980"/>
                  </a:cxn>
                  <a:cxn ang="0">
                    <a:pos x="9986" y="0"/>
                  </a:cxn>
                  <a:cxn ang="0">
                    <a:pos x="19986" y="9980"/>
                  </a:cxn>
                </a:cxnLst>
                <a:rect l="0" t="0" r="r" b="b"/>
                <a:pathLst>
                  <a:path w="20000" h="20000">
                    <a:moveTo>
                      <a:pt x="19986" y="9980"/>
                    </a:moveTo>
                    <a:lnTo>
                      <a:pt x="9986" y="19960"/>
                    </a:lnTo>
                    <a:lnTo>
                      <a:pt x="0" y="9980"/>
                    </a:lnTo>
                    <a:lnTo>
                      <a:pt x="9986" y="0"/>
                    </a:lnTo>
                    <a:lnTo>
                      <a:pt x="19986" y="9980"/>
                    </a:lnTo>
                    <a:close/>
                  </a:path>
                </a:pathLst>
              </a:custGeom>
              <a:solidFill>
                <a:srgbClr val="FFFFFF"/>
              </a:solidFill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35" name="Rectangle 20"/>
              <p:cNvSpPr>
                <a:spLocks noChangeArrowheads="1"/>
              </p:cNvSpPr>
              <p:nvPr/>
            </p:nvSpPr>
            <p:spPr bwMode="auto">
              <a:xfrm>
                <a:off x="3319" y="7273"/>
                <a:ext cx="13348" cy="7111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ctr">
                  <a:spcBef>
                    <a:spcPct val="0"/>
                  </a:spcBef>
                </a:pPr>
                <a:r>
                  <a:rPr lang="en-US" sz="1000" dirty="0">
                    <a:solidFill>
                      <a:srgbClr val="000000"/>
                    </a:solidFill>
                    <a:latin typeface="Courier New" pitchFamily="49" charset="0"/>
                  </a:rPr>
                  <a:t>condition</a:t>
                </a:r>
              </a:p>
              <a:p>
                <a:pPr algn="l" eaLnBrk="0" hangingPunct="0">
                  <a:spcBef>
                    <a:spcPct val="0"/>
                  </a:spcBef>
                </a:pPr>
                <a:endParaRPr lang="en-US" sz="1000" dirty="0">
                  <a:latin typeface="Courier New" pitchFamily="49" charset="0"/>
                </a:endParaRPr>
              </a:p>
            </p:txBody>
          </p:sp>
        </p:grpSp>
      </p:grpSp>
      <p:sp>
        <p:nvSpPr>
          <p:cNvPr id="38" name="Rectangle 37"/>
          <p:cNvSpPr/>
          <p:nvPr/>
        </p:nvSpPr>
        <p:spPr>
          <a:xfrm>
            <a:off x="0" y="1988840"/>
            <a:ext cx="4572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Format</a:t>
            </a:r>
          </a:p>
          <a:p>
            <a:pPr marL="1143000" lvl="2" indent="-228600" algn="l" rt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do {</a:t>
            </a:r>
          </a:p>
          <a:p>
            <a:pPr marL="1143000" lvl="2" indent="-228600" algn="l" rt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   statement</a:t>
            </a:r>
          </a:p>
          <a:p>
            <a:pPr marL="1143000" lvl="2" indent="-228600" algn="l" rt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} while ( condition );</a:t>
            </a:r>
            <a:endParaRPr lang="en-US" sz="2000" b="1" kern="0" dirty="0">
              <a:solidFill>
                <a:srgbClr val="00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 algn="l" rtl="0">
              <a:buFont typeface="+mj-lt"/>
              <a:buAutoNum type="arabicPeriod"/>
            </a:pPr>
            <a:r>
              <a:rPr lang="en-US" sz="1800" dirty="0" smtClean="0">
                <a:solidFill>
                  <a:srgbClr val="0000FF"/>
                </a:solidFill>
              </a:rPr>
              <a:t>#include </a:t>
            </a:r>
            <a:r>
              <a:rPr lang="en-US" sz="1800" dirty="0" smtClean="0">
                <a:solidFill>
                  <a:srgbClr val="A31515"/>
                </a:solidFill>
              </a:rPr>
              <a:t>&lt;</a:t>
            </a:r>
            <a:r>
              <a:rPr lang="en-US" sz="1800" dirty="0" err="1" smtClean="0">
                <a:solidFill>
                  <a:srgbClr val="A31515"/>
                </a:solidFill>
              </a:rPr>
              <a:t>iostream</a:t>
            </a:r>
            <a:r>
              <a:rPr lang="en-US" sz="1800" dirty="0" smtClean="0">
                <a:solidFill>
                  <a:srgbClr val="A31515"/>
                </a:solidFill>
              </a:rPr>
              <a:t>&gt;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sz="1800" dirty="0" smtClean="0">
                <a:solidFill>
                  <a:srgbClr val="0000FF"/>
                </a:solidFill>
              </a:rPr>
              <a:t>using namespace std;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sz="1800" dirty="0" err="1" smtClean="0">
                <a:solidFill>
                  <a:srgbClr val="0000FF"/>
                </a:solidFill>
              </a:rPr>
              <a:t>int</a:t>
            </a:r>
            <a:r>
              <a:rPr lang="en-US" sz="1800" dirty="0" smtClean="0">
                <a:solidFill>
                  <a:srgbClr val="0000FF"/>
                </a:solidFill>
              </a:rPr>
              <a:t> main(){   </a:t>
            </a:r>
            <a:endParaRPr lang="x-none" sz="1800" dirty="0" smtClean="0">
              <a:solidFill>
                <a:srgbClr val="0000FF"/>
              </a:solidFill>
            </a:endParaRPr>
          </a:p>
          <a:p>
            <a:pPr marL="514350" indent="-514350" algn="l" rtl="0">
              <a:buFont typeface="+mj-lt"/>
              <a:buAutoNum type="arabicPeriod"/>
            </a:pPr>
            <a:r>
              <a:rPr lang="en-US" sz="1800" dirty="0" smtClean="0">
                <a:solidFill>
                  <a:srgbClr val="0000FF"/>
                </a:solidFill>
              </a:rPr>
              <a:t>	</a:t>
            </a:r>
            <a:r>
              <a:rPr lang="en-US" sz="1800" dirty="0" err="1" smtClean="0">
                <a:solidFill>
                  <a:srgbClr val="0000FF"/>
                </a:solidFill>
              </a:rPr>
              <a:t>int</a:t>
            </a:r>
            <a:r>
              <a:rPr lang="en-US" sz="1800" dirty="0" smtClean="0">
                <a:solidFill>
                  <a:srgbClr val="0000FF"/>
                </a:solidFill>
              </a:rPr>
              <a:t> counter=1; </a:t>
            </a:r>
            <a:r>
              <a:rPr lang="en-US" sz="1800" dirty="0" smtClean="0">
                <a:solidFill>
                  <a:srgbClr val="008000"/>
                </a:solidFill>
              </a:rPr>
              <a:t>//initialize counter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sz="1800" dirty="0" smtClean="0">
                <a:solidFill>
                  <a:srgbClr val="008000"/>
                </a:solidFill>
              </a:rPr>
              <a:t>	</a:t>
            </a:r>
            <a:r>
              <a:rPr lang="en-US" sz="1800" dirty="0" smtClean="0">
                <a:solidFill>
                  <a:srgbClr val="0000FF"/>
                </a:solidFill>
              </a:rPr>
              <a:t>do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x-none" sz="1800" dirty="0" smtClean="0">
                <a:solidFill>
                  <a:srgbClr val="0000FF"/>
                </a:solidFill>
              </a:rPr>
              <a:t>	</a:t>
            </a:r>
            <a:r>
              <a:rPr lang="en-US" sz="1800" dirty="0" smtClean="0">
                <a:solidFill>
                  <a:srgbClr val="0000FF"/>
                </a:solidFill>
              </a:rPr>
              <a:t>{</a:t>
            </a:r>
            <a:endParaRPr lang="x-none" sz="1800" dirty="0" smtClean="0">
              <a:solidFill>
                <a:srgbClr val="0000FF"/>
              </a:solidFill>
            </a:endParaRPr>
          </a:p>
          <a:p>
            <a:pPr marL="514350" indent="-514350" algn="l" rtl="0">
              <a:buFont typeface="+mj-lt"/>
              <a:buAutoNum type="arabicPeriod"/>
            </a:pPr>
            <a:r>
              <a:rPr lang="en-US" sz="1800" dirty="0" smtClean="0">
                <a:solidFill>
                  <a:srgbClr val="0000FF"/>
                </a:solidFill>
              </a:rPr>
              <a:t>		</a:t>
            </a:r>
            <a:r>
              <a:rPr lang="en-US" sz="1800" dirty="0" err="1" smtClean="0">
                <a:solidFill>
                  <a:srgbClr val="0000FF"/>
                </a:solidFill>
              </a:rPr>
              <a:t>cout</a:t>
            </a:r>
            <a:r>
              <a:rPr lang="en-US" sz="1800" dirty="0" smtClean="0">
                <a:solidFill>
                  <a:srgbClr val="0000FF"/>
                </a:solidFill>
              </a:rPr>
              <a:t>&lt;&lt;counter&lt;&lt;</a:t>
            </a:r>
            <a:r>
              <a:rPr lang="en-US" sz="1800" dirty="0" smtClean="0">
                <a:solidFill>
                  <a:srgbClr val="A31515"/>
                </a:solidFill>
              </a:rPr>
              <a:t>" "; </a:t>
            </a:r>
            <a:r>
              <a:rPr lang="en-US" sz="1800" dirty="0" smtClean="0">
                <a:solidFill>
                  <a:srgbClr val="008000"/>
                </a:solidFill>
              </a:rPr>
              <a:t>// display counter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sz="1800" dirty="0" smtClean="0">
                <a:solidFill>
                  <a:srgbClr val="008000"/>
                </a:solidFill>
              </a:rPr>
              <a:t>		</a:t>
            </a:r>
            <a:r>
              <a:rPr lang="en-US" sz="1800" dirty="0">
                <a:solidFill>
                  <a:srgbClr val="0000FF"/>
                </a:solidFill>
              </a:rPr>
              <a:t>counter++;  </a:t>
            </a:r>
            <a:r>
              <a:rPr lang="en-US" sz="1800" dirty="0" smtClean="0">
                <a:solidFill>
                  <a:srgbClr val="008000"/>
                </a:solidFill>
              </a:rPr>
              <a:t>// increment counter</a:t>
            </a:r>
            <a:endParaRPr lang="x-none" sz="1800" dirty="0" smtClean="0">
              <a:solidFill>
                <a:srgbClr val="008000"/>
              </a:solidFill>
            </a:endParaRPr>
          </a:p>
          <a:p>
            <a:pPr marL="514350" indent="-514350" algn="l" rtl="0">
              <a:buFont typeface="+mj-lt"/>
              <a:buAutoNum type="arabicPeriod"/>
            </a:pPr>
            <a:r>
              <a:rPr lang="en-US" sz="1800" dirty="0" smtClean="0">
                <a:solidFill>
                  <a:srgbClr val="008000"/>
                </a:solidFill>
              </a:rPr>
              <a:t>	</a:t>
            </a:r>
            <a:r>
              <a:rPr lang="en-US" sz="1800" dirty="0">
                <a:solidFill>
                  <a:srgbClr val="0000FF"/>
                </a:solidFill>
              </a:rPr>
              <a:t>}</a:t>
            </a:r>
          </a:p>
          <a:p>
            <a:pPr marL="834390" lvl="1" indent="-514350" algn="l" rtl="0">
              <a:buFont typeface="+mj-lt"/>
              <a:buAutoNum type="arabicPeriod"/>
            </a:pPr>
            <a:r>
              <a:rPr lang="en-US" sz="1500" dirty="0" smtClean="0">
                <a:solidFill>
                  <a:srgbClr val="0000FF"/>
                </a:solidFill>
              </a:rPr>
              <a:t>while(counter&lt;=10); </a:t>
            </a:r>
            <a:r>
              <a:rPr lang="en-US" sz="1500" dirty="0" smtClean="0">
                <a:solidFill>
                  <a:srgbClr val="008000"/>
                </a:solidFill>
              </a:rPr>
              <a:t>//end do...while</a:t>
            </a:r>
            <a:endParaRPr lang="x-none" sz="1500" dirty="0" smtClean="0">
              <a:solidFill>
                <a:srgbClr val="008000"/>
              </a:solidFill>
            </a:endParaRPr>
          </a:p>
          <a:p>
            <a:pPr marL="514350" indent="-514350" algn="l" rtl="0">
              <a:buFont typeface="+mj-lt"/>
              <a:buAutoNum type="arabicPeriod"/>
            </a:pPr>
            <a:r>
              <a:rPr lang="en-US" sz="1800" dirty="0" smtClean="0">
                <a:solidFill>
                  <a:srgbClr val="008000"/>
                </a:solidFill>
              </a:rPr>
              <a:t>	</a:t>
            </a:r>
            <a:r>
              <a:rPr lang="en-US" sz="1800" dirty="0" err="1">
                <a:solidFill>
                  <a:srgbClr val="0000FF"/>
                </a:solidFill>
              </a:rPr>
              <a:t>cout</a:t>
            </a:r>
            <a:r>
              <a:rPr lang="en-US" sz="1800" dirty="0">
                <a:solidFill>
                  <a:srgbClr val="0000FF"/>
                </a:solidFill>
              </a:rPr>
              <a:t>&lt;&lt;</a:t>
            </a:r>
            <a:r>
              <a:rPr lang="en-US" sz="1800" dirty="0" err="1">
                <a:solidFill>
                  <a:srgbClr val="0000FF"/>
                </a:solidFill>
              </a:rPr>
              <a:t>endl</a:t>
            </a:r>
            <a:r>
              <a:rPr lang="en-US" sz="1800" dirty="0">
                <a:solidFill>
                  <a:srgbClr val="0000FF"/>
                </a:solidFill>
              </a:rPr>
              <a:t>;</a:t>
            </a:r>
            <a:endParaRPr lang="x-none" sz="1800" dirty="0">
              <a:solidFill>
                <a:srgbClr val="0000FF"/>
              </a:solidFill>
            </a:endParaRPr>
          </a:p>
          <a:p>
            <a:pPr marL="514350" indent="-514350" algn="l" rtl="0">
              <a:buFont typeface="+mj-lt"/>
              <a:buAutoNum type="arabicPeriod"/>
            </a:pPr>
            <a:r>
              <a:rPr lang="en-US" sz="1800" dirty="0" smtClean="0">
                <a:solidFill>
                  <a:srgbClr val="008000"/>
                </a:solidFill>
              </a:rPr>
              <a:t>	</a:t>
            </a:r>
            <a:r>
              <a:rPr lang="en-US" sz="1800" dirty="0" smtClean="0">
                <a:solidFill>
                  <a:srgbClr val="0000FF"/>
                </a:solidFill>
              </a:rPr>
              <a:t>return 0;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sz="1800" dirty="0" smtClean="0">
                <a:solidFill>
                  <a:srgbClr val="0000FF"/>
                </a:solidFill>
              </a:rPr>
              <a:t>}</a:t>
            </a:r>
            <a:endParaRPr lang="x-none" sz="1800" dirty="0" smtClean="0">
              <a:solidFill>
                <a:srgbClr val="0000FF"/>
              </a:solidFill>
            </a:endParaRPr>
          </a:p>
          <a:p>
            <a:pPr marL="514350" indent="-514350" algn="l" rtl="0">
              <a:buFont typeface="+mj-lt"/>
              <a:buAutoNum type="arabicPeriod"/>
            </a:pPr>
            <a:endParaRPr lang="x-none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679B0-2C6C-43AC-86B7-A9C6ACE7FDC3}" type="slidenum">
              <a:rPr lang="x-none" smtClean="0"/>
              <a:pPr/>
              <a:t>27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do…while example</a:t>
            </a:r>
            <a:endParaRPr lang="x-none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00694" y="2143116"/>
            <a:ext cx="3312368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en-US" dirty="0" smtClean="0"/>
              <a:t>1 2 3 4 5 6 7 8 9 10</a:t>
            </a:r>
            <a:endParaRPr lang="x-none" dirty="0"/>
          </a:p>
        </p:txBody>
      </p:sp>
      <p:sp>
        <p:nvSpPr>
          <p:cNvPr id="7" name="مربع نص 6"/>
          <p:cNvSpPr txBox="1"/>
          <p:nvPr/>
        </p:nvSpPr>
        <p:spPr>
          <a:xfrm>
            <a:off x="5643570" y="1714488"/>
            <a:ext cx="960520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u="sng" dirty="0" smtClean="0"/>
              <a:t>Output :</a:t>
            </a:r>
            <a:endParaRPr lang="x-none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679B0-2C6C-43AC-86B7-A9C6ACE7FDC3}" type="slidenum">
              <a:rPr lang="x-none" smtClean="0"/>
              <a:pPr/>
              <a:t>28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do…while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example</a:t>
            </a:r>
            <a:endParaRPr lang="x-none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60" y="1412776"/>
            <a:ext cx="7010400" cy="48768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Using the do/while repetition structure.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iostream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function main begins program execution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counter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    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initialize counter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do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{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counter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  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display counter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}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while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++counter &lt;=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do/while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 successful termination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function main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611560" y="6289576"/>
            <a:ext cx="7010400" cy="5334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tIns="182880" bIns="182880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1  2  3  4  5  6  7  8  9  10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>
                <a:cs typeface="Arial" pitchFamily="34" charset="0"/>
              </a:rPr>
              <a:t>Loops can be nested, that is, the loop body can also contain a loop. </a:t>
            </a:r>
            <a:endParaRPr lang="x-none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679B0-2C6C-43AC-86B7-A9C6ACE7FDC3}" type="slidenum">
              <a:rPr lang="x-none" smtClean="0"/>
              <a:pPr/>
              <a:t>29</a:t>
            </a:fld>
            <a:endParaRPr lang="x-none"/>
          </a:p>
        </p:txBody>
      </p:sp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775F55"/>
                </a:solidFill>
              </a:rPr>
              <a:t>Nesting Loops</a:t>
            </a:r>
            <a:endParaRPr lang="x-none" dirty="0" smtClean="0">
              <a:solidFill>
                <a:srgbClr val="775F55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 l="24700" t="41255" r="44832" b="45078"/>
          <a:stretch>
            <a:fillRect/>
          </a:stretch>
        </p:blipFill>
        <p:spPr bwMode="auto">
          <a:xfrm>
            <a:off x="827584" y="2708920"/>
            <a:ext cx="3672408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/>
          <a:srcRect l="25466" t="28344" r="50738" b="55906"/>
          <a:stretch>
            <a:fillRect/>
          </a:stretch>
        </p:blipFill>
        <p:spPr bwMode="auto">
          <a:xfrm>
            <a:off x="4860032" y="2691808"/>
            <a:ext cx="3240360" cy="1947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679B0-2C6C-43AC-86B7-A9C6ACE7FDC3}" type="slidenum">
              <a:rPr lang="x-none" smtClean="0"/>
              <a:pPr/>
              <a:t>3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Recall: Control structures in C++</a:t>
            </a:r>
            <a:endParaRPr lang="x-none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l" rtl="0"/>
            <a:r>
              <a:rPr lang="en-US" dirty="0" smtClean="0"/>
              <a:t>Problem statement</a:t>
            </a:r>
          </a:p>
          <a:p>
            <a:pPr lvl="1" algn="l" rtl="0">
              <a:buFontTx/>
              <a:buNone/>
            </a:pPr>
            <a:r>
              <a:rPr lang="en-US" dirty="0" smtClean="0"/>
              <a:t>    </a:t>
            </a:r>
            <a:r>
              <a:rPr lang="en-US" i="1" dirty="0" smtClean="0"/>
              <a:t>A college has a list of test results (1 = pass, 2 = fail) for 10 students.  Write a program that analyzes the results.  If more than 8 students pass, print "Raise Tuition".</a:t>
            </a:r>
          </a:p>
          <a:p>
            <a:pPr algn="l" rtl="0"/>
            <a:r>
              <a:rPr lang="en-US" dirty="0" smtClean="0"/>
              <a:t>Notice that</a:t>
            </a:r>
          </a:p>
          <a:p>
            <a:pPr lvl="1" algn="l" rtl="0"/>
            <a:r>
              <a:rPr lang="en-US" dirty="0" smtClean="0"/>
              <a:t>Program processes 10 results</a:t>
            </a:r>
          </a:p>
          <a:p>
            <a:pPr lvl="2" algn="l" rtl="0"/>
            <a:r>
              <a:rPr lang="en-US" dirty="0" smtClean="0"/>
              <a:t>Fixed number, use counter-controlled loop</a:t>
            </a:r>
          </a:p>
          <a:p>
            <a:pPr lvl="1" algn="l" rtl="0"/>
            <a:r>
              <a:rPr lang="en-US" dirty="0" smtClean="0"/>
              <a:t>Two counters can be used</a:t>
            </a:r>
          </a:p>
          <a:p>
            <a:pPr lvl="2" algn="l" rtl="0"/>
            <a:r>
              <a:rPr lang="en-US" dirty="0" smtClean="0"/>
              <a:t>One counts number that passed</a:t>
            </a:r>
          </a:p>
          <a:p>
            <a:pPr lvl="2" algn="l" rtl="0"/>
            <a:r>
              <a:rPr lang="en-US" dirty="0" smtClean="0"/>
              <a:t>Another counts number that fail</a:t>
            </a:r>
          </a:p>
          <a:p>
            <a:pPr lvl="1" algn="l" rtl="0"/>
            <a:r>
              <a:rPr lang="en-US" dirty="0" smtClean="0"/>
              <a:t>Each test result is 1 or 2</a:t>
            </a:r>
          </a:p>
          <a:p>
            <a:pPr lvl="2" algn="l" rtl="0"/>
            <a:r>
              <a:rPr lang="en-US" dirty="0" smtClean="0"/>
              <a:t>If not 1, assume 2</a:t>
            </a:r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679B0-2C6C-43AC-86B7-A9C6ACE7FDC3}" type="slidenum">
              <a:rPr lang="x-none" smtClean="0"/>
              <a:pPr/>
              <a:t>30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775F55"/>
                </a:solidFill>
              </a:rPr>
              <a:t>Nested Control Structures</a:t>
            </a:r>
            <a:endParaRPr lang="x-none" sz="4000" dirty="0">
              <a:solidFill>
                <a:srgbClr val="775F55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l" rtl="0"/>
            <a:r>
              <a:rPr lang="en-US" dirty="0" smtClean="0"/>
              <a:t>Top level outline</a:t>
            </a:r>
          </a:p>
          <a:p>
            <a:pPr lvl="2" algn="l" rtl="0">
              <a:buFontTx/>
              <a:buNone/>
            </a:pPr>
            <a:r>
              <a:rPr lang="en-US" i="1" dirty="0" smtClean="0"/>
              <a:t>Analyze exam results and decide if tuition should be raised </a:t>
            </a:r>
            <a:endParaRPr lang="en-US" dirty="0" smtClean="0"/>
          </a:p>
          <a:p>
            <a:pPr algn="l" rtl="0"/>
            <a:r>
              <a:rPr lang="en-US" dirty="0" smtClean="0"/>
              <a:t>First refinement</a:t>
            </a:r>
          </a:p>
          <a:p>
            <a:pPr lvl="2" algn="l" rtl="0">
              <a:buFontTx/>
              <a:buNone/>
            </a:pPr>
            <a:r>
              <a:rPr lang="en-US" dirty="0" smtClean="0"/>
              <a:t>	</a:t>
            </a:r>
            <a:r>
              <a:rPr lang="en-US" i="1" dirty="0" smtClean="0"/>
              <a:t>Initialize variables</a:t>
            </a:r>
          </a:p>
          <a:p>
            <a:pPr lvl="2" algn="l" rtl="0">
              <a:buFontTx/>
              <a:buNone/>
            </a:pPr>
            <a:r>
              <a:rPr lang="en-US" i="1" dirty="0" smtClean="0"/>
              <a:t>	Input the ten quiz grades and count passes and failures</a:t>
            </a:r>
          </a:p>
          <a:p>
            <a:pPr lvl="2" algn="l" rtl="0">
              <a:buFontTx/>
              <a:buNone/>
            </a:pPr>
            <a:r>
              <a:rPr lang="en-US" i="1" dirty="0" smtClean="0"/>
              <a:t>	Print a summary of the exam results and decide if tuition should be raised </a:t>
            </a:r>
            <a:endParaRPr lang="en-US" sz="1600" i="1" dirty="0" smtClean="0"/>
          </a:p>
          <a:p>
            <a:pPr algn="l" rtl="0"/>
            <a:r>
              <a:rPr lang="en-US" dirty="0" smtClean="0"/>
              <a:t>Refine</a:t>
            </a:r>
          </a:p>
          <a:p>
            <a:pPr lvl="3" algn="l" rtl="0">
              <a:buFontTx/>
              <a:buNone/>
            </a:pPr>
            <a:r>
              <a:rPr lang="en-US" i="1" dirty="0" smtClean="0"/>
              <a:t>Initialize variables:</a:t>
            </a:r>
          </a:p>
          <a:p>
            <a:pPr lvl="4" algn="l" rtl="0">
              <a:buFontTx/>
              <a:buNone/>
            </a:pPr>
            <a:r>
              <a:rPr lang="en-US" i="1" dirty="0" smtClean="0"/>
              <a:t>Initialize passes to zero</a:t>
            </a:r>
          </a:p>
          <a:p>
            <a:pPr lvl="4" algn="l" rtl="0">
              <a:buFontTx/>
              <a:buNone/>
            </a:pPr>
            <a:r>
              <a:rPr lang="en-US" i="1" dirty="0" smtClean="0"/>
              <a:t>Initialize failures to zero</a:t>
            </a:r>
          </a:p>
          <a:p>
            <a:pPr lvl="4" algn="l" rtl="0">
              <a:buFontTx/>
              <a:buNone/>
            </a:pPr>
            <a:r>
              <a:rPr lang="en-US" i="1" dirty="0" smtClean="0"/>
              <a:t>Initialize student counter to one </a:t>
            </a:r>
          </a:p>
          <a:p>
            <a:pPr algn="l" rtl="0"/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679B0-2C6C-43AC-86B7-A9C6ACE7FDC3}" type="slidenum">
              <a:rPr lang="x-none" smtClean="0"/>
              <a:pPr/>
              <a:t>31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775F55"/>
                </a:solidFill>
              </a:rPr>
              <a:t>Nested Control Structures cont..</a:t>
            </a:r>
            <a:endParaRPr lang="x-none" sz="4000" dirty="0">
              <a:solidFill>
                <a:srgbClr val="775F55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Refine</a:t>
            </a:r>
          </a:p>
          <a:p>
            <a:pPr lvl="2" algn="l" rtl="0">
              <a:buFontTx/>
              <a:buNone/>
            </a:pPr>
            <a:r>
              <a:rPr lang="en-US" i="1" dirty="0" smtClean="0"/>
              <a:t>Input the ten quiz grades and count passes and failures:</a:t>
            </a:r>
          </a:p>
          <a:p>
            <a:pPr lvl="3" algn="l" rtl="0">
              <a:buFontTx/>
              <a:buNone/>
            </a:pPr>
            <a:r>
              <a:rPr lang="en-US" i="1" dirty="0" smtClean="0"/>
              <a:t>While student counter is less than or equal to ten</a:t>
            </a:r>
            <a:br>
              <a:rPr lang="en-US" i="1" dirty="0" smtClean="0"/>
            </a:br>
            <a:r>
              <a:rPr lang="en-US" i="1" dirty="0" smtClean="0"/>
              <a:t>Input the next exam result</a:t>
            </a:r>
          </a:p>
          <a:p>
            <a:pPr lvl="3" algn="l" rtl="0">
              <a:buFontTx/>
              <a:buNone/>
            </a:pPr>
            <a:r>
              <a:rPr lang="en-US" i="1" dirty="0" smtClean="0"/>
              <a:t>	If the student passed</a:t>
            </a:r>
          </a:p>
          <a:p>
            <a:pPr lvl="3" algn="l" rtl="0">
              <a:buFontTx/>
              <a:buNone/>
            </a:pPr>
            <a:r>
              <a:rPr lang="en-US" i="1" dirty="0" smtClean="0"/>
              <a:t>	   Add one to passes</a:t>
            </a:r>
            <a:br>
              <a:rPr lang="en-US" i="1" dirty="0" smtClean="0"/>
            </a:br>
            <a:r>
              <a:rPr lang="en-US" i="1" dirty="0" smtClean="0"/>
              <a:t>Else</a:t>
            </a:r>
            <a:br>
              <a:rPr lang="en-US" i="1" dirty="0" smtClean="0"/>
            </a:br>
            <a:r>
              <a:rPr lang="en-US" i="1" dirty="0" smtClean="0"/>
              <a:t>   Add one to failures</a:t>
            </a:r>
          </a:p>
          <a:p>
            <a:pPr lvl="3" algn="l" rtl="0">
              <a:buFontTx/>
              <a:buNone/>
            </a:pPr>
            <a:r>
              <a:rPr lang="en-US" i="1" dirty="0" smtClean="0"/>
              <a:t>	Add one to student counter </a:t>
            </a:r>
          </a:p>
          <a:p>
            <a:pPr algn="l" rtl="0"/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679B0-2C6C-43AC-86B7-A9C6ACE7FDC3}" type="slidenum">
              <a:rPr lang="x-none" smtClean="0"/>
              <a:pPr/>
              <a:t>32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solidFill>
                  <a:srgbClr val="775F55"/>
                </a:solidFill>
              </a:rPr>
              <a:t>Nested Control </a:t>
            </a:r>
            <a:r>
              <a:rPr lang="en-US" sz="4000" dirty="0" smtClean="0">
                <a:solidFill>
                  <a:srgbClr val="775F55"/>
                </a:solidFill>
              </a:rPr>
              <a:t>Structures</a:t>
            </a:r>
            <a:r>
              <a:rPr lang="en-US" sz="4000" dirty="0">
                <a:solidFill>
                  <a:srgbClr val="775F55"/>
                </a:solidFill>
              </a:rPr>
              <a:t> </a:t>
            </a:r>
            <a:r>
              <a:rPr lang="en-US" sz="4000" dirty="0" smtClean="0">
                <a:solidFill>
                  <a:srgbClr val="775F55"/>
                </a:solidFill>
              </a:rPr>
              <a:t>cont..</a:t>
            </a:r>
            <a:endParaRPr lang="x-none" sz="4000" dirty="0">
              <a:solidFill>
                <a:srgbClr val="775F55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Refine</a:t>
            </a:r>
          </a:p>
          <a:p>
            <a:pPr lvl="2" algn="l" rtl="0">
              <a:buFontTx/>
              <a:buNone/>
            </a:pPr>
            <a:r>
              <a:rPr lang="en-US" i="1" dirty="0" smtClean="0"/>
              <a:t>Print a summary of the exam results and decide if tuition should be raised:</a:t>
            </a:r>
            <a:endParaRPr lang="en-US" dirty="0" smtClean="0"/>
          </a:p>
          <a:p>
            <a:pPr lvl="3" algn="l" rtl="0">
              <a:buFontTx/>
              <a:buNone/>
            </a:pPr>
            <a:r>
              <a:rPr lang="en-US" i="1" dirty="0" smtClean="0"/>
              <a:t>Print the number of passes</a:t>
            </a:r>
          </a:p>
          <a:p>
            <a:pPr lvl="3" algn="l" rtl="0">
              <a:buFontTx/>
              <a:buNone/>
            </a:pPr>
            <a:r>
              <a:rPr lang="en-US" i="1" dirty="0" smtClean="0"/>
              <a:t>Print the number of failures</a:t>
            </a:r>
          </a:p>
          <a:p>
            <a:pPr lvl="3" algn="l" rtl="0">
              <a:buFontTx/>
              <a:buNone/>
            </a:pPr>
            <a:r>
              <a:rPr lang="en-US" i="1" dirty="0" smtClean="0"/>
              <a:t>If more than eight students passed </a:t>
            </a:r>
            <a:br>
              <a:rPr lang="en-US" i="1" dirty="0" smtClean="0"/>
            </a:br>
            <a:r>
              <a:rPr lang="en-US" i="1" dirty="0" smtClean="0"/>
              <a:t>	Print “Raise tuition” </a:t>
            </a:r>
          </a:p>
          <a:p>
            <a:pPr algn="l" rtl="0"/>
            <a:r>
              <a:rPr lang="en-US" dirty="0" smtClean="0"/>
              <a:t>Program next</a:t>
            </a:r>
          </a:p>
          <a:p>
            <a:pPr algn="l" rtl="0"/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679B0-2C6C-43AC-86B7-A9C6ACE7FDC3}" type="slidenum">
              <a:rPr lang="x-none" smtClean="0"/>
              <a:pPr/>
              <a:t>33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>
                <a:solidFill>
                  <a:srgbClr val="775F55"/>
                </a:solidFill>
              </a:rPr>
              <a:t>Nested Control </a:t>
            </a:r>
            <a:r>
              <a:rPr lang="en-US" sz="4000" dirty="0" smtClean="0">
                <a:solidFill>
                  <a:srgbClr val="775F55"/>
                </a:solidFill>
              </a:rPr>
              <a:t>Structures</a:t>
            </a:r>
            <a:r>
              <a:rPr lang="en-US" sz="4000" dirty="0">
                <a:solidFill>
                  <a:srgbClr val="775F55"/>
                </a:solidFill>
              </a:rPr>
              <a:t> </a:t>
            </a:r>
            <a:r>
              <a:rPr lang="en-US" sz="4000" dirty="0" smtClean="0">
                <a:solidFill>
                  <a:srgbClr val="775F55"/>
                </a:solidFill>
              </a:rPr>
              <a:t>cont..</a:t>
            </a:r>
            <a:endParaRPr lang="x-none" sz="4000" dirty="0">
              <a:solidFill>
                <a:srgbClr val="775F55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679B0-2C6C-43AC-86B7-A9C6ACE7FDC3}" type="slidenum">
              <a:rPr lang="x-none" smtClean="0"/>
              <a:pPr/>
              <a:t>34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56" y="-24"/>
            <a:ext cx="8153400" cy="9906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775F55"/>
                </a:solidFill>
              </a:rPr>
              <a:t>Nested Control Structures </a:t>
            </a:r>
            <a:r>
              <a:rPr lang="en-US" sz="4000" dirty="0" err="1" smtClean="0">
                <a:solidFill>
                  <a:srgbClr val="775F55"/>
                </a:solidFill>
              </a:rPr>
              <a:t>cont</a:t>
            </a:r>
            <a:r>
              <a:rPr lang="en-US" sz="4000" dirty="0" smtClean="0">
                <a:solidFill>
                  <a:srgbClr val="775F55"/>
                </a:solidFill>
              </a:rPr>
              <a:t>(code)</a:t>
            </a:r>
            <a:endParaRPr lang="x-none" sz="4000" dirty="0">
              <a:solidFill>
                <a:srgbClr val="775F55"/>
              </a:solidFill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500034" y="785794"/>
            <a:ext cx="8358246" cy="6000768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Analysis of examination results.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iostream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cin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function main begins program execution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initialize variables in declarations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passes =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    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number of passes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failures =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  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number of failures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studentCounter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=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student counter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result;           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one exam result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process 10 students using counter-controlled loop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while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studentCounter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&lt;=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10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{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21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// prompt user for input and obtain value from user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22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"Enter result (1 = pass, 2 = fail): "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23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cin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&gt;&gt; result;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24    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679B0-2C6C-43AC-86B7-A9C6ACE7FDC3}" type="slidenum">
              <a:rPr lang="x-none" smtClean="0"/>
              <a:pPr/>
              <a:t>35</a:t>
            </a:fld>
            <a:endParaRPr lang="x-none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7544" y="928670"/>
            <a:ext cx="8424936" cy="571504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25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// if result 1, increment passes; if/else nested in while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26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if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result ==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   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if/else nested in while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27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passes = passes +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                          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28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                                              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29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else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if result not 1, increment failures        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30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failures = failures +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                      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31    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32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// increment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studentCounter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so loop eventually terminates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33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studentCounter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=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studentCounter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+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34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35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}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while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36    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37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termination phase; display number of passes and failures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38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"Passed "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passes &lt;&lt;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39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"Failed "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failures &lt;&lt;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40    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41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if more than eight students passed, print "raise tuition"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42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if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passes &gt;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8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43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"Raise tuition "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45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successful termination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47   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function main</a:t>
            </a: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847756" y="-24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Nested Control Structures cont(code)</a:t>
            </a:r>
            <a:endParaRPr kumimoji="0" lang="x-none" sz="4000" b="0" i="0" u="none" strike="noStrike" kern="1200" cap="none" spc="0" normalizeH="0" baseline="0" noProof="0" dirty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679B0-2C6C-43AC-86B7-A9C6ACE7FDC3}" type="slidenum">
              <a:rPr lang="x-none" smtClean="0"/>
              <a:pPr/>
              <a:t>36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775F55"/>
                </a:solidFill>
              </a:rPr>
              <a:t>Nested Control Structures </a:t>
            </a:r>
            <a:r>
              <a:rPr lang="en-US" sz="4000" dirty="0" err="1" smtClean="0">
                <a:solidFill>
                  <a:srgbClr val="775F55"/>
                </a:solidFill>
              </a:rPr>
              <a:t>cont</a:t>
            </a:r>
            <a:r>
              <a:rPr lang="en-US" sz="4000" dirty="0" smtClean="0">
                <a:solidFill>
                  <a:srgbClr val="775F55"/>
                </a:solidFill>
              </a:rPr>
              <a:t>(output)</a:t>
            </a:r>
            <a:endParaRPr lang="x-none" sz="4000" dirty="0">
              <a:solidFill>
                <a:srgbClr val="775F55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7544" y="1700808"/>
            <a:ext cx="8408540" cy="4752528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Enter result (1 = pass, 2 = fail): 1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Enter result (1 = pass, 2 = fail): 2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Enter result (1 = pass, 2 = fail): 2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Enter result (1 = pass, 2 = fail): 1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Enter result (1 = pass, 2 = fail): 1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Enter result (1 = pass, 2 = fail): 1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Enter result (1 = pass, 2 = fail): 2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Enter result (1 = pass, 2 = fail): 1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Enter result (1 = pass, 2 = fail): 1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Enter result (1 = pass, 2 = fail): 2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Passed 6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Failed 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679B0-2C6C-43AC-86B7-A9C6ACE7FDC3}" type="slidenum">
              <a:rPr lang="x-none" smtClean="0"/>
              <a:pPr/>
              <a:t>37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775F55"/>
                </a:solidFill>
              </a:rPr>
              <a:t>Nested Control Structures </a:t>
            </a:r>
            <a:r>
              <a:rPr lang="en-US" sz="4000" dirty="0" err="1">
                <a:solidFill>
                  <a:srgbClr val="775F55"/>
                </a:solidFill>
              </a:rPr>
              <a:t>cont</a:t>
            </a:r>
            <a:r>
              <a:rPr lang="en-US" sz="4000" dirty="0">
                <a:solidFill>
                  <a:srgbClr val="775F55"/>
                </a:solidFill>
              </a:rPr>
              <a:t>(output)</a:t>
            </a:r>
            <a:endParaRPr lang="x-none" sz="4000" dirty="0">
              <a:solidFill>
                <a:srgbClr val="775F55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7544" y="1700808"/>
            <a:ext cx="8408540" cy="4968552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lvl="0"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Enter </a:t>
            </a:r>
            <a:r>
              <a:rPr lang="en-US" sz="20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result (1 = pass, 2 = fail): 1</a:t>
            </a:r>
            <a:endParaRPr lang="en-US" sz="20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lvl="0"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Enter result (1 = pass, 2 = fail): 1</a:t>
            </a:r>
            <a:endParaRPr lang="en-US" sz="20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lvl="0"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Enter result (1 = pass, 2 = fail): 1</a:t>
            </a:r>
            <a:endParaRPr lang="en-US" sz="20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lvl="0"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Enter result (1 = pass, 2 = fail): 1</a:t>
            </a:r>
            <a:endParaRPr lang="en-US" sz="20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lvl="0"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Enter result (1 = pass, 2 = fail): 2</a:t>
            </a:r>
            <a:endParaRPr lang="en-US" sz="20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lvl="0"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Enter result (1 = pass, 2 = fail): 1</a:t>
            </a:r>
            <a:endParaRPr lang="en-US" sz="20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lvl="0"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Enter result (1 = pass, 2 = fail): 1</a:t>
            </a:r>
            <a:endParaRPr lang="en-US" sz="20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lvl="0"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Enter result (1 = pass, 2 = fail): 1</a:t>
            </a:r>
            <a:endParaRPr lang="en-US" sz="20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lvl="0"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Enter result (1 = pass, 2 = fail): 1</a:t>
            </a:r>
            <a:endParaRPr lang="en-US" sz="20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lvl="0"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Enter result (1 = pass, 2 = fail): 1</a:t>
            </a:r>
            <a:endParaRPr lang="en-US" sz="20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lvl="0"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Passed 9</a:t>
            </a:r>
            <a:endParaRPr lang="en-US" sz="20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lvl="0"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Failed 1</a:t>
            </a:r>
            <a:endParaRPr lang="en-US" sz="20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  <a:p>
            <a:pPr lvl="0"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Raise tuition</a:t>
            </a:r>
            <a:endParaRPr lang="en-US" sz="2000" b="1" kern="0" dirty="0">
              <a:solidFill>
                <a:srgbClr val="000000"/>
              </a:solidFill>
              <a:latin typeface="Courier" pitchFamily="49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xmlns:mv="urn:schemas-microsoft-com:mac:vml" xmlns:mc="http://schemas.openxmlformats.org/markup-compatibility/2006" val="157507694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>
                <a:cs typeface="Arial" pitchFamily="34" charset="0"/>
              </a:rPr>
              <a:t>The break statement exits from a switch or loop immediately.</a:t>
            </a:r>
          </a:p>
          <a:p>
            <a:pPr algn="l" rtl="0"/>
            <a:r>
              <a:rPr lang="en-US" dirty="0" smtClean="0">
                <a:cs typeface="Arial" pitchFamily="34" charset="0"/>
              </a:rPr>
              <a:t>You can use the break keyword to </a:t>
            </a:r>
            <a:r>
              <a:rPr lang="en-US" u="sng" dirty="0">
                <a:solidFill>
                  <a:srgbClr val="FF0000"/>
                </a:solidFill>
                <a:cs typeface="Arial" pitchFamily="34" charset="0"/>
              </a:rPr>
              <a:t>stop a loop for any </a:t>
            </a:r>
            <a:r>
              <a:rPr lang="en-US" u="sng" dirty="0" smtClean="0">
                <a:solidFill>
                  <a:srgbClr val="FF0000"/>
                </a:solidFill>
                <a:cs typeface="Arial" pitchFamily="34" charset="0"/>
              </a:rPr>
              <a:t>reason.</a:t>
            </a:r>
            <a:endParaRPr lang="x-none" u="sng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679B0-2C6C-43AC-86B7-A9C6ACE7FDC3}" type="slidenum">
              <a:rPr lang="x-none" smtClean="0"/>
              <a:pPr/>
              <a:t>38</a:t>
            </a:fld>
            <a:endParaRPr lang="x-none"/>
          </a:p>
        </p:txBody>
      </p:sp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 pitchFamily="34" charset="0"/>
              </a:rPr>
              <a:t>B</a:t>
            </a:r>
            <a:r>
              <a:rPr lang="en-US" dirty="0" smtClean="0">
                <a:cs typeface="Arial" pitchFamily="34" charset="0"/>
              </a:rPr>
              <a:t>reak</a:t>
            </a:r>
            <a:endParaRPr lang="x-none" dirty="0" smtClean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679B0-2C6C-43AC-86B7-A9C6ACE7FDC3}" type="slidenum">
              <a:rPr lang="x-none" smtClean="0"/>
              <a:pPr/>
              <a:t>39</a:t>
            </a:fld>
            <a:endParaRPr lang="x-none"/>
          </a:p>
        </p:txBody>
      </p:sp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sz="4000" dirty="0" smtClean="0">
                <a:solidFill>
                  <a:srgbClr val="775F55"/>
                </a:solidFill>
              </a:rPr>
              <a:t> </a:t>
            </a:r>
            <a:r>
              <a:rPr lang="en-US" sz="4000" dirty="0" smtClean="0">
                <a:solidFill>
                  <a:srgbClr val="775F55"/>
                </a:solidFill>
              </a:rPr>
              <a:t> Break cont..</a:t>
            </a:r>
            <a:endParaRPr lang="x-none" sz="4000" dirty="0" smtClean="0">
              <a:solidFill>
                <a:srgbClr val="775F55"/>
              </a:solidFill>
            </a:endParaRPr>
          </a:p>
        </p:txBody>
      </p:sp>
      <p:pic>
        <p:nvPicPr>
          <p:cNvPr id="2048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1989138"/>
            <a:ext cx="8099425" cy="400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The name of a control variable (loop counter)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The initial value of the control variable.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The loop-continuation condition that test for the final value of the control variable.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The increment (or decrement) by which the control variable is modified each time through the loop</a:t>
            </a:r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679B0-2C6C-43AC-86B7-A9C6ACE7FDC3}" type="slidenum">
              <a:rPr lang="x-none" smtClean="0"/>
              <a:pPr/>
              <a:t>4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531352" cy="990600"/>
          </a:xfrm>
        </p:spPr>
        <p:txBody>
          <a:bodyPr>
            <a:normAutofit fontScale="90000"/>
          </a:bodyPr>
          <a:lstStyle/>
          <a:p>
            <a:pPr rtl="0"/>
            <a:r>
              <a:rPr lang="en-US" dirty="0" smtClean="0"/>
              <a:t>Essentials of counter-controlled repetition requires:</a:t>
            </a:r>
            <a:endParaRPr lang="x-non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395288" y="1597496"/>
            <a:ext cx="8153400" cy="4495800"/>
          </a:xfrm>
        </p:spPr>
        <p:txBody>
          <a:bodyPr>
            <a:noAutofit/>
          </a:bodyPr>
          <a:lstStyle/>
          <a:p>
            <a:pPr marL="457200" indent="-457200" algn="l" rtl="0">
              <a:buSzPct val="62000"/>
              <a:buFont typeface="+mj-lt"/>
              <a:buAutoNum type="arabicPeriod"/>
            </a:pPr>
            <a:r>
              <a:rPr lang="en-US" sz="1600" b="1" dirty="0" smtClean="0">
                <a:solidFill>
                  <a:srgbClr val="0000FF"/>
                </a:solidFill>
              </a:rPr>
              <a:t>#include </a:t>
            </a:r>
            <a:r>
              <a:rPr lang="en-US" sz="1600" b="1" dirty="0" smtClean="0">
                <a:solidFill>
                  <a:srgbClr val="A31515"/>
                </a:solidFill>
              </a:rPr>
              <a:t>&lt;</a:t>
            </a:r>
            <a:r>
              <a:rPr lang="en-US" sz="1600" b="1" dirty="0" err="1" smtClean="0">
                <a:solidFill>
                  <a:srgbClr val="A31515"/>
                </a:solidFill>
              </a:rPr>
              <a:t>iostream</a:t>
            </a:r>
            <a:r>
              <a:rPr lang="en-US" sz="1600" b="1" dirty="0" smtClean="0">
                <a:solidFill>
                  <a:srgbClr val="A31515"/>
                </a:solidFill>
              </a:rPr>
              <a:t>&gt;</a:t>
            </a:r>
          </a:p>
          <a:p>
            <a:pPr marL="457200" indent="-457200" algn="l" rtl="0">
              <a:buSzPct val="62000"/>
              <a:buFont typeface="+mj-lt"/>
              <a:buAutoNum type="arabicPeriod"/>
            </a:pPr>
            <a:r>
              <a:rPr lang="en-US" sz="1600" b="1" dirty="0" smtClean="0">
                <a:solidFill>
                  <a:srgbClr val="0000FF"/>
                </a:solidFill>
              </a:rPr>
              <a:t>using namespace std;</a:t>
            </a:r>
          </a:p>
          <a:p>
            <a:pPr marL="457200" indent="-457200" algn="l" rtl="0">
              <a:buSzPct val="62000"/>
              <a:buFont typeface="+mj-lt"/>
              <a:buAutoNum type="arabicPeriod"/>
            </a:pPr>
            <a:r>
              <a:rPr lang="en-US" sz="1600" b="1" dirty="0" err="1" smtClean="0">
                <a:solidFill>
                  <a:srgbClr val="0000FF"/>
                </a:solidFill>
              </a:rPr>
              <a:t>int</a:t>
            </a:r>
            <a:r>
              <a:rPr lang="en-US" sz="1600" b="1" dirty="0" smtClean="0">
                <a:solidFill>
                  <a:srgbClr val="0000FF"/>
                </a:solidFill>
              </a:rPr>
              <a:t> main()</a:t>
            </a:r>
          </a:p>
          <a:p>
            <a:pPr marL="457200" indent="-457200" algn="l" rtl="0">
              <a:buSzPct val="62000"/>
              <a:buFont typeface="+mj-lt"/>
              <a:buAutoNum type="arabicPeriod"/>
            </a:pPr>
            <a:r>
              <a:rPr lang="en-US" sz="1600" b="1" dirty="0" smtClean="0">
                <a:solidFill>
                  <a:srgbClr val="0000FF"/>
                </a:solidFill>
              </a:rPr>
              <a:t>{</a:t>
            </a:r>
            <a:endParaRPr lang="x-none" sz="1600" b="1" dirty="0" smtClean="0">
              <a:solidFill>
                <a:srgbClr val="0000FF"/>
              </a:solidFill>
            </a:endParaRPr>
          </a:p>
          <a:p>
            <a:pPr marL="457200" indent="-457200" algn="l" rtl="0">
              <a:buSzPct val="62000"/>
              <a:buFont typeface="+mj-lt"/>
              <a:buAutoNum type="arabicPeriod"/>
            </a:pPr>
            <a:r>
              <a:rPr lang="en-US" sz="1600" b="1" dirty="0" smtClean="0">
                <a:solidFill>
                  <a:srgbClr val="0000FF"/>
                </a:solidFill>
              </a:rPr>
              <a:t> </a:t>
            </a:r>
            <a:r>
              <a:rPr lang="en-US" sz="1600" b="1" dirty="0" err="1" smtClean="0">
                <a:solidFill>
                  <a:srgbClr val="0000FF"/>
                </a:solidFill>
              </a:rPr>
              <a:t>int</a:t>
            </a:r>
            <a:r>
              <a:rPr lang="en-US" sz="1600" b="1" dirty="0" smtClean="0">
                <a:solidFill>
                  <a:srgbClr val="0000FF"/>
                </a:solidFill>
              </a:rPr>
              <a:t> </a:t>
            </a:r>
            <a:r>
              <a:rPr lang="en-US" sz="1600" b="1" dirty="0" err="1" smtClean="0">
                <a:solidFill>
                  <a:srgbClr val="0000FF"/>
                </a:solidFill>
              </a:rPr>
              <a:t>i</a:t>
            </a:r>
            <a:r>
              <a:rPr lang="en-US" sz="1600" b="1" dirty="0" smtClean="0">
                <a:solidFill>
                  <a:srgbClr val="0000FF"/>
                </a:solidFill>
              </a:rPr>
              <a:t> = 0;</a:t>
            </a:r>
          </a:p>
          <a:p>
            <a:pPr marL="457200" indent="-457200" algn="l" rtl="0">
              <a:buSzPct val="62000"/>
              <a:buFont typeface="+mj-lt"/>
              <a:buAutoNum type="arabicPeriod"/>
            </a:pPr>
            <a:r>
              <a:rPr lang="en-US" sz="1600" b="1" dirty="0" smtClean="0">
                <a:solidFill>
                  <a:srgbClr val="0000FF"/>
                </a:solidFill>
              </a:rPr>
              <a:t>    do</a:t>
            </a:r>
          </a:p>
          <a:p>
            <a:pPr marL="457200" indent="-457200" algn="l" rtl="0">
              <a:buSzPct val="62000"/>
              <a:buFont typeface="+mj-lt"/>
              <a:buAutoNum type="arabicPeriod"/>
            </a:pPr>
            <a:r>
              <a:rPr lang="en-US" sz="1600" b="1" dirty="0" smtClean="0">
                <a:solidFill>
                  <a:srgbClr val="0000FF"/>
                </a:solidFill>
              </a:rPr>
              <a:t>    { 	</a:t>
            </a:r>
            <a:r>
              <a:rPr lang="en-US" sz="1600" b="1" dirty="0" err="1" smtClean="0">
                <a:solidFill>
                  <a:srgbClr val="0000FF"/>
                </a:solidFill>
              </a:rPr>
              <a:t>i</a:t>
            </a:r>
            <a:r>
              <a:rPr lang="en-US" sz="1600" b="1" dirty="0" smtClean="0">
                <a:solidFill>
                  <a:srgbClr val="0000FF"/>
                </a:solidFill>
              </a:rPr>
              <a:t>++;</a:t>
            </a:r>
          </a:p>
          <a:p>
            <a:pPr marL="457200" indent="-457200" algn="l" rtl="0">
              <a:buSzPct val="62000"/>
              <a:buFont typeface="+mj-lt"/>
              <a:buAutoNum type="arabicPeriod"/>
            </a:pPr>
            <a:r>
              <a:rPr lang="en-US" sz="1600" b="1" dirty="0" smtClean="0">
                <a:solidFill>
                  <a:srgbClr val="0000FF"/>
                </a:solidFill>
              </a:rPr>
              <a:t>		</a:t>
            </a:r>
            <a:r>
              <a:rPr lang="en-US" sz="1600" b="1" dirty="0" err="1" smtClean="0">
                <a:solidFill>
                  <a:srgbClr val="0000FF"/>
                </a:solidFill>
              </a:rPr>
              <a:t>cout</a:t>
            </a:r>
            <a:r>
              <a:rPr lang="en-US" sz="1600" b="1" dirty="0" smtClean="0">
                <a:solidFill>
                  <a:srgbClr val="0000FF"/>
                </a:solidFill>
              </a:rPr>
              <a:t>&lt;&lt;</a:t>
            </a:r>
            <a:r>
              <a:rPr lang="en-US" sz="1600" b="1" dirty="0" smtClean="0">
                <a:solidFill>
                  <a:srgbClr val="A31515"/>
                </a:solidFill>
              </a:rPr>
              <a:t>"before the break\n";</a:t>
            </a:r>
          </a:p>
          <a:p>
            <a:pPr marL="457200" indent="-457200" algn="l" rtl="0">
              <a:buSzPct val="62000"/>
              <a:buFont typeface="+mj-lt"/>
              <a:buAutoNum type="arabicPeriod"/>
            </a:pPr>
            <a:r>
              <a:rPr lang="en-US" sz="1600" b="1" dirty="0" smtClean="0">
                <a:solidFill>
                  <a:srgbClr val="A31515"/>
                </a:solidFill>
              </a:rPr>
              <a:t>        </a:t>
            </a:r>
            <a:r>
              <a:rPr lang="en-US" sz="1600" b="1" dirty="0" smtClean="0">
                <a:solidFill>
                  <a:srgbClr val="0000FF"/>
                </a:solidFill>
              </a:rPr>
              <a:t>break;</a:t>
            </a:r>
          </a:p>
          <a:p>
            <a:pPr marL="457200" indent="-457200" algn="l" rtl="0">
              <a:buSzPct val="62000"/>
              <a:buFont typeface="+mj-lt"/>
              <a:buAutoNum type="arabicPeriod"/>
            </a:pPr>
            <a:r>
              <a:rPr lang="en-US" sz="1600" b="1" dirty="0" smtClean="0">
                <a:solidFill>
                  <a:srgbClr val="0000FF"/>
                </a:solidFill>
              </a:rPr>
              <a:t>		</a:t>
            </a:r>
            <a:r>
              <a:rPr lang="en-US" sz="1600" b="1" dirty="0" err="1" smtClean="0">
                <a:solidFill>
                  <a:srgbClr val="0000FF"/>
                </a:solidFill>
              </a:rPr>
              <a:t>cout</a:t>
            </a:r>
            <a:r>
              <a:rPr lang="en-US" sz="1600" b="1" dirty="0" smtClean="0">
                <a:solidFill>
                  <a:srgbClr val="0000FF"/>
                </a:solidFill>
              </a:rPr>
              <a:t>&lt;&lt; </a:t>
            </a:r>
            <a:r>
              <a:rPr lang="en-US" sz="1600" b="1" dirty="0" smtClean="0">
                <a:solidFill>
                  <a:srgbClr val="A31515"/>
                </a:solidFill>
              </a:rPr>
              <a:t>"after the break, should never print\n";</a:t>
            </a:r>
            <a:endParaRPr lang="x-none" sz="1600" b="1" dirty="0" smtClean="0">
              <a:solidFill>
                <a:srgbClr val="A31515"/>
              </a:solidFill>
            </a:endParaRPr>
          </a:p>
          <a:p>
            <a:pPr marL="457200" indent="-457200" algn="l" rtl="0">
              <a:buSzPct val="62000"/>
              <a:buFont typeface="+mj-lt"/>
              <a:buAutoNum type="arabicPeriod"/>
            </a:pPr>
            <a:r>
              <a:rPr lang="en-US" sz="1600" b="1" dirty="0" smtClean="0">
                <a:solidFill>
                  <a:srgbClr val="0000FF"/>
                </a:solidFill>
              </a:rPr>
              <a:t>     } while (</a:t>
            </a:r>
            <a:r>
              <a:rPr lang="en-US" sz="1600" b="1" dirty="0" err="1" smtClean="0">
                <a:solidFill>
                  <a:srgbClr val="0000FF"/>
                </a:solidFill>
              </a:rPr>
              <a:t>i</a:t>
            </a:r>
            <a:r>
              <a:rPr lang="en-US" sz="1600" b="1" dirty="0" smtClean="0">
                <a:solidFill>
                  <a:srgbClr val="0000FF"/>
                </a:solidFill>
              </a:rPr>
              <a:t> &lt; 3);</a:t>
            </a:r>
          </a:p>
          <a:p>
            <a:pPr marL="457200" indent="-457200" algn="l" rtl="0">
              <a:buSzPct val="62000"/>
              <a:buFont typeface="+mj-lt"/>
              <a:buAutoNum type="arabicPeriod"/>
            </a:pPr>
            <a:r>
              <a:rPr lang="en-US" sz="1600" b="1" dirty="0" smtClean="0">
                <a:solidFill>
                  <a:srgbClr val="0000FF"/>
                </a:solidFill>
              </a:rPr>
              <a:t> 	</a:t>
            </a:r>
            <a:r>
              <a:rPr lang="en-US" sz="1600" b="1" dirty="0" err="1" smtClean="0">
                <a:solidFill>
                  <a:srgbClr val="0000FF"/>
                </a:solidFill>
              </a:rPr>
              <a:t>cout</a:t>
            </a:r>
            <a:r>
              <a:rPr lang="en-US" sz="1600" b="1" dirty="0" smtClean="0">
                <a:solidFill>
                  <a:srgbClr val="0000FF"/>
                </a:solidFill>
              </a:rPr>
              <a:t>&lt;&lt; </a:t>
            </a:r>
            <a:r>
              <a:rPr lang="en-US" sz="1600" b="1" dirty="0" smtClean="0">
                <a:solidFill>
                  <a:srgbClr val="A31515"/>
                </a:solidFill>
              </a:rPr>
              <a:t>"after the do loop\n"; 	</a:t>
            </a:r>
          </a:p>
          <a:p>
            <a:pPr marL="457200" indent="-457200" algn="l" rtl="0">
              <a:buSzPct val="62000"/>
              <a:buFont typeface="+mj-lt"/>
              <a:buAutoNum type="arabicPeriod"/>
            </a:pPr>
            <a:r>
              <a:rPr lang="en-US" sz="1600" b="1" dirty="0" smtClean="0">
                <a:solidFill>
                  <a:srgbClr val="A31515"/>
                </a:solidFill>
              </a:rPr>
              <a:t>	system("pause"); </a:t>
            </a:r>
          </a:p>
          <a:p>
            <a:pPr marL="457200" indent="-457200" algn="l" rtl="0">
              <a:buSzPct val="62000"/>
              <a:buFont typeface="+mj-lt"/>
              <a:buAutoNum type="arabicPeriod"/>
            </a:pPr>
            <a:r>
              <a:rPr lang="en-US" sz="1600" b="1" dirty="0" smtClean="0">
                <a:solidFill>
                  <a:srgbClr val="A31515"/>
                </a:solidFill>
              </a:rPr>
              <a:t>	</a:t>
            </a:r>
            <a:r>
              <a:rPr lang="en-US" sz="1600" b="1" dirty="0" smtClean="0">
                <a:solidFill>
                  <a:srgbClr val="0000FF"/>
                </a:solidFill>
              </a:rPr>
              <a:t>return 0;</a:t>
            </a:r>
          </a:p>
          <a:p>
            <a:pPr marL="457200" indent="-457200" algn="l" rtl="0">
              <a:buSzPct val="62000"/>
              <a:buFont typeface="+mj-lt"/>
              <a:buAutoNum type="arabicPeriod"/>
            </a:pPr>
            <a:r>
              <a:rPr lang="en-US" sz="1600" b="1" dirty="0" smtClean="0">
                <a:solidFill>
                  <a:srgbClr val="0000FF"/>
                </a:solidFill>
              </a:rPr>
              <a:t>}</a:t>
            </a:r>
            <a:endParaRPr lang="x-none" sz="2000" b="1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679B0-2C6C-43AC-86B7-A9C6ACE7FDC3}" type="slidenum">
              <a:rPr lang="x-none" smtClean="0"/>
              <a:pPr/>
              <a:t>40</a:t>
            </a:fld>
            <a:endParaRPr lang="x-none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775F55"/>
                </a:solidFill>
              </a:rPr>
              <a:t> Break </a:t>
            </a:r>
            <a:r>
              <a:rPr lang="en-US" sz="4000" dirty="0" err="1" smtClean="0">
                <a:solidFill>
                  <a:srgbClr val="775F55"/>
                </a:solidFill>
              </a:rPr>
              <a:t>cont</a:t>
            </a:r>
            <a:r>
              <a:rPr lang="en-US" sz="4000" dirty="0" smtClean="0">
                <a:solidFill>
                  <a:srgbClr val="775F55"/>
                </a:solidFill>
              </a:rPr>
              <a:t>(example)</a:t>
            </a:r>
            <a:endParaRPr lang="x-none" sz="4000" dirty="0" smtClean="0">
              <a:solidFill>
                <a:srgbClr val="775F55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 l="868" t="7475" r="66826" b="86969"/>
          <a:stretch>
            <a:fillRect/>
          </a:stretch>
        </p:blipFill>
        <p:spPr bwMode="auto">
          <a:xfrm>
            <a:off x="5643570" y="2214554"/>
            <a:ext cx="314327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مربع نص 5"/>
          <p:cNvSpPr txBox="1"/>
          <p:nvPr/>
        </p:nvSpPr>
        <p:spPr>
          <a:xfrm>
            <a:off x="5643570" y="1714488"/>
            <a:ext cx="960520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u="sng" dirty="0" smtClean="0"/>
              <a:t>Output :</a:t>
            </a:r>
            <a:endParaRPr lang="x-none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323850" y="1678008"/>
            <a:ext cx="8153400" cy="4608512"/>
          </a:xfrm>
        </p:spPr>
        <p:txBody>
          <a:bodyPr>
            <a:noAutofit/>
          </a:bodyPr>
          <a:lstStyle/>
          <a:p>
            <a:pPr marL="457200" indent="-457200" algn="l" rtl="0">
              <a:buFont typeface="+mj-lt"/>
              <a:buAutoNum type="arabicPeriod"/>
            </a:pPr>
            <a:r>
              <a:rPr lang="en-US" sz="1600" b="1" dirty="0" smtClean="0">
                <a:solidFill>
                  <a:srgbClr val="0000FF"/>
                </a:solidFill>
              </a:rPr>
              <a:t>#include </a:t>
            </a:r>
            <a:r>
              <a:rPr lang="en-US" sz="1600" b="1" dirty="0" smtClean="0">
                <a:solidFill>
                  <a:srgbClr val="A31515"/>
                </a:solidFill>
              </a:rPr>
              <a:t>&lt;</a:t>
            </a:r>
            <a:r>
              <a:rPr lang="en-US" sz="1600" b="1" dirty="0" err="1" smtClean="0">
                <a:solidFill>
                  <a:srgbClr val="A31515"/>
                </a:solidFill>
              </a:rPr>
              <a:t>iostream</a:t>
            </a:r>
            <a:r>
              <a:rPr lang="en-US" sz="1600" b="1" dirty="0" smtClean="0">
                <a:solidFill>
                  <a:srgbClr val="A31515"/>
                </a:solidFill>
              </a:rPr>
              <a:t>&gt;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1600" b="1" dirty="0" smtClean="0">
                <a:solidFill>
                  <a:srgbClr val="0000FF"/>
                </a:solidFill>
              </a:rPr>
              <a:t>using namespace std;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1600" b="1" dirty="0" err="1" smtClean="0">
                <a:solidFill>
                  <a:srgbClr val="0000FF"/>
                </a:solidFill>
              </a:rPr>
              <a:t>int</a:t>
            </a:r>
            <a:r>
              <a:rPr lang="en-US" sz="1600" b="1" dirty="0" smtClean="0">
                <a:solidFill>
                  <a:srgbClr val="0000FF"/>
                </a:solidFill>
              </a:rPr>
              <a:t> main()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1600" b="1" dirty="0" smtClean="0">
                <a:solidFill>
                  <a:srgbClr val="0000FF"/>
                </a:solidFill>
              </a:rPr>
              <a:t>{</a:t>
            </a:r>
            <a:r>
              <a:rPr lang="x-none" sz="1600" b="1" dirty="0" smtClean="0">
                <a:solidFill>
                  <a:srgbClr val="0000FF"/>
                </a:solidFill>
              </a:rPr>
              <a:t> 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1600" b="1" dirty="0" smtClean="0">
                <a:solidFill>
                  <a:srgbClr val="0000FF"/>
                </a:solidFill>
              </a:rPr>
              <a:t>	</a:t>
            </a:r>
            <a:r>
              <a:rPr lang="en-US" sz="1600" b="1" dirty="0" err="1" smtClean="0">
                <a:solidFill>
                  <a:srgbClr val="0000FF"/>
                </a:solidFill>
              </a:rPr>
              <a:t>int</a:t>
            </a:r>
            <a:r>
              <a:rPr lang="en-US" sz="1600" b="1" dirty="0" smtClean="0">
                <a:solidFill>
                  <a:srgbClr val="0000FF"/>
                </a:solidFill>
              </a:rPr>
              <a:t> count;</a:t>
            </a:r>
            <a:endParaRPr lang="x-none" sz="1600" b="1" dirty="0" smtClean="0">
              <a:solidFill>
                <a:srgbClr val="0000FF"/>
              </a:solidFill>
            </a:endParaRPr>
          </a:p>
          <a:p>
            <a:pPr marL="457200" indent="-457200" algn="l" rtl="0">
              <a:buFont typeface="+mj-lt"/>
              <a:buAutoNum type="arabicPeriod"/>
            </a:pPr>
            <a:r>
              <a:rPr lang="en-US" sz="1600" b="1" dirty="0" smtClean="0">
                <a:solidFill>
                  <a:srgbClr val="0000FF"/>
                </a:solidFill>
              </a:rPr>
              <a:t>	for (count = 1;count&lt;=10;count ++)</a:t>
            </a:r>
            <a:endParaRPr lang="x-none" sz="1600" b="1" dirty="0" smtClean="0">
              <a:solidFill>
                <a:srgbClr val="0000FF"/>
              </a:solidFill>
            </a:endParaRPr>
          </a:p>
          <a:p>
            <a:pPr marL="457200" indent="-457200" algn="l" rtl="0">
              <a:buFont typeface="+mj-lt"/>
              <a:buAutoNum type="arabicPeriod"/>
            </a:pPr>
            <a:r>
              <a:rPr lang="x-none" sz="1600" b="1" dirty="0" smtClean="0">
                <a:solidFill>
                  <a:srgbClr val="0000FF"/>
                </a:solidFill>
              </a:rPr>
              <a:t>	</a:t>
            </a:r>
            <a:r>
              <a:rPr lang="en-US" sz="1600" b="1" dirty="0" smtClean="0">
                <a:solidFill>
                  <a:srgbClr val="0000FF"/>
                </a:solidFill>
              </a:rPr>
              <a:t>{</a:t>
            </a:r>
            <a:endParaRPr lang="x-none" sz="1600" b="1" dirty="0" smtClean="0">
              <a:solidFill>
                <a:srgbClr val="0000FF"/>
              </a:solidFill>
            </a:endParaRPr>
          </a:p>
          <a:p>
            <a:pPr marL="457200" indent="-457200" algn="l" rtl="0">
              <a:buFont typeface="+mj-lt"/>
              <a:buAutoNum type="arabicPeriod"/>
            </a:pPr>
            <a:r>
              <a:rPr lang="en-US" sz="1600" b="1" dirty="0" smtClean="0">
                <a:solidFill>
                  <a:srgbClr val="0000FF"/>
                </a:solidFill>
              </a:rPr>
              <a:t>		if (count == 5)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1600" b="1" dirty="0" smtClean="0">
                <a:solidFill>
                  <a:srgbClr val="0000FF"/>
                </a:solidFill>
              </a:rPr>
              <a:t>		break;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1600" b="1" dirty="0" smtClean="0">
                <a:solidFill>
                  <a:srgbClr val="0000FF"/>
                </a:solidFill>
              </a:rPr>
              <a:t>		</a:t>
            </a:r>
            <a:r>
              <a:rPr lang="en-US" sz="1600" b="1" dirty="0" err="1" smtClean="0">
                <a:solidFill>
                  <a:srgbClr val="0000FF"/>
                </a:solidFill>
              </a:rPr>
              <a:t>cout</a:t>
            </a:r>
            <a:r>
              <a:rPr lang="en-US" sz="1600" b="1" dirty="0" smtClean="0">
                <a:solidFill>
                  <a:srgbClr val="0000FF"/>
                </a:solidFill>
              </a:rPr>
              <a:t>&lt;&lt; count&lt;&lt; </a:t>
            </a:r>
            <a:r>
              <a:rPr lang="en-US" sz="1600" b="1" dirty="0" smtClean="0">
                <a:solidFill>
                  <a:srgbClr val="A31515"/>
                </a:solidFill>
              </a:rPr>
              <a:t>" ";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x-none" sz="1600" b="1" dirty="0" smtClean="0">
                <a:solidFill>
                  <a:srgbClr val="A31515"/>
                </a:solidFill>
              </a:rPr>
              <a:t>	</a:t>
            </a:r>
            <a:r>
              <a:rPr lang="en-US" sz="1600" b="1" dirty="0" smtClean="0">
                <a:solidFill>
                  <a:srgbClr val="0000FF"/>
                </a:solidFill>
              </a:rPr>
              <a:t>}</a:t>
            </a:r>
            <a:endParaRPr lang="x-none" sz="1600" b="1" dirty="0" smtClean="0">
              <a:solidFill>
                <a:srgbClr val="0000FF"/>
              </a:solidFill>
            </a:endParaRPr>
          </a:p>
          <a:p>
            <a:pPr marL="457200" indent="-457200" algn="l" rtl="0">
              <a:buFont typeface="+mj-lt"/>
              <a:buAutoNum type="arabicPeriod"/>
            </a:pPr>
            <a:r>
              <a:rPr lang="en-US" sz="1600" b="1" dirty="0" smtClean="0">
                <a:solidFill>
                  <a:srgbClr val="A31515"/>
                </a:solidFill>
              </a:rPr>
              <a:t>	</a:t>
            </a:r>
            <a:r>
              <a:rPr lang="en-US" sz="1600" b="1" dirty="0" err="1" smtClean="0">
                <a:solidFill>
                  <a:srgbClr val="A31515"/>
                </a:solidFill>
              </a:rPr>
              <a:t>cout</a:t>
            </a:r>
            <a:r>
              <a:rPr lang="en-US" sz="1600" b="1" dirty="0" smtClean="0">
                <a:solidFill>
                  <a:srgbClr val="A31515"/>
                </a:solidFill>
              </a:rPr>
              <a:t>&lt;&lt;"\</a:t>
            </a:r>
            <a:r>
              <a:rPr lang="en-US" sz="1600" b="1" dirty="0" err="1" smtClean="0">
                <a:solidFill>
                  <a:srgbClr val="A31515"/>
                </a:solidFill>
              </a:rPr>
              <a:t>nBroke</a:t>
            </a:r>
            <a:r>
              <a:rPr lang="en-US" sz="1600" b="1" dirty="0" smtClean="0">
                <a:solidFill>
                  <a:srgbClr val="A31515"/>
                </a:solidFill>
              </a:rPr>
              <a:t> out of loop at count = "&lt;&lt;count&lt;&lt;</a:t>
            </a:r>
            <a:r>
              <a:rPr lang="en-US" sz="1600" b="1" dirty="0" err="1" smtClean="0">
                <a:solidFill>
                  <a:srgbClr val="A31515"/>
                </a:solidFill>
              </a:rPr>
              <a:t>endl</a:t>
            </a:r>
            <a:r>
              <a:rPr lang="en-US" sz="1600" b="1" dirty="0" smtClean="0">
                <a:solidFill>
                  <a:srgbClr val="A31515"/>
                </a:solidFill>
              </a:rPr>
              <a:t>;</a:t>
            </a:r>
            <a:endParaRPr lang="x-none" sz="1600" b="1" dirty="0" smtClean="0">
              <a:solidFill>
                <a:srgbClr val="A31515"/>
              </a:solidFill>
            </a:endParaRPr>
          </a:p>
          <a:p>
            <a:pPr marL="457200" indent="-457200" algn="l" rtl="0">
              <a:buFont typeface="+mj-lt"/>
              <a:buAutoNum type="arabicPeriod"/>
            </a:pPr>
            <a:r>
              <a:rPr lang="en-US" sz="1600" b="1" dirty="0" smtClean="0">
                <a:solidFill>
                  <a:srgbClr val="A31515"/>
                </a:solidFill>
              </a:rPr>
              <a:t>	</a:t>
            </a:r>
            <a:r>
              <a:rPr lang="en-US" sz="1600" b="1" dirty="0" smtClean="0">
                <a:solidFill>
                  <a:srgbClr val="0000FF"/>
                </a:solidFill>
              </a:rPr>
              <a:t>return 0;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1600" b="1" dirty="0" smtClean="0">
                <a:solidFill>
                  <a:srgbClr val="0000FF"/>
                </a:solidFill>
              </a:rPr>
              <a:t>}</a:t>
            </a:r>
            <a:endParaRPr lang="x-none" sz="1600" b="1" dirty="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679B0-2C6C-43AC-86B7-A9C6ACE7FDC3}" type="slidenum">
              <a:rPr lang="x-none" smtClean="0"/>
              <a:pPr/>
              <a:t>41</a:t>
            </a:fld>
            <a:endParaRPr lang="x-none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775F55"/>
                </a:solidFill>
              </a:rPr>
              <a:t> Break </a:t>
            </a:r>
            <a:r>
              <a:rPr lang="en-US" sz="4000" dirty="0" err="1">
                <a:solidFill>
                  <a:srgbClr val="775F55"/>
                </a:solidFill>
              </a:rPr>
              <a:t>cont</a:t>
            </a:r>
            <a:r>
              <a:rPr lang="en-US" sz="4000" dirty="0">
                <a:solidFill>
                  <a:srgbClr val="775F55"/>
                </a:solidFill>
              </a:rPr>
              <a:t>(example)</a:t>
            </a:r>
            <a:endParaRPr lang="x-none" sz="4000" dirty="0" smtClean="0">
              <a:solidFill>
                <a:srgbClr val="775F55"/>
              </a:solidFill>
            </a:endParaRPr>
          </a:p>
        </p:txBody>
      </p:sp>
      <p:pic>
        <p:nvPicPr>
          <p:cNvPr id="22531" name="Picture 2"/>
          <p:cNvPicPr>
            <a:picLocks noChangeAspect="1" noChangeArrowheads="1"/>
          </p:cNvPicPr>
          <p:nvPr/>
        </p:nvPicPr>
        <p:blipFill rotWithShape="1">
          <a:blip r:embed="rId3" cstate="print"/>
          <a:srcRect l="1329" t="26439" r="61196" b="6739"/>
          <a:stretch/>
        </p:blipFill>
        <p:spPr bwMode="auto">
          <a:xfrm>
            <a:off x="4572000" y="2143116"/>
            <a:ext cx="4342005" cy="102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مربع نص 5"/>
          <p:cNvSpPr txBox="1"/>
          <p:nvPr/>
        </p:nvSpPr>
        <p:spPr>
          <a:xfrm>
            <a:off x="4572000" y="1702346"/>
            <a:ext cx="960520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u="sng" dirty="0" smtClean="0"/>
              <a:t>Output :</a:t>
            </a:r>
            <a:endParaRPr lang="x-none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>
                <a:cs typeface="Arial" pitchFamily="34" charset="0"/>
              </a:rPr>
              <a:t>The continue statement can be used in loops and has the opposite effect to break, that is, the next loop is begun immediately. </a:t>
            </a:r>
          </a:p>
          <a:p>
            <a:pPr algn="l" rtl="0"/>
            <a:r>
              <a:rPr lang="en-US" dirty="0" smtClean="0">
                <a:cs typeface="Arial" pitchFamily="34" charset="0"/>
              </a:rPr>
              <a:t>In while, do…while:</a:t>
            </a:r>
          </a:p>
          <a:p>
            <a:pPr lvl="1" algn="l" rtl="0"/>
            <a:r>
              <a:rPr lang="en-US" dirty="0" smtClean="0">
                <a:cs typeface="Arial" pitchFamily="34" charset="0"/>
              </a:rPr>
              <a:t>The loop continuation condition evaluates immediately after the continue statement executes.</a:t>
            </a:r>
          </a:p>
          <a:p>
            <a:pPr algn="l" rtl="0"/>
            <a:r>
              <a:rPr lang="en-US" dirty="0" smtClean="0">
                <a:cs typeface="Arial" pitchFamily="34" charset="0"/>
              </a:rPr>
              <a:t>In for statement:</a:t>
            </a:r>
          </a:p>
          <a:p>
            <a:pPr lvl="1" algn="l" rtl="0"/>
            <a:r>
              <a:rPr lang="en-US" dirty="0" smtClean="0">
                <a:cs typeface="Arial" pitchFamily="34" charset="0"/>
              </a:rPr>
              <a:t>The increment expression executes, then the loop-continuation test evaluates.</a:t>
            </a:r>
          </a:p>
          <a:p>
            <a:pPr lvl="1" algn="l" rtl="0"/>
            <a:endParaRPr lang="en-US" dirty="0" smtClean="0"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679B0-2C6C-43AC-86B7-A9C6ACE7FDC3}" type="slidenum">
              <a:rPr lang="x-none" smtClean="0"/>
              <a:pPr/>
              <a:t>42</a:t>
            </a:fld>
            <a:endParaRPr lang="x-none"/>
          </a:p>
        </p:txBody>
      </p:sp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 pitchFamily="34" charset="0"/>
              </a:rPr>
              <a:t>C</a:t>
            </a:r>
            <a:r>
              <a:rPr lang="en-US" dirty="0" smtClean="0">
                <a:cs typeface="Arial" pitchFamily="34" charset="0"/>
              </a:rPr>
              <a:t>ontinue</a:t>
            </a:r>
            <a:endParaRPr lang="x-non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611188" y="1700808"/>
            <a:ext cx="8153400" cy="4279776"/>
          </a:xfrm>
        </p:spPr>
        <p:txBody>
          <a:bodyPr>
            <a:normAutofit fontScale="77500" lnSpcReduction="20000"/>
          </a:bodyPr>
          <a:lstStyle/>
          <a:p>
            <a:pPr marL="457200" indent="-457200" algn="l" rtl="0">
              <a:buFont typeface="+mj-lt"/>
              <a:buAutoNum type="arabicPeriod"/>
            </a:pPr>
            <a:r>
              <a:rPr lang="en-US" sz="2400" dirty="0" smtClean="0">
                <a:solidFill>
                  <a:srgbClr val="0000FF"/>
                </a:solidFill>
              </a:rPr>
              <a:t>#include </a:t>
            </a:r>
            <a:r>
              <a:rPr lang="en-US" sz="2400" dirty="0" smtClean="0">
                <a:solidFill>
                  <a:srgbClr val="A31515"/>
                </a:solidFill>
              </a:rPr>
              <a:t>&lt;</a:t>
            </a:r>
            <a:r>
              <a:rPr lang="en-US" sz="2400" dirty="0" err="1" smtClean="0">
                <a:solidFill>
                  <a:srgbClr val="A31515"/>
                </a:solidFill>
              </a:rPr>
              <a:t>iostream</a:t>
            </a:r>
            <a:r>
              <a:rPr lang="en-US" sz="2400" dirty="0" smtClean="0">
                <a:solidFill>
                  <a:srgbClr val="A31515"/>
                </a:solidFill>
              </a:rPr>
              <a:t>&gt;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 smtClean="0">
                <a:solidFill>
                  <a:srgbClr val="0000FF"/>
                </a:solidFill>
              </a:rPr>
              <a:t>using namespace std;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 err="1" smtClean="0">
                <a:solidFill>
                  <a:srgbClr val="0000FF"/>
                </a:solidFill>
              </a:rPr>
              <a:t>int</a:t>
            </a:r>
            <a:r>
              <a:rPr lang="en-US" sz="2400" dirty="0" smtClean="0">
                <a:solidFill>
                  <a:srgbClr val="0000FF"/>
                </a:solidFill>
              </a:rPr>
              <a:t> main()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 smtClean="0">
                <a:solidFill>
                  <a:srgbClr val="0000FF"/>
                </a:solidFill>
              </a:rPr>
              <a:t>{ </a:t>
            </a:r>
            <a:r>
              <a:rPr lang="en-US" sz="2400" dirty="0" err="1" smtClean="0">
                <a:solidFill>
                  <a:srgbClr val="0000FF"/>
                </a:solidFill>
              </a:rPr>
              <a:t>int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</a:rPr>
              <a:t>i</a:t>
            </a:r>
            <a:r>
              <a:rPr lang="en-US" sz="2400" dirty="0" smtClean="0">
                <a:solidFill>
                  <a:srgbClr val="0000FF"/>
                </a:solidFill>
              </a:rPr>
              <a:t> = 0;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 smtClean="0">
                <a:solidFill>
                  <a:srgbClr val="0000FF"/>
                </a:solidFill>
              </a:rPr>
              <a:t>    do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x-none" sz="2400" dirty="0" smtClean="0">
                <a:solidFill>
                  <a:srgbClr val="0000FF"/>
                </a:solidFill>
              </a:rPr>
              <a:t>   </a:t>
            </a:r>
            <a:r>
              <a:rPr lang="en-US" sz="2400" dirty="0" smtClean="0">
                <a:solidFill>
                  <a:srgbClr val="0000FF"/>
                </a:solidFill>
              </a:rPr>
              <a:t>{		i++;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 smtClean="0">
                <a:solidFill>
                  <a:srgbClr val="0000FF"/>
                </a:solidFill>
              </a:rPr>
              <a:t>		</a:t>
            </a:r>
            <a:r>
              <a:rPr lang="en-US" sz="2400" dirty="0" err="1" smtClean="0">
                <a:solidFill>
                  <a:srgbClr val="0000FF"/>
                </a:solidFill>
              </a:rPr>
              <a:t>cout</a:t>
            </a:r>
            <a:r>
              <a:rPr lang="en-US" sz="2400" dirty="0" smtClean="0">
                <a:solidFill>
                  <a:srgbClr val="0000FF"/>
                </a:solidFill>
              </a:rPr>
              <a:t>&lt;&lt;</a:t>
            </a:r>
            <a:r>
              <a:rPr lang="en-US" sz="2400" dirty="0" smtClean="0">
                <a:solidFill>
                  <a:srgbClr val="A31515"/>
                </a:solidFill>
              </a:rPr>
              <a:t>"before the continue\n";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 smtClean="0">
                <a:solidFill>
                  <a:srgbClr val="A31515"/>
                </a:solidFill>
              </a:rPr>
              <a:t>		</a:t>
            </a:r>
            <a:r>
              <a:rPr lang="en-US" sz="2400" dirty="0" smtClean="0">
                <a:solidFill>
                  <a:srgbClr val="0000FF"/>
                </a:solidFill>
              </a:rPr>
              <a:t>continue;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 smtClean="0">
                <a:solidFill>
                  <a:srgbClr val="0000FF"/>
                </a:solidFill>
              </a:rPr>
              <a:t>		</a:t>
            </a:r>
            <a:r>
              <a:rPr lang="en-US" sz="2400" dirty="0" err="1" smtClean="0">
                <a:solidFill>
                  <a:srgbClr val="0000FF"/>
                </a:solidFill>
              </a:rPr>
              <a:t>cout</a:t>
            </a:r>
            <a:r>
              <a:rPr lang="en-US" sz="2400" dirty="0" smtClean="0">
                <a:solidFill>
                  <a:srgbClr val="0000FF"/>
                </a:solidFill>
              </a:rPr>
              <a:t>&lt;&lt; </a:t>
            </a:r>
            <a:r>
              <a:rPr lang="en-US" sz="2400" dirty="0" smtClean="0">
                <a:solidFill>
                  <a:srgbClr val="A31515"/>
                </a:solidFill>
              </a:rPr>
              <a:t>"after the continue, should never print\n";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 smtClean="0">
                <a:solidFill>
                  <a:srgbClr val="A31515"/>
                </a:solidFill>
              </a:rPr>
              <a:t>     </a:t>
            </a:r>
            <a:r>
              <a:rPr lang="en-US" sz="2500" dirty="0" smtClean="0">
                <a:solidFill>
                  <a:srgbClr val="0000FF"/>
                </a:solidFill>
              </a:rPr>
              <a:t>}</a:t>
            </a:r>
            <a:r>
              <a:rPr lang="en-US" sz="2400" dirty="0" smtClean="0">
                <a:solidFill>
                  <a:srgbClr val="A31515"/>
                </a:solidFill>
              </a:rPr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while (i &lt; 3);</a:t>
            </a:r>
            <a:endParaRPr lang="x-none" sz="2400" dirty="0" smtClean="0">
              <a:solidFill>
                <a:srgbClr val="0000FF"/>
              </a:solidFill>
            </a:endParaRP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 smtClean="0">
                <a:solidFill>
                  <a:srgbClr val="0000FF"/>
                </a:solidFill>
              </a:rPr>
              <a:t>	</a:t>
            </a:r>
            <a:r>
              <a:rPr lang="en-US" sz="2400" dirty="0" err="1" smtClean="0">
                <a:solidFill>
                  <a:srgbClr val="0000FF"/>
                </a:solidFill>
              </a:rPr>
              <a:t>cout</a:t>
            </a:r>
            <a:r>
              <a:rPr lang="en-US" sz="2400" dirty="0" smtClean="0">
                <a:solidFill>
                  <a:srgbClr val="0000FF"/>
                </a:solidFill>
              </a:rPr>
              <a:t>&lt;&lt; </a:t>
            </a:r>
            <a:r>
              <a:rPr lang="en-US" sz="2400" dirty="0" smtClean="0">
                <a:solidFill>
                  <a:srgbClr val="A31515"/>
                </a:solidFill>
              </a:rPr>
              <a:t>"after the do loop\n";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400" dirty="0" smtClean="0">
                <a:solidFill>
                  <a:srgbClr val="A31515"/>
                </a:solidFill>
              </a:rPr>
              <a:t>	</a:t>
            </a:r>
            <a:r>
              <a:rPr lang="en-US" sz="2400" dirty="0" smtClean="0">
                <a:solidFill>
                  <a:srgbClr val="0000FF"/>
                </a:solidFill>
              </a:rPr>
              <a:t>return 0;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x-none" sz="2400" dirty="0" smtClean="0">
                <a:solidFill>
                  <a:srgbClr val="0000FF"/>
                </a:solidFill>
              </a:rPr>
              <a:t>}</a:t>
            </a:r>
            <a:endParaRPr lang="x-none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679B0-2C6C-43AC-86B7-A9C6ACE7FDC3}" type="slidenum">
              <a:rPr lang="x-none" smtClean="0"/>
              <a:pPr/>
              <a:t>43</a:t>
            </a:fld>
            <a:endParaRPr lang="x-none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775F55"/>
                </a:solidFill>
              </a:rPr>
              <a:t>Continue </a:t>
            </a:r>
            <a:r>
              <a:rPr lang="en-US" sz="4000" dirty="0" err="1" smtClean="0">
                <a:solidFill>
                  <a:srgbClr val="775F55"/>
                </a:solidFill>
              </a:rPr>
              <a:t>cont</a:t>
            </a:r>
            <a:r>
              <a:rPr lang="en-US" sz="4000" dirty="0" smtClean="0">
                <a:solidFill>
                  <a:srgbClr val="775F55"/>
                </a:solidFill>
              </a:rPr>
              <a:t>(example)..</a:t>
            </a:r>
            <a:endParaRPr lang="x-none" sz="4000" dirty="0" smtClean="0">
              <a:solidFill>
                <a:srgbClr val="775F55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9" name="Picture 2"/>
          <p:cNvPicPr>
            <a:picLocks noChangeAspect="1" noChangeArrowheads="1"/>
          </p:cNvPicPr>
          <p:nvPr/>
        </p:nvPicPr>
        <p:blipFill rotWithShape="1">
          <a:blip r:embed="rId3" cstate="print"/>
          <a:srcRect l="1622" t="25419" r="54742" b="15540"/>
          <a:stretch/>
        </p:blipFill>
        <p:spPr bwMode="auto">
          <a:xfrm>
            <a:off x="1000100" y="2500306"/>
            <a:ext cx="6604216" cy="1834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679B0-2C6C-43AC-86B7-A9C6ACE7FDC3}" type="slidenum">
              <a:rPr lang="x-none" smtClean="0"/>
              <a:pPr/>
              <a:t>44</a:t>
            </a:fld>
            <a:endParaRPr lang="x-none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775F55"/>
                </a:solidFill>
              </a:rPr>
              <a:t>Continue </a:t>
            </a:r>
            <a:r>
              <a:rPr lang="en-US" sz="4000" dirty="0" err="1" smtClean="0">
                <a:solidFill>
                  <a:srgbClr val="775F55"/>
                </a:solidFill>
              </a:rPr>
              <a:t>cont</a:t>
            </a:r>
            <a:r>
              <a:rPr lang="en-US" sz="4000" dirty="0" smtClean="0">
                <a:solidFill>
                  <a:srgbClr val="775F55"/>
                </a:solidFill>
              </a:rPr>
              <a:t>(Output)..</a:t>
            </a:r>
            <a:endParaRPr lang="x-none" sz="4000" dirty="0" smtClean="0">
              <a:solidFill>
                <a:srgbClr val="775F55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562480" y="1714488"/>
            <a:ext cx="1398140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800" b="1" u="sng" dirty="0" smtClean="0"/>
              <a:t>Output :</a:t>
            </a:r>
            <a:endParaRPr lang="x-none" sz="2800" b="1" u="sng" dirty="0"/>
          </a:p>
        </p:txBody>
      </p:sp>
    </p:spTree>
    <p:extLst>
      <p:ext uri="{BB962C8B-B14F-4D97-AF65-F5344CB8AC3E}">
        <p14:creationId xmlns:p14="http://schemas.microsoft.com/office/powerpoint/2010/main" xmlns="" xmlns:mv="urn:schemas-microsoft-com:mac:vml" xmlns:mc="http://schemas.openxmlformats.org/markup-compatibility/2006" val="22482485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990600" y="1571612"/>
            <a:ext cx="8153400" cy="4495800"/>
          </a:xfrm>
        </p:spPr>
        <p:txBody>
          <a:bodyPr>
            <a:normAutofit lnSpcReduction="10000"/>
          </a:bodyPr>
          <a:lstStyle/>
          <a:p>
            <a:pPr algn="l" rtl="0">
              <a:buFont typeface="Wingdings" pitchFamily="2" charset="2"/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int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main()</a:t>
            </a:r>
          </a:p>
          <a:p>
            <a:pPr algn="l" rtl="0">
              <a:buFont typeface="Wingdings" pitchFamily="2" charset="2"/>
              <a:buNone/>
            </a:pP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{ </a:t>
            </a:r>
          </a:p>
          <a:p>
            <a:pPr algn="l" rtl="0">
              <a:buFont typeface="Wingdings" pitchFamily="2" charset="2"/>
              <a:buNone/>
            </a:pP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for (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int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count = 1;count&lt;=10;count++)</a:t>
            </a:r>
          </a:p>
          <a:p>
            <a:pPr algn="l" rtl="0">
              <a:buFont typeface="Wingdings" pitchFamily="2" charset="2"/>
              <a:buNone/>
            </a:pP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{	if(count == 5)</a:t>
            </a:r>
          </a:p>
          <a:p>
            <a:pPr algn="l" rtl="0">
              <a:buFont typeface="Wingdings" pitchFamily="2" charset="2"/>
              <a:buNone/>
            </a:pP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		continue;</a:t>
            </a:r>
          </a:p>
          <a:p>
            <a:pPr algn="l" rtl="0">
              <a:buFont typeface="Wingdings" pitchFamily="2" charset="2"/>
              <a:buNone/>
            </a:pP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cout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&lt;&lt; count &lt;&lt; " ";</a:t>
            </a:r>
          </a:p>
          <a:p>
            <a:pPr algn="l" rtl="0">
              <a:buFont typeface="Wingdings" pitchFamily="2" charset="2"/>
              <a:buNone/>
            </a:pP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}</a:t>
            </a:r>
          </a:p>
          <a:p>
            <a:pPr algn="l" rtl="0">
              <a:buFont typeface="Wingdings" pitchFamily="2" charset="2"/>
              <a:buNone/>
            </a:pP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cout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&lt;&lt;"\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nUsed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continue to skip printing 5"&lt;&lt;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endl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algn="l" rtl="0">
              <a:buFont typeface="Wingdings" pitchFamily="2" charset="2"/>
              <a:buNone/>
            </a:pPr>
            <a:r>
              <a:rPr lang="en-US" sz="2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return 0;</a:t>
            </a:r>
          </a:p>
          <a:p>
            <a:pPr algn="l" rtl="0">
              <a:buFont typeface="Wingdings" pitchFamily="2" charset="2"/>
              <a:buNone/>
            </a:pP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}</a:t>
            </a:r>
            <a:endParaRPr lang="x-none" sz="2400" dirty="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679B0-2C6C-43AC-86B7-A9C6ACE7FDC3}" type="slidenum">
              <a:rPr lang="x-none" smtClean="0"/>
              <a:pPr/>
              <a:t>45</a:t>
            </a:fld>
            <a:endParaRPr lang="x-none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775F55"/>
                </a:solidFill>
              </a:rPr>
              <a:t>Continue </a:t>
            </a:r>
            <a:r>
              <a:rPr lang="en-US" sz="4000" dirty="0" err="1">
                <a:solidFill>
                  <a:srgbClr val="775F55"/>
                </a:solidFill>
              </a:rPr>
              <a:t>cont</a:t>
            </a:r>
            <a:r>
              <a:rPr lang="en-US" sz="4000" dirty="0">
                <a:solidFill>
                  <a:srgbClr val="775F55"/>
                </a:solidFill>
              </a:rPr>
              <a:t>(example)..</a:t>
            </a:r>
            <a:endParaRPr lang="x-none" sz="4000" dirty="0" smtClean="0">
              <a:solidFill>
                <a:srgbClr val="775F5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8679B0-2C6C-43AC-86B7-A9C6ACE7FDC3}" type="slidenum">
              <a:rPr lang="x-none" smtClean="0"/>
              <a:pPr/>
              <a:t>46</a:t>
            </a:fld>
            <a:endParaRPr lang="x-none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775F55"/>
                </a:solidFill>
              </a:rPr>
              <a:t>Continue </a:t>
            </a:r>
            <a:r>
              <a:rPr lang="en-US" sz="4000" dirty="0" err="1" smtClean="0">
                <a:solidFill>
                  <a:srgbClr val="775F55"/>
                </a:solidFill>
              </a:rPr>
              <a:t>cont</a:t>
            </a:r>
            <a:r>
              <a:rPr lang="en-US" sz="4000" dirty="0" smtClean="0">
                <a:solidFill>
                  <a:srgbClr val="775F55"/>
                </a:solidFill>
              </a:rPr>
              <a:t>(output)..</a:t>
            </a:r>
            <a:endParaRPr lang="x-none" sz="4000" dirty="0" smtClean="0">
              <a:solidFill>
                <a:srgbClr val="775F55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 cstate="print"/>
          <a:srcRect l="1334" t="29503" r="55584" b="15689"/>
          <a:stretch/>
        </p:blipFill>
        <p:spPr bwMode="auto">
          <a:xfrm>
            <a:off x="1357290" y="2500306"/>
            <a:ext cx="6892992" cy="1886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مربع نص 6"/>
          <p:cNvSpPr txBox="1"/>
          <p:nvPr/>
        </p:nvSpPr>
        <p:spPr>
          <a:xfrm>
            <a:off x="562480" y="1714488"/>
            <a:ext cx="1398140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800" b="1" u="sng" dirty="0" smtClean="0"/>
              <a:t>Output :</a:t>
            </a:r>
            <a:endParaRPr lang="x-none" sz="2800" b="1" u="sng" dirty="0"/>
          </a:p>
        </p:txBody>
      </p:sp>
    </p:spTree>
    <p:extLst>
      <p:ext uri="{BB962C8B-B14F-4D97-AF65-F5344CB8AC3E}">
        <p14:creationId xmlns:p14="http://schemas.microsoft.com/office/powerpoint/2010/main" xmlns="" xmlns:mv="urn:schemas-microsoft-com:mac:vml" xmlns:mc="http://schemas.openxmlformats.org/markup-compatibility/2006" val="2233169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dirty="0" smtClean="0">
                <a:solidFill>
                  <a:srgbClr val="00B0F0"/>
                </a:solidFill>
              </a:rPr>
              <a:t>In general any repetition structure</a:t>
            </a:r>
          </a:p>
          <a:p>
            <a:pPr lvl="1" algn="l" rtl="0"/>
            <a:r>
              <a:rPr lang="en-US" dirty="0" smtClean="0"/>
              <a:t>Action repeated while some condition remains true</a:t>
            </a:r>
          </a:p>
          <a:p>
            <a:pPr lvl="1" algn="l" rtl="0"/>
            <a:r>
              <a:rPr lang="en-US" dirty="0" err="1" smtClean="0"/>
              <a:t>Psuedocode</a:t>
            </a:r>
            <a:endParaRPr lang="en-US" dirty="0" smtClean="0"/>
          </a:p>
          <a:p>
            <a:pPr lvl="1" algn="l" rtl="0"/>
            <a:r>
              <a:rPr lang="en-US" b="1" dirty="0" smtClean="0">
                <a:latin typeface="Courier New" pitchFamily="49" charset="0"/>
              </a:rPr>
              <a:t>while</a:t>
            </a:r>
            <a:r>
              <a:rPr lang="en-US" dirty="0" smtClean="0"/>
              <a:t> </a:t>
            </a:r>
            <a:r>
              <a:rPr lang="en-US" dirty="0" smtClean="0"/>
              <a:t>loop repeated until condition becomes false</a:t>
            </a:r>
          </a:p>
          <a:p>
            <a:pPr algn="l" rtl="0"/>
            <a:r>
              <a:rPr lang="en-US" dirty="0" smtClean="0"/>
              <a:t>Example</a:t>
            </a:r>
          </a:p>
          <a:p>
            <a:pPr lvl="3" algn="l" rtl="0">
              <a:buFontTx/>
              <a:buNone/>
            </a:pPr>
            <a:r>
              <a:rPr lang="en-US" b="1" dirty="0" err="1" smtClean="0">
                <a:latin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</a:rPr>
              <a:t> product = 2;</a:t>
            </a:r>
          </a:p>
          <a:p>
            <a:pPr lvl="3" algn="l" rtl="0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while ( product &lt;= 1000 )</a:t>
            </a:r>
          </a:p>
          <a:p>
            <a:pPr lvl="3" algn="l" rtl="0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   product = 2 * product;</a:t>
            </a:r>
            <a:endParaRPr lang="en-US" dirty="0" smtClean="0"/>
          </a:p>
          <a:p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679B0-2C6C-43AC-86B7-A9C6ACE7FDC3}" type="slidenum">
              <a:rPr lang="x-none" smtClean="0"/>
              <a:pPr/>
              <a:t>5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While Repetition Structure</a:t>
            </a:r>
            <a:endParaRPr lang="x-non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679B0-2C6C-43AC-86B7-A9C6ACE7FDC3}" type="slidenum">
              <a:rPr lang="x-none" smtClean="0"/>
              <a:pPr/>
              <a:t>6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Activity Diagram for while statement</a:t>
            </a:r>
            <a:endParaRPr lang="x-none" dirty="0"/>
          </a:p>
        </p:txBody>
      </p:sp>
      <p:grpSp>
        <p:nvGrpSpPr>
          <p:cNvPr id="18" name="Group 4"/>
          <p:cNvGrpSpPr>
            <a:grpSpLocks/>
          </p:cNvGrpSpPr>
          <p:nvPr/>
        </p:nvGrpSpPr>
        <p:grpSpPr bwMode="auto">
          <a:xfrm>
            <a:off x="1331640" y="2132856"/>
            <a:ext cx="5740896" cy="3272011"/>
            <a:chOff x="545" y="2231"/>
            <a:chExt cx="1791" cy="714"/>
          </a:xfrm>
        </p:grpSpPr>
        <p:sp>
          <p:nvSpPr>
            <p:cNvPr id="19" name="Freeform 5"/>
            <p:cNvSpPr>
              <a:spLocks/>
            </p:cNvSpPr>
            <p:nvPr/>
          </p:nvSpPr>
          <p:spPr bwMode="auto">
            <a:xfrm>
              <a:off x="545" y="2424"/>
              <a:ext cx="768" cy="349"/>
            </a:xfrm>
            <a:custGeom>
              <a:avLst/>
              <a:gdLst/>
              <a:ahLst/>
              <a:cxnLst>
                <a:cxn ang="0">
                  <a:pos x="19990" y="9989"/>
                </a:cxn>
                <a:cxn ang="0">
                  <a:pos x="9990" y="19977"/>
                </a:cxn>
                <a:cxn ang="0">
                  <a:pos x="0" y="9989"/>
                </a:cxn>
                <a:cxn ang="0">
                  <a:pos x="9990" y="0"/>
                </a:cxn>
                <a:cxn ang="0">
                  <a:pos x="19990" y="9989"/>
                </a:cxn>
              </a:cxnLst>
              <a:rect l="0" t="0" r="r" b="b"/>
              <a:pathLst>
                <a:path w="20000" h="20000">
                  <a:moveTo>
                    <a:pt x="19990" y="9989"/>
                  </a:moveTo>
                  <a:lnTo>
                    <a:pt x="9990" y="19977"/>
                  </a:lnTo>
                  <a:lnTo>
                    <a:pt x="0" y="9989"/>
                  </a:lnTo>
                  <a:lnTo>
                    <a:pt x="9990" y="0"/>
                  </a:lnTo>
                  <a:lnTo>
                    <a:pt x="19990" y="9989"/>
                  </a:lnTo>
                  <a:close/>
                </a:path>
              </a:pathLst>
            </a:cu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x-none" sz="1400" b="1"/>
            </a:p>
          </p:txBody>
        </p:sp>
        <p:sp>
          <p:nvSpPr>
            <p:cNvPr id="20" name="Rectangle 6"/>
            <p:cNvSpPr>
              <a:spLocks noChangeArrowheads="1"/>
            </p:cNvSpPr>
            <p:nvPr/>
          </p:nvSpPr>
          <p:spPr bwMode="auto">
            <a:xfrm>
              <a:off x="637" y="2569"/>
              <a:ext cx="583" cy="76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spcBef>
                  <a:spcPct val="0"/>
                </a:spcBef>
              </a:pPr>
              <a:r>
                <a:rPr lang="en-US" sz="1400" b="1" dirty="0">
                  <a:solidFill>
                    <a:srgbClr val="000000"/>
                  </a:solidFill>
                  <a:latin typeface="Courier New" pitchFamily="49" charset="0"/>
                </a:rPr>
                <a:t>product &lt;= 1000</a:t>
              </a:r>
            </a:p>
            <a:p>
              <a:pPr algn="l" eaLnBrk="0" hangingPunct="0">
                <a:spcBef>
                  <a:spcPct val="0"/>
                </a:spcBef>
              </a:pPr>
              <a:endParaRPr lang="en-US" sz="1400" b="1" dirty="0">
                <a:latin typeface="Courier New" pitchFamily="49" charset="0"/>
              </a:endParaRPr>
            </a:p>
          </p:txBody>
        </p:sp>
        <p:sp>
          <p:nvSpPr>
            <p:cNvPr id="21" name="Freeform 7"/>
            <p:cNvSpPr>
              <a:spLocks/>
            </p:cNvSpPr>
            <p:nvPr/>
          </p:nvSpPr>
          <p:spPr bwMode="auto">
            <a:xfrm>
              <a:off x="928" y="2280"/>
              <a:ext cx="0" cy="146"/>
            </a:xfrm>
            <a:custGeom>
              <a:avLst/>
              <a:gdLst/>
              <a:ahLst/>
              <a:cxnLst>
                <a:cxn ang="0">
                  <a:pos x="0" y="19945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45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x-none" sz="1400" b="1"/>
            </a:p>
          </p:txBody>
        </p:sp>
        <p:sp>
          <p:nvSpPr>
            <p:cNvPr id="22" name="Freeform 8"/>
            <p:cNvSpPr>
              <a:spLocks/>
            </p:cNvSpPr>
            <p:nvPr/>
          </p:nvSpPr>
          <p:spPr bwMode="auto">
            <a:xfrm>
              <a:off x="928" y="2773"/>
              <a:ext cx="0" cy="123"/>
            </a:xfrm>
            <a:custGeom>
              <a:avLst/>
              <a:gdLst/>
              <a:ahLst/>
              <a:cxnLst>
                <a:cxn ang="0">
                  <a:pos x="0" y="19935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35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x-none" sz="1400" b="1"/>
            </a:p>
          </p:txBody>
        </p:sp>
        <p:sp>
          <p:nvSpPr>
            <p:cNvPr id="23" name="Oval 9"/>
            <p:cNvSpPr>
              <a:spLocks noChangeArrowheads="1"/>
            </p:cNvSpPr>
            <p:nvPr/>
          </p:nvSpPr>
          <p:spPr bwMode="auto">
            <a:xfrm>
              <a:off x="904" y="2231"/>
              <a:ext cx="48" cy="48"/>
            </a:xfrm>
            <a:prstGeom prst="ellips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x-none" sz="1400" b="1"/>
            </a:p>
          </p:txBody>
        </p:sp>
        <p:sp>
          <p:nvSpPr>
            <p:cNvPr id="24" name="Oval 10"/>
            <p:cNvSpPr>
              <a:spLocks noChangeArrowheads="1"/>
            </p:cNvSpPr>
            <p:nvPr/>
          </p:nvSpPr>
          <p:spPr bwMode="auto">
            <a:xfrm>
              <a:off x="904" y="2897"/>
              <a:ext cx="48" cy="48"/>
            </a:xfrm>
            <a:prstGeom prst="ellips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x-none" sz="1400" b="1"/>
            </a:p>
          </p:txBody>
        </p:sp>
        <p:sp>
          <p:nvSpPr>
            <p:cNvPr id="25" name="Freeform 11"/>
            <p:cNvSpPr>
              <a:spLocks/>
            </p:cNvSpPr>
            <p:nvPr/>
          </p:nvSpPr>
          <p:spPr bwMode="auto">
            <a:xfrm>
              <a:off x="1313" y="2601"/>
              <a:ext cx="192" cy="0"/>
            </a:xfrm>
            <a:custGeom>
              <a:avLst/>
              <a:gdLst/>
              <a:ahLst/>
              <a:cxnLst>
                <a:cxn ang="0">
                  <a:pos x="19958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58" y="0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x-none" sz="1400" b="1"/>
            </a:p>
          </p:txBody>
        </p:sp>
        <p:sp>
          <p:nvSpPr>
            <p:cNvPr id="26" name="Rectangle 12"/>
            <p:cNvSpPr>
              <a:spLocks noChangeArrowheads="1"/>
            </p:cNvSpPr>
            <p:nvPr/>
          </p:nvSpPr>
          <p:spPr bwMode="auto">
            <a:xfrm>
              <a:off x="1520" y="2570"/>
              <a:ext cx="800" cy="80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spcBef>
                  <a:spcPct val="0"/>
                </a:spcBef>
              </a:pPr>
              <a:r>
                <a:rPr lang="en-US" sz="1400" b="1">
                  <a:solidFill>
                    <a:srgbClr val="000000"/>
                  </a:solidFill>
                  <a:latin typeface="Courier New" pitchFamily="49" charset="0"/>
                </a:rPr>
                <a:t>product = 2 * product</a:t>
              </a:r>
            </a:p>
            <a:p>
              <a:pPr algn="l" eaLnBrk="0" hangingPunct="0">
                <a:spcBef>
                  <a:spcPct val="0"/>
                </a:spcBef>
              </a:pPr>
              <a:endParaRPr lang="en-US" sz="1400" b="1">
                <a:latin typeface="Courier New" pitchFamily="49" charset="0"/>
              </a:endParaRPr>
            </a:p>
          </p:txBody>
        </p:sp>
        <p:sp>
          <p:nvSpPr>
            <p:cNvPr id="27" name="Freeform 13"/>
            <p:cNvSpPr>
              <a:spLocks/>
            </p:cNvSpPr>
            <p:nvPr/>
          </p:nvSpPr>
          <p:spPr bwMode="auto">
            <a:xfrm>
              <a:off x="1505" y="2548"/>
              <a:ext cx="831" cy="106"/>
            </a:xfrm>
            <a:custGeom>
              <a:avLst/>
              <a:gdLst/>
              <a:ahLst/>
              <a:cxnLst>
                <a:cxn ang="0">
                  <a:pos x="19990" y="0"/>
                </a:cxn>
                <a:cxn ang="0">
                  <a:pos x="19990" y="19925"/>
                </a:cxn>
                <a:cxn ang="0">
                  <a:pos x="0" y="19925"/>
                </a:cxn>
                <a:cxn ang="0">
                  <a:pos x="0" y="0"/>
                </a:cxn>
                <a:cxn ang="0">
                  <a:pos x="19990" y="0"/>
                </a:cxn>
              </a:cxnLst>
              <a:rect l="0" t="0" r="r" b="b"/>
              <a:pathLst>
                <a:path w="20000" h="20000">
                  <a:moveTo>
                    <a:pt x="19990" y="0"/>
                  </a:moveTo>
                  <a:lnTo>
                    <a:pt x="19990" y="19925"/>
                  </a:lnTo>
                  <a:lnTo>
                    <a:pt x="0" y="19925"/>
                  </a:lnTo>
                  <a:lnTo>
                    <a:pt x="0" y="0"/>
                  </a:lnTo>
                  <a:lnTo>
                    <a:pt x="19990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x-none" sz="1400" b="1"/>
            </a:p>
          </p:txBody>
        </p:sp>
        <p:sp>
          <p:nvSpPr>
            <p:cNvPr id="28" name="Rectangle 14"/>
            <p:cNvSpPr>
              <a:spLocks noChangeArrowheads="1"/>
            </p:cNvSpPr>
            <p:nvPr/>
          </p:nvSpPr>
          <p:spPr bwMode="auto">
            <a:xfrm>
              <a:off x="1320" y="2510"/>
              <a:ext cx="170" cy="96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400" b="1">
                  <a:solidFill>
                    <a:srgbClr val="000000"/>
                  </a:solidFill>
                  <a:latin typeface="Courier New" pitchFamily="49" charset="0"/>
                </a:rPr>
                <a:t>true</a:t>
              </a:r>
            </a:p>
            <a:p>
              <a:pPr algn="l" eaLnBrk="0" hangingPunct="0">
                <a:spcBef>
                  <a:spcPct val="0"/>
                </a:spcBef>
              </a:pPr>
              <a:endParaRPr lang="en-US" sz="1400" b="1">
                <a:latin typeface="Courier New" pitchFamily="49" charset="0"/>
              </a:endParaRPr>
            </a:p>
          </p:txBody>
        </p:sp>
        <p:sp>
          <p:nvSpPr>
            <p:cNvPr id="29" name="Rectangle 15"/>
            <p:cNvSpPr>
              <a:spLocks noChangeArrowheads="1"/>
            </p:cNvSpPr>
            <p:nvPr/>
          </p:nvSpPr>
          <p:spPr bwMode="auto">
            <a:xfrm>
              <a:off x="976" y="2775"/>
              <a:ext cx="208" cy="96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400" b="1">
                  <a:solidFill>
                    <a:srgbClr val="000000"/>
                  </a:solidFill>
                  <a:latin typeface="Courier New" pitchFamily="49" charset="0"/>
                </a:rPr>
                <a:t>false</a:t>
              </a:r>
            </a:p>
            <a:p>
              <a:pPr algn="l" eaLnBrk="0" hangingPunct="0">
                <a:spcBef>
                  <a:spcPct val="0"/>
                </a:spcBef>
              </a:pPr>
              <a:endParaRPr lang="en-US" sz="1400" b="1">
                <a:latin typeface="Courier New" pitchFamily="49" charset="0"/>
              </a:endParaRPr>
            </a:p>
          </p:txBody>
        </p:sp>
        <p:sp>
          <p:nvSpPr>
            <p:cNvPr id="30" name="Freeform 16"/>
            <p:cNvSpPr>
              <a:spLocks/>
            </p:cNvSpPr>
            <p:nvPr/>
          </p:nvSpPr>
          <p:spPr bwMode="auto">
            <a:xfrm>
              <a:off x="934" y="2336"/>
              <a:ext cx="991" cy="0"/>
            </a:xfrm>
            <a:custGeom>
              <a:avLst/>
              <a:gdLst/>
              <a:ahLst/>
              <a:cxnLst>
                <a:cxn ang="0">
                  <a:pos x="19992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92" y="0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 type="triangle" w="med" len="sm"/>
            </a:ln>
          </p:spPr>
          <p:txBody>
            <a:bodyPr/>
            <a:lstStyle/>
            <a:p>
              <a:endParaRPr lang="x-none" sz="1400" b="1"/>
            </a:p>
          </p:txBody>
        </p:sp>
        <p:sp>
          <p:nvSpPr>
            <p:cNvPr id="31" name="Freeform 17"/>
            <p:cNvSpPr>
              <a:spLocks/>
            </p:cNvSpPr>
            <p:nvPr/>
          </p:nvSpPr>
          <p:spPr bwMode="auto">
            <a:xfrm>
              <a:off x="1922" y="2336"/>
              <a:ext cx="0" cy="20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962"/>
                </a:cxn>
              </a:cxnLst>
              <a:rect l="0" t="0" r="r" b="b"/>
              <a:pathLst>
                <a:path w="20000" h="20000">
                  <a:moveTo>
                    <a:pt x="0" y="0"/>
                  </a:moveTo>
                  <a:lnTo>
                    <a:pt x="0" y="19962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x-none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679B0-2C6C-43AC-86B7-A9C6ACE7FDC3}" type="slidenum">
              <a:rPr lang="x-none" smtClean="0"/>
              <a:pPr/>
              <a:t>7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While Repetition Structure </a:t>
            </a:r>
            <a:endParaRPr lang="x-none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2775" y="1484784"/>
            <a:ext cx="8153400" cy="44958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itchFamily="34" charset="0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pitchFamily="34" charset="0"/>
              </a:rPr>
              <a:t>Syntax: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itchFamily="34" charset="0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pitchFamily="34" charset="0"/>
              </a:rPr>
              <a:t>If the controlling expression is true, the loop body is then executed before the controlling expression is evaluated once more.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pitchFamily="34" charset="0"/>
              </a:rPr>
              <a:t>If the controlling expression is false, i.e. expression evaluates to false, the program goes on to execute the statement following the while loop.</a:t>
            </a:r>
            <a:endParaRPr kumimoji="0" lang="x-none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l="18623"/>
          <a:stretch>
            <a:fillRect/>
          </a:stretch>
        </p:blipFill>
        <p:spPr bwMode="auto">
          <a:xfrm>
            <a:off x="2411760" y="1700808"/>
            <a:ext cx="5976144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>
                <a:cs typeface="Arial" pitchFamily="34" charset="0"/>
              </a:rPr>
              <a:t>If the body of the counter-controlled repetition contains more than one statement, you should surround its body by braces	{ }.</a:t>
            </a:r>
          </a:p>
          <a:p>
            <a:pPr algn="l" rtl="0">
              <a:buNone/>
            </a:pPr>
            <a:endParaRPr lang="x-none" dirty="0" smtClean="0"/>
          </a:p>
          <a:p>
            <a:pPr algn="l" rtl="0"/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B8679B0-2C6C-43AC-86B7-A9C6ACE7FDC3}" type="slidenum">
              <a:rPr lang="x-none" smtClean="0"/>
              <a:pPr/>
              <a:t>8</a:t>
            </a:fld>
            <a:endParaRPr lang="x-non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While Repetition Structure </a:t>
            </a:r>
            <a:endParaRPr lang="x-non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Write a </a:t>
            </a:r>
            <a:r>
              <a:rPr lang="en-GB" dirty="0" err="1" smtClean="0"/>
              <a:t>c++</a:t>
            </a:r>
            <a:r>
              <a:rPr lang="en-GB" dirty="0" smtClean="0"/>
              <a:t> programme print numbers from 1 to 10?</a:t>
            </a:r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679B0-2C6C-43AC-86B7-A9C6ACE7FDC3}" type="slidenum">
              <a:rPr lang="x-none" smtClean="0"/>
              <a:pPr/>
              <a:t>9</a:t>
            </a:fld>
            <a:endParaRPr lang="x-none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</a:t>
            </a:r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4722</TotalTime>
  <Words>2481</Words>
  <Application>Microsoft Office PowerPoint</Application>
  <PresentationFormat>On-screen Show (4:3)</PresentationFormat>
  <Paragraphs>521</Paragraphs>
  <Slides>46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Concourse</vt:lpstr>
      <vt:lpstr>Control Statements</vt:lpstr>
      <vt:lpstr>Objectives</vt:lpstr>
      <vt:lpstr>Recall: Control structures in C++</vt:lpstr>
      <vt:lpstr>Essentials of counter-controlled repetition requires:</vt:lpstr>
      <vt:lpstr>While Repetition Structure</vt:lpstr>
      <vt:lpstr>Activity Diagram for while statement</vt:lpstr>
      <vt:lpstr>While Repetition Structure </vt:lpstr>
      <vt:lpstr>While Repetition Structure </vt:lpstr>
      <vt:lpstr>Example</vt:lpstr>
      <vt:lpstr>Example </vt:lpstr>
      <vt:lpstr>Essentials of counter-controlled repetition requires:</vt:lpstr>
      <vt:lpstr>while example</vt:lpstr>
      <vt:lpstr>while example</vt:lpstr>
      <vt:lpstr>for Repetition Structure</vt:lpstr>
      <vt:lpstr>for Repetition Structure </vt:lpstr>
      <vt:lpstr>for Repetition Structure</vt:lpstr>
      <vt:lpstr>for Repetition example</vt:lpstr>
      <vt:lpstr>for Repetition Structure</vt:lpstr>
      <vt:lpstr>Optional expressions in the for statement header</vt:lpstr>
      <vt:lpstr>Examples:</vt:lpstr>
      <vt:lpstr>The counter variable</vt:lpstr>
      <vt:lpstr>Example: </vt:lpstr>
      <vt:lpstr>Tracing the above example:</vt:lpstr>
      <vt:lpstr>Examples Using the for Statement</vt:lpstr>
      <vt:lpstr>do… while Repetition Structure</vt:lpstr>
      <vt:lpstr>do…while</vt:lpstr>
      <vt:lpstr>do…while example</vt:lpstr>
      <vt:lpstr>do…while example</vt:lpstr>
      <vt:lpstr>Nesting Loops</vt:lpstr>
      <vt:lpstr>Nested Control Structures</vt:lpstr>
      <vt:lpstr>Nested Control Structures cont..</vt:lpstr>
      <vt:lpstr>Nested Control Structures cont..</vt:lpstr>
      <vt:lpstr>Nested Control Structures cont..</vt:lpstr>
      <vt:lpstr>Nested Control Structures cont(code)</vt:lpstr>
      <vt:lpstr>Slide 35</vt:lpstr>
      <vt:lpstr>Nested Control Structures cont(output)</vt:lpstr>
      <vt:lpstr>Nested Control Structures cont(output)</vt:lpstr>
      <vt:lpstr>Break</vt:lpstr>
      <vt:lpstr>  Break cont..</vt:lpstr>
      <vt:lpstr> Break cont(example)</vt:lpstr>
      <vt:lpstr> Break cont(example)</vt:lpstr>
      <vt:lpstr>Continue</vt:lpstr>
      <vt:lpstr>Continue cont(example)..</vt:lpstr>
      <vt:lpstr>Continue cont(Output)..</vt:lpstr>
      <vt:lpstr>Continue cont(example)..</vt:lpstr>
      <vt:lpstr>Continue cont(output)..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Control Statements</dc:title>
  <dc:creator>Asus Eee pc</dc:creator>
  <cp:lastModifiedBy>MANAL</cp:lastModifiedBy>
  <cp:revision>33</cp:revision>
  <dcterms:created xsi:type="dcterms:W3CDTF">2012-10-01T19:24:43Z</dcterms:created>
  <dcterms:modified xsi:type="dcterms:W3CDTF">2012-10-08T23:07:22Z</dcterms:modified>
</cp:coreProperties>
</file>