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45"/>
  </p:notesMasterIdLst>
  <p:sldIdLst>
    <p:sldId id="256" r:id="rId2"/>
    <p:sldId id="308" r:id="rId3"/>
    <p:sldId id="309" r:id="rId4"/>
    <p:sldId id="260" r:id="rId5"/>
    <p:sldId id="293" r:id="rId6"/>
    <p:sldId id="310" r:id="rId7"/>
    <p:sldId id="258" r:id="rId8"/>
    <p:sldId id="311" r:id="rId9"/>
    <p:sldId id="312" r:id="rId10"/>
    <p:sldId id="259" r:id="rId11"/>
    <p:sldId id="314" r:id="rId12"/>
    <p:sldId id="315" r:id="rId13"/>
    <p:sldId id="294" r:id="rId14"/>
    <p:sldId id="304" r:id="rId15"/>
    <p:sldId id="316" r:id="rId16"/>
    <p:sldId id="318" r:id="rId17"/>
    <p:sldId id="319" r:id="rId18"/>
    <p:sldId id="307" r:id="rId19"/>
    <p:sldId id="324" r:id="rId20"/>
    <p:sldId id="325" r:id="rId21"/>
    <p:sldId id="326" r:id="rId22"/>
    <p:sldId id="327" r:id="rId23"/>
    <p:sldId id="328" r:id="rId24"/>
    <p:sldId id="329" r:id="rId25"/>
    <p:sldId id="330" r:id="rId26"/>
    <p:sldId id="331" r:id="rId27"/>
    <p:sldId id="332" r:id="rId28"/>
    <p:sldId id="333" r:id="rId29"/>
    <p:sldId id="334" r:id="rId30"/>
    <p:sldId id="335" r:id="rId31"/>
    <p:sldId id="336" r:id="rId32"/>
    <p:sldId id="337" r:id="rId33"/>
    <p:sldId id="338" r:id="rId34"/>
    <p:sldId id="339" r:id="rId35"/>
    <p:sldId id="340" r:id="rId36"/>
    <p:sldId id="341" r:id="rId37"/>
    <p:sldId id="342" r:id="rId38"/>
    <p:sldId id="343" r:id="rId39"/>
    <p:sldId id="344" r:id="rId40"/>
    <p:sldId id="345" r:id="rId41"/>
    <p:sldId id="346" r:id="rId42"/>
    <p:sldId id="347" r:id="rId43"/>
    <p:sldId id="348" r:id="rId4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F69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996" autoAdjust="0"/>
    <p:restoredTop sz="91667" autoAdjust="0"/>
  </p:normalViewPr>
  <p:slideViewPr>
    <p:cSldViewPr>
      <p:cViewPr>
        <p:scale>
          <a:sx n="80" d="100"/>
          <a:sy n="80" d="100"/>
        </p:scale>
        <p:origin x="-8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-96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745BF96-AA71-4E4E-8B80-53F38C972FBC}" type="datetimeFigureOut">
              <a:rPr lang="ar-SA" smtClean="0"/>
              <a:pPr/>
              <a:t>08/11/1433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64BAE53-3080-447A-9E80-4B6FA90710D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24</a:t>
            </a:fld>
            <a:endParaRPr lang="ar-S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28</a:t>
            </a:fld>
            <a:endParaRPr lang="ar-S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34</a:t>
            </a:fld>
            <a:endParaRPr lang="ar-S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35</a:t>
            </a:fld>
            <a:endParaRPr lang="ar-S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37</a:t>
            </a:fld>
            <a:endParaRPr lang="ar-S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39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4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5</a:t>
            </a:fld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7</a:t>
            </a:fld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10</a:t>
            </a:fld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13</a:t>
            </a:fld>
            <a:endParaRPr lang="ar-S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14</a:t>
            </a:fld>
            <a:endParaRPr lang="ar-S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20</a:t>
            </a:fld>
            <a:endParaRPr lang="ar-S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ar-SA" smtClean="0"/>
              <a:pPr/>
              <a:t>21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64A67E-2AA3-4340-8F76-3B062CA9705E}" type="datetime1">
              <a:rPr lang="ar-SA" smtClean="0"/>
              <a:pPr/>
              <a:t>08/11/1433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94E823-7248-441B-A2EC-EC0DA818822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848620-14AB-42C3-BB59-B0A6C6E69462}" type="datetime1">
              <a:rPr lang="ar-SA" smtClean="0"/>
              <a:pPr/>
              <a:t>08/11/1433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94E823-7248-441B-A2EC-EC0DA818822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2EA82A-A1A6-4A99-B2A9-87096E2748B3}" type="datetime1">
              <a:rPr lang="ar-SA" smtClean="0"/>
              <a:pPr/>
              <a:t>08/11/1433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94E823-7248-441B-A2EC-EC0DA818822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84205-31A9-437A-A0E1-F0FEDF545F33}" type="datetime1">
              <a:rPr lang="ar-SA" smtClean="0"/>
              <a:pPr/>
              <a:t>08/11/1433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94E823-7248-441B-A2EC-EC0DA8188229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98B2FE-8D4C-4DB6-A49A-8804FC02A9A4}" type="datetime1">
              <a:rPr lang="ar-SA" smtClean="0"/>
              <a:pPr/>
              <a:t>08/11/1433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94E823-7248-441B-A2EC-EC0DA8188229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0984CE-8759-4CC6-9A83-654E66E8B869}" type="datetime1">
              <a:rPr lang="ar-SA" smtClean="0"/>
              <a:pPr/>
              <a:t>08/11/1433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94E823-7248-441B-A2EC-EC0DA8188229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9AC0D3-A68B-4843-BFF8-C8FBBA570191}" type="datetime1">
              <a:rPr lang="ar-SA" smtClean="0"/>
              <a:pPr/>
              <a:t>08/11/1433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94E823-7248-441B-A2EC-EC0DA818822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61F452-C0E8-407F-9315-55DEED64BBC8}" type="datetime1">
              <a:rPr lang="ar-SA" smtClean="0"/>
              <a:pPr/>
              <a:t>08/11/1433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94E823-7248-441B-A2EC-EC0DA8188229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7F2664-9A27-4775-9526-2B4602635A46}" type="datetime1">
              <a:rPr lang="ar-SA" smtClean="0"/>
              <a:pPr/>
              <a:t>08/11/1433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94E823-7248-441B-A2EC-EC0DA818822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B9F0142-54B4-4AA8-80D4-6005B9FFA123}" type="datetime1">
              <a:rPr lang="ar-SA" smtClean="0"/>
              <a:pPr/>
              <a:t>08/11/1433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94E823-7248-441B-A2EC-EC0DA818822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1F29C8-FA60-4DCD-8575-31C39953DD57}" type="datetime1">
              <a:rPr lang="ar-SA" smtClean="0"/>
              <a:pPr/>
              <a:t>08/11/1433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94E823-7248-441B-A2EC-EC0DA8188229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19143CB-C86A-4006-8849-EA51791BEED6}" type="datetime1">
              <a:rPr lang="ar-SA" smtClean="0"/>
              <a:pPr/>
              <a:t>08/11/1433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994E823-7248-441B-A2EC-EC0DA8188229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4E823-7248-441B-A2EC-EC0DA8188229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Used for characters: letters, digits, and special symbols.</a:t>
            </a:r>
          </a:p>
          <a:p>
            <a:pPr algn="l" rtl="0"/>
            <a:r>
              <a:rPr lang="en-US" dirty="0" smtClean="0"/>
              <a:t>Each character is enclosed in single quotes.</a:t>
            </a:r>
          </a:p>
          <a:p>
            <a:pPr algn="l" rtl="0"/>
            <a:r>
              <a:rPr lang="en-US" dirty="0" smtClean="0"/>
              <a:t>Some of the values belonging to char data type are:</a:t>
            </a:r>
          </a:p>
          <a:p>
            <a:pPr algn="l" rtl="0">
              <a:buNone/>
            </a:pPr>
            <a:r>
              <a:rPr lang="en-US" dirty="0" smtClean="0"/>
              <a:t>		 ‘A’,’a’,’0’,’*’,’+’,’$’,’&amp;’.</a:t>
            </a:r>
          </a:p>
          <a:p>
            <a:pPr algn="l" rtl="0"/>
            <a:r>
              <a:rPr lang="en-US" dirty="0" smtClean="0"/>
              <a:t>A blank space is a character and is written ‘ ‘, with a space left between the single quotes.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10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>
                <a:latin typeface="Consolas" pitchFamily="49" charset="0"/>
                <a:cs typeface="Consolas" pitchFamily="49" charset="0"/>
              </a:rPr>
              <a:t>char</a:t>
            </a:r>
            <a:r>
              <a:rPr lang="en-US" dirty="0" smtClean="0"/>
              <a:t> Data Type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The integer type is used for storing whole numbers. We can use signed, unsigned or plain integer values as follows: </a:t>
            </a:r>
            <a:br>
              <a:rPr lang="en-US" dirty="0" smtClean="0"/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signed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index = 4182; 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signed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temperature = -32; 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unsigned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count = 0; 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height = 100; 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balance = -67</a:t>
            </a:r>
            <a:r>
              <a:rPr lang="en-US" dirty="0" smtClean="0"/>
              <a:t>;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11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 smtClean="0"/>
              <a:t> Data Type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Floating point types can contain decimal numbers.</a:t>
            </a:r>
          </a:p>
          <a:p>
            <a:pPr lvl="1" algn="l" rtl="0"/>
            <a:r>
              <a:rPr lang="en-US" dirty="0" smtClean="0"/>
              <a:t>Examples: 1.23, -.087. </a:t>
            </a:r>
          </a:p>
          <a:p>
            <a:pPr algn="l" rtl="0"/>
            <a:r>
              <a:rPr lang="en-US" dirty="0" smtClean="0"/>
              <a:t>There are three sizes:</a:t>
            </a:r>
          </a:p>
          <a:p>
            <a:pPr lvl="1" algn="l" rtl="0"/>
            <a:r>
              <a:rPr lang="en-US" dirty="0" smtClean="0"/>
              <a:t>float (single-precision)</a:t>
            </a:r>
          </a:p>
          <a:p>
            <a:pPr lvl="1" algn="l" rtl="0"/>
            <a:r>
              <a:rPr lang="en-US" dirty="0" smtClean="0"/>
              <a:t>double (double-precision)</a:t>
            </a:r>
          </a:p>
          <a:p>
            <a:pPr lvl="1" algn="l" rtl="0"/>
            <a:r>
              <a:rPr lang="en-US" dirty="0" smtClean="0"/>
              <a:t>and long double (extended-precision). </a:t>
            </a:r>
          </a:p>
          <a:p>
            <a:pPr algn="l" rtl="0"/>
            <a:r>
              <a:rPr lang="en-US" dirty="0" smtClean="0"/>
              <a:t>Examples: </a:t>
            </a:r>
            <a:br>
              <a:rPr lang="en-US" dirty="0" smtClean="0"/>
            </a:br>
            <a:r>
              <a:rPr lang="en-US" dirty="0" smtClean="0"/>
              <a:t>float Temp= 37.623; </a:t>
            </a:r>
            <a:br>
              <a:rPr lang="en-US" dirty="0" smtClean="0"/>
            </a:br>
            <a:r>
              <a:rPr lang="en-US" dirty="0" smtClean="0"/>
              <a:t>double </a:t>
            </a:r>
            <a:r>
              <a:rPr lang="en-US" dirty="0" err="1" smtClean="0"/>
              <a:t>fahrenheit</a:t>
            </a:r>
            <a:r>
              <a:rPr lang="en-US" dirty="0" smtClean="0"/>
              <a:t> = 98.415; </a:t>
            </a:r>
            <a:br>
              <a:rPr lang="en-US" dirty="0" smtClean="0"/>
            </a:br>
            <a:r>
              <a:rPr lang="en-US" dirty="0" smtClean="0"/>
              <a:t>long double </a:t>
            </a:r>
            <a:r>
              <a:rPr lang="en-US" dirty="0" err="1" smtClean="0"/>
              <a:t>accountBalance</a:t>
            </a:r>
            <a:r>
              <a:rPr lang="en-US" dirty="0" smtClean="0"/>
              <a:t> = 1897.23;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12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Floating-Point Types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7904" y="1600200"/>
            <a:ext cx="5058144" cy="4781128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All variables must be declared anywhere in program with a name and data type before they used.</a:t>
            </a:r>
          </a:p>
          <a:p>
            <a:pPr algn="l" rtl="0"/>
            <a:r>
              <a:rPr lang="en-US" dirty="0" smtClean="0"/>
              <a:t>Begin with a data type then variable name.</a:t>
            </a:r>
          </a:p>
          <a:p>
            <a:pPr algn="l" rtl="0"/>
            <a:r>
              <a:rPr lang="en-US" dirty="0" smtClean="0"/>
              <a:t>Variables of the same type can be declared in </a:t>
            </a:r>
          </a:p>
          <a:p>
            <a:pPr lvl="1" algn="l" rtl="0"/>
            <a:r>
              <a:rPr lang="en-US" dirty="0" smtClean="0"/>
              <a:t>Multiple lines</a:t>
            </a:r>
          </a:p>
          <a:p>
            <a:pPr lvl="1" algn="l" rtl="0"/>
            <a:r>
              <a:rPr lang="en-US" dirty="0" smtClean="0"/>
              <a:t>One line separated by commas.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13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declaration</a:t>
            </a:r>
            <a:endParaRPr lang="ar-SA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708920"/>
            <a:ext cx="374441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lvl="1" algn="l" rtl="0"/>
            <a:r>
              <a:rPr lang="en-US" sz="2400" dirty="0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Data type </a:t>
            </a:r>
            <a:r>
              <a:rPr lang="en-US" sz="2400" dirty="0" err="1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VarName</a:t>
            </a:r>
            <a:r>
              <a:rPr lang="en-US" sz="2400" dirty="0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;</a:t>
            </a:r>
          </a:p>
          <a:p>
            <a:pPr algn="l" rtl="0"/>
            <a:endParaRPr lang="ar-SA" sz="2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3275856" y="1700808"/>
            <a:ext cx="648072" cy="266429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TextBox 6"/>
          <p:cNvSpPr txBox="1"/>
          <p:nvPr/>
        </p:nvSpPr>
        <p:spPr>
          <a:xfrm>
            <a:off x="0" y="4365104"/>
            <a:ext cx="3744416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lvl="1" algn="l" rtl="0"/>
            <a:r>
              <a:rPr lang="en-US" sz="2400" dirty="0" err="1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 num1;</a:t>
            </a:r>
          </a:p>
          <a:p>
            <a:pPr marL="0" lvl="1" algn="l" rtl="0"/>
            <a:r>
              <a:rPr lang="en-US" sz="2400" dirty="0" err="1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 num2;</a:t>
            </a:r>
          </a:p>
          <a:p>
            <a:pPr marL="0" lvl="1" algn="l" rtl="0"/>
            <a:r>
              <a:rPr lang="en-US" sz="2400" dirty="0" err="1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 num3;</a:t>
            </a:r>
          </a:p>
          <a:p>
            <a:pPr marL="0" lvl="1" algn="l" rtl="0"/>
            <a:endParaRPr lang="en-US" sz="2400" dirty="0" smtClean="0">
              <a:latin typeface="Consolas" pitchFamily="49" charset="0"/>
              <a:ea typeface="Cambria Math" pitchFamily="18" charset="0"/>
              <a:cs typeface="Consolas" pitchFamily="49" charset="0"/>
            </a:endParaRPr>
          </a:p>
          <a:p>
            <a:pPr marL="0" lvl="1" algn="l" rtl="0"/>
            <a:endParaRPr lang="en-US" sz="2400" dirty="0" smtClean="0">
              <a:latin typeface="Consolas" pitchFamily="49" charset="0"/>
              <a:ea typeface="Cambria Math" pitchFamily="18" charset="0"/>
              <a:cs typeface="Consolas" pitchFamily="49" charset="0"/>
            </a:endParaRPr>
          </a:p>
          <a:p>
            <a:pPr marL="0" lvl="1" algn="l" rtl="0"/>
            <a:r>
              <a:rPr lang="en-US" sz="2400" dirty="0" err="1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 num1,num2,num3;</a:t>
            </a:r>
            <a:endParaRPr lang="ar-SA" sz="2400" dirty="0" smtClean="0">
              <a:latin typeface="Consolas" pitchFamily="49" charset="0"/>
              <a:ea typeface="Cambria Math" pitchFamily="18" charset="0"/>
              <a:cs typeface="Consolas" pitchFamily="49" charset="0"/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3275856" y="4509120"/>
            <a:ext cx="648072" cy="223224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Variables can be initialized when declared:</a:t>
            </a:r>
          </a:p>
          <a:p>
            <a:pPr lvl="2" algn="l" rtl="0">
              <a:buNone/>
            </a:pPr>
            <a:r>
              <a:rPr lang="en-US" sz="2600" dirty="0" err="1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int</a:t>
            </a:r>
            <a:r>
              <a:rPr lang="en-US" sz="2600" dirty="0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 first=13, second=10;</a:t>
            </a:r>
          </a:p>
          <a:p>
            <a:pPr lvl="2" algn="l" rtl="0">
              <a:buNone/>
            </a:pPr>
            <a:r>
              <a:rPr lang="en-US" sz="2600" dirty="0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char </a:t>
            </a:r>
            <a:r>
              <a:rPr lang="en-US" sz="2600" dirty="0" err="1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ch</a:t>
            </a:r>
            <a:r>
              <a:rPr lang="en-US" sz="2600" dirty="0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= ‘ ‘;</a:t>
            </a:r>
          </a:p>
          <a:p>
            <a:pPr lvl="2" algn="l" rtl="0">
              <a:buNone/>
            </a:pPr>
            <a:r>
              <a:rPr lang="en-US" sz="2600" dirty="0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double x=12.6, y=123.456;</a:t>
            </a:r>
          </a:p>
          <a:p>
            <a:pPr lvl="2" algn="l" rtl="0">
              <a:buNone/>
            </a:pPr>
            <a:endParaRPr lang="en-US" sz="2800" dirty="0" smtClean="0">
              <a:latin typeface="Cambria Math" pitchFamily="18" charset="0"/>
              <a:ea typeface="Cambria Math" pitchFamily="18" charset="0"/>
            </a:endParaRPr>
          </a:p>
          <a:p>
            <a:pPr algn="just" rtl="0"/>
            <a:r>
              <a:rPr lang="en-US" sz="2600" dirty="0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first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and second are </a:t>
            </a:r>
            <a:r>
              <a:rPr lang="en-US" sz="2600" dirty="0" err="1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int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variables with the values 13 and 10 respectively.</a:t>
            </a:r>
          </a:p>
          <a:p>
            <a:pPr algn="just" rtl="0"/>
            <a:r>
              <a:rPr lang="en-US" sz="2600" dirty="0" err="1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ch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is a char variable whose value is empty.</a:t>
            </a:r>
          </a:p>
          <a:p>
            <a:pPr algn="just" rtl="0"/>
            <a:r>
              <a:rPr lang="en-US" sz="2600" dirty="0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x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and </a:t>
            </a:r>
            <a:r>
              <a:rPr lang="en-US" sz="2600" dirty="0" smtClean="0">
                <a:latin typeface="Consolas" pitchFamily="49" charset="0"/>
                <a:ea typeface="Cambria Math" pitchFamily="18" charset="0"/>
                <a:cs typeface="Consolas" pitchFamily="49" charset="0"/>
              </a:rPr>
              <a:t>y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are double variables with 12.6 and 123.456 respectively</a:t>
            </a:r>
            <a:r>
              <a:rPr lang="en-US" sz="34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.</a:t>
            </a:r>
            <a:endParaRPr lang="ar-SA" sz="3400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14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Initializing Variables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Variable names such as : number1, number2 and sum correspond to locations in the computer’s memory.</a:t>
            </a:r>
          </a:p>
          <a:p>
            <a:pPr algn="l" rtl="0"/>
            <a:r>
              <a:rPr lang="en-US" dirty="0" smtClean="0"/>
              <a:t>Every variable has four parts:</a:t>
            </a:r>
          </a:p>
          <a:p>
            <a:pPr lvl="1" algn="l" rtl="0"/>
            <a:r>
              <a:rPr lang="en-US" dirty="0" smtClean="0"/>
              <a:t>Type, name, size and value.</a:t>
            </a:r>
          </a:p>
          <a:p>
            <a:pPr lvl="1" algn="l" rtl="0"/>
            <a:r>
              <a:rPr lang="en-US" dirty="0" smtClean="0"/>
              <a:t>Example:</a:t>
            </a:r>
          </a:p>
          <a:p>
            <a:pPr lvl="1" algn="l" rtl="0"/>
            <a:r>
              <a:rPr lang="en-US" dirty="0" smtClean="0"/>
              <a:t>char letter=‘A’;</a:t>
            </a:r>
          </a:p>
          <a:p>
            <a:pPr lvl="2" algn="l" rtl="0"/>
            <a:r>
              <a:rPr lang="en-US" dirty="0" smtClean="0"/>
              <a:t>Type?          Name?         Size?         Value?</a:t>
            </a:r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15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Concepts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Namespace: </a:t>
            </a:r>
          </a:p>
          <a:p>
            <a:pPr lvl="1" algn="l" rtl="0"/>
            <a:r>
              <a:rPr lang="en-US" dirty="0" smtClean="0"/>
              <a:t>std::</a:t>
            </a:r>
          </a:p>
          <a:p>
            <a:pPr lvl="2" algn="l" rtl="0"/>
            <a:r>
              <a:rPr lang="en-US" dirty="0" smtClean="0"/>
              <a:t>Specifies using a name that belong to “namespace” std</a:t>
            </a:r>
          </a:p>
          <a:p>
            <a:pPr lvl="2" algn="l" rtl="0"/>
            <a:r>
              <a:rPr lang="en-US" dirty="0" smtClean="0"/>
              <a:t>Can be removed through use of using  statement.</a:t>
            </a:r>
          </a:p>
          <a:p>
            <a:pPr lvl="1" algn="l" rtl="0"/>
            <a:r>
              <a:rPr lang="en-US" dirty="0" smtClean="0"/>
              <a:t>Standard input stream object.</a:t>
            </a:r>
          </a:p>
          <a:p>
            <a:pPr lvl="2" algn="l" rtl="0"/>
            <a:r>
              <a:rPr lang="en-US" dirty="0" smtClean="0"/>
              <a:t>std::</a:t>
            </a:r>
            <a:r>
              <a:rPr lang="en-US" dirty="0" err="1" smtClean="0"/>
              <a:t>cin</a:t>
            </a:r>
            <a:endParaRPr lang="en-US" dirty="0" smtClean="0"/>
          </a:p>
          <a:p>
            <a:pPr lvl="2" algn="l" rtl="0"/>
            <a:r>
              <a:rPr lang="en-US" dirty="0" smtClean="0"/>
              <a:t>Connected to keyboard</a:t>
            </a:r>
          </a:p>
          <a:p>
            <a:pPr lvl="2" algn="l" rtl="0"/>
            <a:r>
              <a:rPr lang="en-US" dirty="0" smtClean="0"/>
              <a:t>Defined in input/output stream library &lt;</a:t>
            </a:r>
            <a:r>
              <a:rPr lang="en-US" dirty="0" err="1" smtClean="0"/>
              <a:t>iostream</a:t>
            </a:r>
            <a:r>
              <a:rPr lang="en-US" dirty="0" smtClean="0"/>
              <a:t>&gt;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16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cin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Stream extraction operator &gt;&gt;</a:t>
            </a:r>
          </a:p>
          <a:p>
            <a:pPr lvl="1" algn="l" rtl="0"/>
            <a:r>
              <a:rPr lang="en-US" dirty="0" smtClean="0"/>
              <a:t>Value to left (left operand) inserted into right operand.</a:t>
            </a:r>
          </a:p>
          <a:p>
            <a:pPr lvl="1" algn="l" rtl="0"/>
            <a:r>
              <a:rPr lang="en-US" dirty="0" smtClean="0"/>
              <a:t>Waits for user to input value then press enter key</a:t>
            </a:r>
          </a:p>
          <a:p>
            <a:pPr lvl="2" algn="l" rtl="0"/>
            <a:r>
              <a:rPr lang="en-US" dirty="0" smtClean="0"/>
              <a:t>Examples:</a:t>
            </a:r>
          </a:p>
          <a:p>
            <a:pPr lvl="2" algn="l" rtl="0">
              <a:buNone/>
            </a:pPr>
            <a:r>
              <a:rPr lang="en-US" dirty="0" smtClean="0"/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cin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&gt;&gt;num1;</a:t>
            </a:r>
          </a:p>
          <a:p>
            <a:pPr lvl="2" algn="l" rtl="0"/>
            <a:r>
              <a:rPr lang="en-US" dirty="0" smtClean="0"/>
              <a:t>Inserts the standard input from keyboard into the variable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num1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Prints message before </a:t>
            </a:r>
            <a:r>
              <a:rPr lang="en-US" sz="2300" dirty="0" err="1" smtClean="0">
                <a:latin typeface="Consolas" pitchFamily="49" charset="0"/>
                <a:cs typeface="Consolas" pitchFamily="49" charset="0"/>
              </a:rPr>
              <a:t>cin</a:t>
            </a:r>
            <a:r>
              <a:rPr lang="en-US" dirty="0" smtClean="0"/>
              <a:t> statement to direct the user to take a specification called prompt.</a:t>
            </a:r>
          </a:p>
          <a:p>
            <a:pPr algn="l" rtl="0"/>
            <a:r>
              <a:rPr lang="en-US" sz="2300" dirty="0" err="1" smtClean="0">
                <a:latin typeface="Consolas" pitchFamily="49" charset="0"/>
                <a:cs typeface="Consolas" pitchFamily="49" charset="0"/>
              </a:rPr>
              <a:t>cin</a:t>
            </a:r>
            <a:r>
              <a:rPr lang="en-US" dirty="0" smtClean="0"/>
              <a:t> and </a:t>
            </a:r>
            <a:r>
              <a:rPr lang="en-US" sz="2300" dirty="0" err="1" smtClean="0">
                <a:latin typeface="Consolas" pitchFamily="49" charset="0"/>
                <a:cs typeface="Consolas" pitchFamily="49" charset="0"/>
              </a:rPr>
              <a:t>cout</a:t>
            </a:r>
            <a:r>
              <a:rPr lang="en-US" dirty="0" smtClean="0"/>
              <a:t> facilitate interaction between user and program.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17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cin</a:t>
            </a:r>
            <a:endParaRPr lang="ar-SA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18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</a:t>
            </a:r>
            <a:endParaRPr lang="ar-SA" dirty="0"/>
          </a:p>
        </p:txBody>
      </p:sp>
      <p:sp>
        <p:nvSpPr>
          <p:cNvPr id="4" name="Rectangle 3"/>
          <p:cNvSpPr/>
          <p:nvPr/>
        </p:nvSpPr>
        <p:spPr>
          <a:xfrm>
            <a:off x="467544" y="1700808"/>
            <a:ext cx="7488832" cy="39604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#</a:t>
            </a:r>
            <a:r>
              <a:rPr lang="en-US" sz="20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include &lt;stream&gt;</a:t>
            </a:r>
          </a:p>
          <a:p>
            <a:pPr algn="l" rtl="0">
              <a:defRPr/>
            </a:pPr>
            <a:r>
              <a:rPr lang="en-US" sz="2000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sz="20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main</a:t>
            </a:r>
          </a:p>
          <a:p>
            <a:pPr algn="l" rtl="0">
              <a:defRPr/>
            </a:pPr>
            <a:r>
              <a:rPr lang="en-US" sz="20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{</a:t>
            </a:r>
          </a:p>
          <a:p>
            <a:pPr lvl="1" algn="l" rtl="0">
              <a:defRPr/>
            </a:pPr>
            <a:r>
              <a:rPr lang="en-US" sz="2000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cout</a:t>
            </a:r>
            <a:r>
              <a:rPr lang="en-US" sz="20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&lt;&lt; "If this text",</a:t>
            </a:r>
          </a:p>
          <a:p>
            <a:pPr lvl="1" algn="l" rtl="0">
              <a:defRPr/>
            </a:pPr>
            <a:r>
              <a:rPr lang="en-US" sz="2000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cout</a:t>
            </a:r>
            <a:r>
              <a:rPr lang="en-US" sz="20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&gt;&gt; " appears on your display, ";</a:t>
            </a:r>
          </a:p>
          <a:p>
            <a:pPr lvl="1" algn="l" rtl="0">
              <a:defRPr/>
            </a:pPr>
            <a:r>
              <a:rPr lang="en-US" sz="2000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cout</a:t>
            </a:r>
            <a:r>
              <a:rPr lang="en-US" sz="20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&lt;&lt; " </a:t>
            </a:r>
            <a:r>
              <a:rPr lang="en-US" sz="2000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endl</a:t>
            </a:r>
            <a:r>
              <a:rPr lang="en-US" sz="20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;"</a:t>
            </a:r>
          </a:p>
          <a:p>
            <a:pPr lvl="1" algn="l" rtl="0">
              <a:defRPr/>
            </a:pPr>
            <a:r>
              <a:rPr lang="en-US" sz="2000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cout</a:t>
            </a:r>
            <a:r>
              <a:rPr lang="en-US" sz="20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&lt;&lt; 'you can pat yourself on '</a:t>
            </a:r>
          </a:p>
          <a:p>
            <a:pPr lvl="1" algn="l" rtl="0">
              <a:defRPr/>
            </a:pPr>
            <a:r>
              <a:rPr lang="en-US" sz="20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&lt;&lt; " the back!" &lt;&lt; </a:t>
            </a:r>
            <a:r>
              <a:rPr lang="en-US" sz="2000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endl</a:t>
            </a:r>
            <a:r>
              <a:rPr lang="en-US" sz="20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 lvl="1" algn="l" rtl="0">
              <a:defRPr/>
            </a:pPr>
            <a:r>
              <a:rPr lang="en-US" sz="20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return 0;</a:t>
            </a:r>
          </a:p>
          <a:p>
            <a:pPr algn="l" rtl="0">
              <a:defRPr/>
            </a:pPr>
            <a:r>
              <a:rPr lang="en-US" sz="20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)</a:t>
            </a:r>
            <a:endParaRPr lang="ar-SA" sz="2000" dirty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5661248"/>
            <a:ext cx="748883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lvl="1" algn="l" rtl="0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the above program, find the errors (if any) then, give the program output.</a:t>
            </a:r>
            <a:endParaRPr lang="ar-SA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/>
            <a:endParaRPr lang="ar-SA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The scope of variable is the portion of the program where the variable can be used.</a:t>
            </a:r>
          </a:p>
          <a:p>
            <a:pPr algn="l" rtl="0"/>
            <a:r>
              <a:rPr lang="en-US" dirty="0" smtClean="0"/>
              <a:t>Scope can be: </a:t>
            </a:r>
          </a:p>
          <a:p>
            <a:pPr lvl="1" algn="l" rtl="0"/>
            <a:r>
              <a:rPr lang="en-US" dirty="0" smtClean="0"/>
              <a:t>Local</a:t>
            </a:r>
          </a:p>
          <a:p>
            <a:pPr lvl="1" algn="l" rtl="0"/>
            <a:r>
              <a:rPr lang="en-US" dirty="0" smtClean="0"/>
              <a:t>Global</a:t>
            </a:r>
          </a:p>
          <a:p>
            <a:pPr algn="l" rtl="0"/>
            <a:r>
              <a:rPr lang="en-US" dirty="0" smtClean="0"/>
              <a:t>Local variables:</a:t>
            </a:r>
          </a:p>
          <a:p>
            <a:pPr lvl="1" algn="l" rtl="0"/>
            <a:r>
              <a:rPr lang="en-US" dirty="0" smtClean="0"/>
              <a:t>Defined within a module</a:t>
            </a:r>
          </a:p>
          <a:p>
            <a:pPr lvl="1" algn="l" rtl="0"/>
            <a:r>
              <a:rPr lang="en-US" dirty="0" smtClean="0"/>
              <a:t>Can be seen and used only by the module itself</a:t>
            </a:r>
          </a:p>
          <a:p>
            <a:pPr lvl="1" algn="l" rtl="0"/>
            <a:r>
              <a:rPr lang="en-US" dirty="0" smtClean="0"/>
              <a:t>Store temporally in memory</a:t>
            </a:r>
          </a:p>
          <a:p>
            <a:pPr lvl="1" algn="l" rtl="0"/>
            <a:r>
              <a:rPr lang="en-US" dirty="0" smtClean="0"/>
              <a:t>Erased when he module terminates</a:t>
            </a:r>
          </a:p>
          <a:p>
            <a:pPr algn="l" rtl="0"/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19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Of Variable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By the end of this section you should:</a:t>
            </a:r>
          </a:p>
          <a:p>
            <a:pPr lvl="1" algn="l" rtl="0"/>
            <a:r>
              <a:rPr lang="en-US" dirty="0" smtClean="0"/>
              <a:t>Understand what the variables are and why they are used.</a:t>
            </a:r>
          </a:p>
          <a:p>
            <a:pPr lvl="1" algn="l" rtl="0"/>
            <a:r>
              <a:rPr lang="en-US" dirty="0" smtClean="0"/>
              <a:t>Use C++ built in data types to create program variables.</a:t>
            </a:r>
          </a:p>
          <a:p>
            <a:pPr lvl="1" algn="l" rtl="0"/>
            <a:r>
              <a:rPr lang="en-US" dirty="0" smtClean="0"/>
              <a:t>Apply C++ syntax rules to declare variables, initialize them.</a:t>
            </a:r>
          </a:p>
          <a:p>
            <a:pPr lvl="1" algn="l" rtl="0"/>
            <a:r>
              <a:rPr lang="en-US" dirty="0" smtClean="0"/>
              <a:t>Understand memory allocation process.</a:t>
            </a:r>
          </a:p>
          <a:p>
            <a:pPr lvl="1" algn="l" rtl="0"/>
            <a:r>
              <a:rPr lang="en-US" dirty="0" smtClean="0"/>
              <a:t>Apply C++ syntax rules to read user input using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cin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.</a:t>
            </a:r>
          </a:p>
          <a:p>
            <a:pPr lvl="1" algn="l" rtl="0"/>
            <a:r>
              <a:rPr lang="en-US" dirty="0" smtClean="0"/>
              <a:t>Understand assignment statements</a:t>
            </a:r>
          </a:p>
          <a:p>
            <a:pPr lvl="1" algn="l" rtl="0"/>
            <a:r>
              <a:rPr lang="en-US" dirty="0" smtClean="0"/>
              <a:t>Understand the scope of variables</a:t>
            </a:r>
          </a:p>
          <a:p>
            <a:pPr lvl="1" algn="l" rtl="0"/>
            <a:r>
              <a:rPr lang="en-US" dirty="0" smtClean="0"/>
              <a:t>Differentiate between local and global variables</a:t>
            </a:r>
          </a:p>
          <a:p>
            <a:pPr lvl="1" algn="l" rtl="0"/>
            <a:r>
              <a:rPr lang="en-US" dirty="0" smtClean="0"/>
              <a:t>Use C++ arithmetic and logical operators to create expressions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2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Objectives: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Global variables:</a:t>
            </a:r>
          </a:p>
          <a:p>
            <a:pPr lvl="1" algn="l" rtl="0"/>
            <a:r>
              <a:rPr lang="en-US" dirty="0" smtClean="0"/>
              <a:t>Defined outside any module.</a:t>
            </a:r>
          </a:p>
          <a:p>
            <a:pPr lvl="1" algn="l" rtl="0"/>
            <a:r>
              <a:rPr lang="en-US" dirty="0" smtClean="0"/>
              <a:t>Used an seen by all modules</a:t>
            </a:r>
          </a:p>
          <a:p>
            <a:pPr algn="l" rtl="0"/>
            <a:r>
              <a:rPr lang="en-US" dirty="0" smtClean="0"/>
              <a:t>Variable name can be duplicated within and outside a modules</a:t>
            </a:r>
          </a:p>
          <a:p>
            <a:pPr lvl="1" algn="l" rtl="0"/>
            <a:r>
              <a:rPr lang="en-US" dirty="0" smtClean="0"/>
              <a:t>Differentiate between them by using unary scope resolution operator (::)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20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Of Variable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3568" y="2029544"/>
            <a:ext cx="2592288" cy="44958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main()</a:t>
            </a:r>
          </a:p>
          <a:p>
            <a:pPr algn="l" rtl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 lvl="1" algn="l" rtl="0">
              <a:buNone/>
            </a:pPr>
            <a:r>
              <a:rPr lang="en-US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 lvl="1" algn="l" rtl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char a;</a:t>
            </a:r>
          </a:p>
          <a:p>
            <a:pPr algn="l" rtl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algn="l" rtl="0">
              <a:buNone/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algn="l" rtl="0">
              <a:buNone/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algn="l" rtl="0">
              <a:buNone/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algn="l" rtl="0"/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21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</a:t>
            </a:r>
            <a:endParaRPr lang="ar-SA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5580112" y="1988840"/>
            <a:ext cx="2520280" cy="4495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/>
          <a:p>
            <a:pPr marL="320040" indent="-320040" algn="l" rtl="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32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32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32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sz="3200" dirty="0" smtClean="0">
                <a:latin typeface="Consolas" pitchFamily="49" charset="0"/>
                <a:cs typeface="Consolas" pitchFamily="49" charset="0"/>
              </a:rPr>
              <a:t>;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int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main()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{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char a;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}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52536" y="5157192"/>
            <a:ext cx="4283968" cy="784830"/>
          </a:xfrm>
          <a:prstGeom prst="rect">
            <a:avLst/>
          </a:prstGeom>
          <a:solidFill>
            <a:srgbClr val="FFC000"/>
          </a:solidFill>
        </p:spPr>
        <p:txBody>
          <a:bodyPr wrap="square" rtlCol="1">
            <a:spAutoFit/>
          </a:bodyPr>
          <a:lstStyle/>
          <a:p>
            <a:pPr marL="320040" lvl="0" indent="-320040" algn="ctr" rtl="0">
              <a:spcBef>
                <a:spcPts val="700"/>
              </a:spcBef>
              <a:buClr>
                <a:srgbClr val="DD8047"/>
              </a:buClr>
              <a:buSzPct val="60000"/>
            </a:pPr>
            <a:r>
              <a:rPr lang="en-US" sz="2700" dirty="0" err="1" smtClean="0">
                <a:solidFill>
                  <a:prstClr val="black"/>
                </a:solidFill>
              </a:rPr>
              <a:t>i</a:t>
            </a:r>
            <a:r>
              <a:rPr lang="en-US" sz="2700" dirty="0" smtClean="0">
                <a:solidFill>
                  <a:prstClr val="black"/>
                </a:solidFill>
              </a:rPr>
              <a:t>: Local variable</a:t>
            </a:r>
            <a:endParaRPr lang="en-US" sz="2700" dirty="0" smtClean="0">
              <a:solidFill>
                <a:prstClr val="black"/>
              </a:solidFill>
              <a:latin typeface="Consolas" pitchFamily="49" charset="0"/>
              <a:cs typeface="Consolas" pitchFamily="49" charset="0"/>
            </a:endParaRPr>
          </a:p>
          <a:p>
            <a:endParaRPr lang="ar-SA" dirty="0"/>
          </a:p>
        </p:txBody>
      </p:sp>
      <p:sp>
        <p:nvSpPr>
          <p:cNvPr id="7" name="TextBox 6"/>
          <p:cNvSpPr txBox="1"/>
          <p:nvPr/>
        </p:nvSpPr>
        <p:spPr>
          <a:xfrm>
            <a:off x="4464496" y="5157192"/>
            <a:ext cx="4283968" cy="784830"/>
          </a:xfrm>
          <a:prstGeom prst="rect">
            <a:avLst/>
          </a:prstGeom>
          <a:solidFill>
            <a:srgbClr val="FFC000"/>
          </a:solidFill>
        </p:spPr>
        <p:txBody>
          <a:bodyPr wrap="square" rtlCol="1">
            <a:spAutoFit/>
          </a:bodyPr>
          <a:lstStyle/>
          <a:p>
            <a:pPr marL="320040" lvl="0" indent="-320040" algn="ctr" rtl="0">
              <a:spcBef>
                <a:spcPts val="700"/>
              </a:spcBef>
              <a:buClr>
                <a:srgbClr val="DD8047"/>
              </a:buClr>
              <a:buSzPct val="60000"/>
            </a:pPr>
            <a:r>
              <a:rPr lang="en-US" sz="2700" dirty="0" err="1" smtClean="0">
                <a:solidFill>
                  <a:prstClr val="black"/>
                </a:solidFill>
              </a:rPr>
              <a:t>i</a:t>
            </a:r>
            <a:r>
              <a:rPr lang="en-US" sz="2700" dirty="0" smtClean="0">
                <a:solidFill>
                  <a:prstClr val="black"/>
                </a:solidFill>
              </a:rPr>
              <a:t>: Global variable</a:t>
            </a:r>
            <a:endParaRPr lang="en-US" sz="2700" dirty="0" smtClean="0">
              <a:solidFill>
                <a:prstClr val="black"/>
              </a:solidFill>
              <a:latin typeface="Consolas" pitchFamily="49" charset="0"/>
              <a:cs typeface="Consolas" pitchFamily="49" charset="0"/>
            </a:endParaRP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Denoted as (:</a:t>
            </a:r>
            <a:r>
              <a:rPr lang="en-US" dirty="0" smtClean="0">
                <a:sym typeface="Wingdings" pitchFamily="2" charset="2"/>
              </a:rPr>
              <a:t>:)</a:t>
            </a:r>
          </a:p>
          <a:p>
            <a:pPr algn="l" rtl="0"/>
            <a:r>
              <a:rPr lang="en-US" dirty="0" smtClean="0">
                <a:sym typeface="Wingdings" pitchFamily="2" charset="2"/>
              </a:rPr>
              <a:t>Used to declare local and global variables have a same name.</a:t>
            </a:r>
          </a:p>
          <a:p>
            <a:pPr lvl="1" algn="l" rtl="0"/>
            <a:r>
              <a:rPr lang="en-US" dirty="0" smtClean="0">
                <a:sym typeface="Wingdings" pitchFamily="2" charset="2"/>
              </a:rPr>
              <a:t>To avoid conflicts.</a:t>
            </a:r>
          </a:p>
          <a:p>
            <a:pPr algn="l" rtl="0"/>
            <a:r>
              <a:rPr lang="en-US" dirty="0" smtClean="0">
                <a:sym typeface="Wingdings" pitchFamily="2" charset="2"/>
              </a:rPr>
              <a:t>Syntax:  :: variable</a:t>
            </a:r>
          </a:p>
          <a:p>
            <a:pPr lvl="1" algn="l" rtl="0"/>
            <a:r>
              <a:rPr lang="en-US" dirty="0" smtClean="0">
                <a:sym typeface="Wingdings" pitchFamily="2" charset="2"/>
              </a:rPr>
              <a:t>Example: y= ::x+3</a:t>
            </a:r>
          </a:p>
          <a:p>
            <a:pPr algn="l" rtl="0"/>
            <a:r>
              <a:rPr lang="en-US" dirty="0" smtClean="0">
                <a:sym typeface="Wingdings" pitchFamily="2" charset="2"/>
              </a:rPr>
              <a:t>Not needed if names are different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22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Unary Scope Resolution Operator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23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5" name="Rectangle 4"/>
          <p:cNvSpPr/>
          <p:nvPr/>
        </p:nvSpPr>
        <p:spPr>
          <a:xfrm>
            <a:off x="467544" y="1550397"/>
            <a:ext cx="853244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 smtClean="0"/>
              <a:t>#include &lt;</a:t>
            </a:r>
            <a:r>
              <a:rPr lang="en-US" sz="2400" dirty="0" err="1" smtClean="0"/>
              <a:t>iostream</a:t>
            </a:r>
            <a:r>
              <a:rPr lang="en-US" sz="2400" dirty="0" smtClean="0"/>
              <a:t>&gt;</a:t>
            </a:r>
          </a:p>
          <a:p>
            <a:pPr algn="l" rtl="0"/>
            <a:r>
              <a:rPr lang="en-US" sz="2400" dirty="0" smtClean="0"/>
              <a:t>using namespace std;</a:t>
            </a:r>
          </a:p>
          <a:p>
            <a:pPr algn="l" rtl="0"/>
            <a:endParaRPr lang="ar-SA" sz="2400" dirty="0" smtClean="0"/>
          </a:p>
          <a:p>
            <a:pPr algn="l" rtl="0"/>
            <a:r>
              <a:rPr lang="en-US" sz="2400" dirty="0" err="1" smtClean="0"/>
              <a:t>int</a:t>
            </a:r>
            <a:r>
              <a:rPr lang="en-US" sz="2400" dirty="0" smtClean="0"/>
              <a:t> count = 100;                            </a:t>
            </a:r>
            <a:endParaRPr lang="ar-SA" sz="2400" dirty="0" smtClean="0"/>
          </a:p>
          <a:p>
            <a:pPr algn="l" rtl="0"/>
            <a:r>
              <a:rPr lang="en-US" sz="2400" dirty="0" err="1" smtClean="0"/>
              <a:t>int</a:t>
            </a:r>
            <a:r>
              <a:rPr lang="en-US" sz="2400" dirty="0" smtClean="0"/>
              <a:t> main()</a:t>
            </a:r>
          </a:p>
          <a:p>
            <a:pPr algn="l" rtl="0"/>
            <a:r>
              <a:rPr lang="en-US" sz="2400" dirty="0" smtClean="0"/>
              <a:t>{</a:t>
            </a:r>
            <a:r>
              <a:rPr lang="ar-SA" sz="2400" dirty="0" smtClean="0"/>
              <a:t>                                            </a:t>
            </a:r>
          </a:p>
          <a:p>
            <a:pPr algn="l" rtl="0"/>
            <a:r>
              <a:rPr lang="en-US" sz="2400" dirty="0" smtClean="0"/>
              <a:t>   </a:t>
            </a:r>
            <a:r>
              <a:rPr lang="en-US" sz="2400" dirty="0" err="1" smtClean="0"/>
              <a:t>int</a:t>
            </a:r>
            <a:r>
              <a:rPr lang="en-US" sz="2400" dirty="0" smtClean="0"/>
              <a:t> count = 10;</a:t>
            </a:r>
          </a:p>
          <a:p>
            <a:pPr algn="l" rtl="0"/>
            <a:r>
              <a:rPr lang="en-US" sz="2400" dirty="0" smtClean="0"/>
              <a:t>  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Second_count</a:t>
            </a:r>
            <a:r>
              <a:rPr lang="en-US" sz="2400" dirty="0" smtClean="0"/>
              <a:t> = 50;</a:t>
            </a:r>
          </a:p>
          <a:p>
            <a:pPr algn="l" rtl="0"/>
            <a:r>
              <a:rPr lang="en-US" sz="2400" dirty="0" smtClean="0"/>
              <a:t>   </a:t>
            </a:r>
            <a:r>
              <a:rPr lang="en-US" sz="2400" dirty="0" err="1" smtClean="0"/>
              <a:t>cout</a:t>
            </a:r>
            <a:r>
              <a:rPr lang="en-US" sz="2400" dirty="0" smtClean="0"/>
              <a:t> &lt;&lt; "Local  count = " &lt;&lt; count &lt;&lt; </a:t>
            </a:r>
            <a:r>
              <a:rPr lang="en-US" sz="2400" dirty="0" err="1" smtClean="0"/>
              <a:t>endl</a:t>
            </a:r>
            <a:r>
              <a:rPr lang="en-US" sz="2400" dirty="0" smtClean="0"/>
              <a:t>;</a:t>
            </a:r>
          </a:p>
          <a:p>
            <a:pPr algn="l" rtl="0"/>
            <a:r>
              <a:rPr lang="en-US" sz="2400" dirty="0" smtClean="0"/>
              <a:t>   </a:t>
            </a:r>
            <a:r>
              <a:rPr lang="en-US" sz="2400" dirty="0" err="1" smtClean="0"/>
              <a:t>cout</a:t>
            </a:r>
            <a:r>
              <a:rPr lang="en-US" sz="2400" dirty="0" smtClean="0"/>
              <a:t> &lt;&lt; "Global count = " &lt;&lt; ::count &lt;&lt; </a:t>
            </a:r>
            <a:r>
              <a:rPr lang="en-US" sz="2400" dirty="0" err="1" smtClean="0"/>
              <a:t>endl</a:t>
            </a:r>
            <a:r>
              <a:rPr lang="en-US" sz="2400" dirty="0" smtClean="0"/>
              <a:t>;</a:t>
            </a:r>
          </a:p>
          <a:p>
            <a:pPr algn="l" rtl="0"/>
            <a:r>
              <a:rPr lang="en-US" sz="2400" dirty="0" smtClean="0"/>
              <a:t>   </a:t>
            </a:r>
            <a:r>
              <a:rPr lang="en-US" sz="2400" dirty="0" err="1" smtClean="0"/>
              <a:t>cout</a:t>
            </a:r>
            <a:r>
              <a:rPr lang="en-US" sz="2400" dirty="0" smtClean="0"/>
              <a:t> &lt;&lt; "Local Second count = " &lt;&lt; </a:t>
            </a:r>
            <a:r>
              <a:rPr lang="en-US" sz="2400" dirty="0" err="1" smtClean="0"/>
              <a:t>Second_count</a:t>
            </a:r>
            <a:r>
              <a:rPr lang="en-US" sz="2400" dirty="0" smtClean="0"/>
              <a:t> &lt;&lt;</a:t>
            </a:r>
            <a:r>
              <a:rPr lang="en-US" sz="2400" dirty="0" err="1" smtClean="0"/>
              <a:t>endl</a:t>
            </a:r>
            <a:r>
              <a:rPr lang="en-US" sz="2400" dirty="0" smtClean="0"/>
              <a:t>;</a:t>
            </a:r>
            <a:endParaRPr lang="ar-SA" sz="2400" dirty="0" smtClean="0"/>
          </a:p>
          <a:p>
            <a:pPr algn="l" rtl="0"/>
            <a:endParaRPr lang="ar-SA" sz="2400" dirty="0" smtClean="0"/>
          </a:p>
          <a:p>
            <a:pPr algn="l" rtl="0"/>
            <a:r>
              <a:rPr lang="en-US" sz="2400" dirty="0" smtClean="0"/>
              <a:t>   return 0;</a:t>
            </a:r>
          </a:p>
          <a:p>
            <a:pPr algn="l" rtl="0"/>
            <a:r>
              <a:rPr lang="en-US" sz="2400" dirty="0" smtClean="0"/>
              <a:t>}</a:t>
            </a:r>
            <a:endParaRPr lang="ar-S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The assignment statement takes the form:</a:t>
            </a:r>
          </a:p>
          <a:p>
            <a:pPr lvl="1" algn="l" rtl="0"/>
            <a:r>
              <a:rPr lang="en-US" dirty="0" smtClean="0"/>
              <a:t>Variable= expression;</a:t>
            </a:r>
          </a:p>
          <a:p>
            <a:pPr algn="l" rtl="0"/>
            <a:r>
              <a:rPr lang="en-US" dirty="0" smtClean="0"/>
              <a:t>In C++ ( = ) is called the assignment operator.</a:t>
            </a:r>
          </a:p>
          <a:p>
            <a:pPr algn="l" rtl="0"/>
            <a:r>
              <a:rPr lang="en-US" dirty="0" smtClean="0"/>
              <a:t>Has two operands (Binary operator)</a:t>
            </a:r>
          </a:p>
          <a:p>
            <a:pPr algn="l" rtl="0"/>
            <a:r>
              <a:rPr lang="en-US" dirty="0" smtClean="0"/>
              <a:t>Expression is evaluated and its values is assigned to the variable on the left side.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24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Statement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Syntax:</a:t>
            </a:r>
          </a:p>
          <a:p>
            <a:pPr lvl="1" algn="l" rtl="0"/>
            <a:r>
              <a:rPr lang="en-US" u="sng" dirty="0" smtClean="0"/>
              <a:t>Variable</a:t>
            </a:r>
            <a:r>
              <a:rPr lang="en-US" dirty="0" smtClean="0"/>
              <a:t> =</a:t>
            </a:r>
            <a:r>
              <a:rPr lang="en-US" u="sng" dirty="0" smtClean="0"/>
              <a:t>variable</a:t>
            </a:r>
            <a:r>
              <a:rPr lang="en-US" dirty="0" smtClean="0"/>
              <a:t> </a:t>
            </a:r>
            <a:r>
              <a:rPr lang="en-US" u="sng" dirty="0" smtClean="0"/>
              <a:t>operator</a:t>
            </a:r>
            <a:r>
              <a:rPr lang="en-US" dirty="0" smtClean="0"/>
              <a:t> </a:t>
            </a:r>
            <a:r>
              <a:rPr lang="en-US" u="sng" dirty="0" smtClean="0"/>
              <a:t>expression</a:t>
            </a:r>
            <a:r>
              <a:rPr lang="en-US" dirty="0" smtClean="0"/>
              <a:t>;</a:t>
            </a:r>
          </a:p>
          <a:p>
            <a:pPr lvl="2" algn="l" rtl="0"/>
            <a:r>
              <a:rPr lang="en-US" dirty="0" smtClean="0"/>
              <a:t>Example: c=c+3;</a:t>
            </a:r>
          </a:p>
          <a:p>
            <a:pPr lvl="1" algn="l" rtl="0"/>
            <a:r>
              <a:rPr lang="en-US" u="sng" dirty="0" smtClean="0"/>
              <a:t>Variable</a:t>
            </a:r>
            <a:r>
              <a:rPr lang="en-US" dirty="0" smtClean="0"/>
              <a:t> </a:t>
            </a:r>
            <a:r>
              <a:rPr lang="en-US" u="sng" dirty="0" smtClean="0"/>
              <a:t>operator</a:t>
            </a:r>
            <a:r>
              <a:rPr lang="en-US" dirty="0" smtClean="0"/>
              <a:t>= </a:t>
            </a:r>
            <a:r>
              <a:rPr lang="en-US" u="sng" dirty="0" smtClean="0"/>
              <a:t>expression</a:t>
            </a:r>
            <a:r>
              <a:rPr lang="en-US" dirty="0" smtClean="0"/>
              <a:t>.</a:t>
            </a:r>
          </a:p>
          <a:p>
            <a:pPr lvl="2" algn="l" rtl="0"/>
            <a:r>
              <a:rPr lang="en-US" dirty="0" smtClean="0"/>
              <a:t>Example: c+=3;</a:t>
            </a:r>
          </a:p>
          <a:p>
            <a:pPr lvl="1" algn="l" rtl="0"/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25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Assigning Data: Shorthand Notations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67543" y="1600200"/>
          <a:ext cx="8298632" cy="478112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74658"/>
                <a:gridCol w="2074658"/>
                <a:gridCol w="2074658"/>
                <a:gridCol w="2074658"/>
              </a:tblGrid>
              <a:tr h="1068124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Assigns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Explanation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Sample expression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dirty="0" smtClean="0"/>
                        <a:t>Assignment operator</a:t>
                      </a:r>
                      <a:endParaRPr lang="ar-SA" sz="2400" dirty="0"/>
                    </a:p>
                  </a:txBody>
                  <a:tcPr anchor="ctr"/>
                </a:tc>
              </a:tr>
              <a:tr h="618834">
                <a:tc gridSpan="4"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Assume : </a:t>
                      </a:r>
                      <a:r>
                        <a:rPr lang="en-US" sz="2400" dirty="0" err="1" smtClean="0"/>
                        <a:t>int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c=3, d=5,e=4,f=6,g=12</a:t>
                      </a:r>
                      <a:endParaRPr lang="ar-SA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618834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10 to c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c=c+7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c+=7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+=</a:t>
                      </a:r>
                      <a:endParaRPr lang="ar-SA" sz="2400" dirty="0"/>
                    </a:p>
                  </a:txBody>
                  <a:tcPr anchor="ctr"/>
                </a:tc>
              </a:tr>
              <a:tr h="618834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1 to d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d=d-4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dirty="0" smtClean="0"/>
                        <a:t>d-=4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dirty="0" smtClean="0"/>
                        <a:t>-=</a:t>
                      </a:r>
                      <a:endParaRPr lang="ar-SA" sz="2400" dirty="0"/>
                    </a:p>
                  </a:txBody>
                  <a:tcPr anchor="ctr"/>
                </a:tc>
              </a:tr>
              <a:tr h="618834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20 </a:t>
                      </a:r>
                      <a:r>
                        <a:rPr lang="en-US" sz="2400" baseline="0" dirty="0" smtClean="0"/>
                        <a:t>to e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e=e*5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e*=5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*=</a:t>
                      </a:r>
                      <a:endParaRPr lang="ar-SA" sz="2400" dirty="0"/>
                    </a:p>
                  </a:txBody>
                  <a:tcPr anchor="ctr"/>
                </a:tc>
              </a:tr>
              <a:tr h="618834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2</a:t>
                      </a:r>
                      <a:r>
                        <a:rPr lang="en-US" sz="2400" baseline="0" dirty="0" smtClean="0"/>
                        <a:t> to f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f=f/3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dirty="0" smtClean="0"/>
                        <a:t>f/=3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=/</a:t>
                      </a:r>
                      <a:endParaRPr lang="ar-SA" sz="2400" dirty="0"/>
                    </a:p>
                  </a:txBody>
                  <a:tcPr anchor="ctr"/>
                </a:tc>
              </a:tr>
              <a:tr h="618834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3 to g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g=g%9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g%=9</a:t>
                      </a:r>
                      <a:endParaRPr lang="ar-S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%=</a:t>
                      </a:r>
                      <a:endParaRPr lang="ar-SA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26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Operators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Data connectors within expression or equation</a:t>
            </a:r>
          </a:p>
          <a:p>
            <a:pPr algn="l" rtl="0"/>
            <a:r>
              <a:rPr lang="en-US" dirty="0" smtClean="0"/>
              <a:t>Concept related</a:t>
            </a:r>
          </a:p>
          <a:p>
            <a:pPr lvl="1" algn="l" rtl="0"/>
            <a:r>
              <a:rPr lang="en-US" dirty="0" smtClean="0"/>
              <a:t>Operand: data that operator connects and processes</a:t>
            </a:r>
          </a:p>
          <a:p>
            <a:pPr lvl="1" algn="l" rtl="0"/>
            <a:r>
              <a:rPr lang="en-US" dirty="0" smtClean="0"/>
              <a:t>Resultant: answer when operation is completed</a:t>
            </a:r>
          </a:p>
          <a:p>
            <a:pPr algn="l" rtl="0"/>
            <a:r>
              <a:rPr lang="en-US" dirty="0" smtClean="0"/>
              <a:t>Operator types:</a:t>
            </a:r>
          </a:p>
          <a:p>
            <a:pPr lvl="1" algn="l" rtl="0"/>
            <a:r>
              <a:rPr lang="en-US" dirty="0" smtClean="0"/>
              <a:t>Arithmetic: addition ‘+’ , subtraction ‘-’, modulo division ‘%’ ,… etc.</a:t>
            </a:r>
          </a:p>
          <a:p>
            <a:pPr lvl="1" algn="l" rtl="0"/>
            <a:r>
              <a:rPr lang="en-US" dirty="0" smtClean="0"/>
              <a:t>Relational: equal to ‘=‘ , less than ‘</a:t>
            </a:r>
            <a:r>
              <a:rPr lang="ar-SA" dirty="0" smtClean="0"/>
              <a:t>&gt;</a:t>
            </a:r>
            <a:r>
              <a:rPr lang="en-US" dirty="0" smtClean="0"/>
              <a:t>’, grater than ‘</a:t>
            </a:r>
            <a:r>
              <a:rPr lang="ar-SA" dirty="0" smtClean="0"/>
              <a:t>&lt;</a:t>
            </a:r>
            <a:r>
              <a:rPr lang="en-US" dirty="0" smtClean="0"/>
              <a:t>‘, … etc</a:t>
            </a:r>
          </a:p>
          <a:p>
            <a:pPr lvl="1" algn="l" rtl="0"/>
            <a:r>
              <a:rPr lang="en-US" dirty="0" smtClean="0"/>
              <a:t>Logical: NOT ‘!’ , AND ‘&amp;&amp;’,  OR ‘||’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27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C++ Operators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All of them are binary operators</a:t>
            </a:r>
          </a:p>
          <a:p>
            <a:pPr algn="l" rtl="0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28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>
                <a:latin typeface="Consolas" pitchFamily="49" charset="0"/>
                <a:cs typeface="Consolas" pitchFamily="49" charset="0"/>
              </a:rPr>
              <a:t>Arithmetic Operators</a:t>
            </a:r>
            <a:endParaRPr lang="ar-S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99592" y="2492897"/>
          <a:ext cx="6984776" cy="3674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746194"/>
                <a:gridCol w="1746194"/>
                <a:gridCol w="1746194"/>
                <a:gridCol w="1746194"/>
              </a:tblGrid>
              <a:tr h="792087"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C++ expression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Algebraic</a:t>
                      </a:r>
                      <a:r>
                        <a:rPr lang="en-US" sz="2000" baseline="0" dirty="0" smtClean="0"/>
                        <a:t> expression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C++ arithmetic</a:t>
                      </a:r>
                      <a:r>
                        <a:rPr lang="en-US" sz="2000" baseline="0" dirty="0" smtClean="0"/>
                        <a:t> operators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C++ Operation</a:t>
                      </a:r>
                      <a:endParaRPr lang="ar-SA" sz="2000" dirty="0"/>
                    </a:p>
                  </a:txBody>
                  <a:tcPr/>
                </a:tc>
              </a:tr>
              <a:tr h="491900"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a+7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a+7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+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Addition</a:t>
                      </a:r>
                      <a:endParaRPr lang="ar-SA" sz="2000" dirty="0"/>
                    </a:p>
                  </a:txBody>
                  <a:tcPr/>
                </a:tc>
              </a:tr>
              <a:tr h="491900"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a-b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a-b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-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Subtraction</a:t>
                      </a:r>
                      <a:endParaRPr lang="ar-SA" sz="2000" dirty="0"/>
                    </a:p>
                  </a:txBody>
                  <a:tcPr/>
                </a:tc>
              </a:tr>
              <a:tr h="491900"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a*b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err="1" smtClean="0"/>
                        <a:t>ab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*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Multiplication</a:t>
                      </a:r>
                      <a:endParaRPr lang="ar-SA" sz="2000" dirty="0"/>
                    </a:p>
                  </a:txBody>
                  <a:tcPr/>
                </a:tc>
              </a:tr>
              <a:tr h="491900"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a/b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a/b 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/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Division</a:t>
                      </a:r>
                      <a:endParaRPr lang="ar-SA" sz="2000" dirty="0"/>
                    </a:p>
                  </a:txBody>
                  <a:tcPr/>
                </a:tc>
              </a:tr>
              <a:tr h="491900"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err="1" smtClean="0"/>
                        <a:t>a%b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a</a:t>
                      </a:r>
                      <a:r>
                        <a:rPr lang="en-US" sz="2000" baseline="0" dirty="0" smtClean="0"/>
                        <a:t> mod b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%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Modulus</a:t>
                      </a:r>
                      <a:endParaRPr lang="ar-SA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Arithmetic expressions appear in straight line form.</a:t>
            </a:r>
          </a:p>
          <a:p>
            <a:pPr algn="l" rtl="0"/>
            <a:r>
              <a:rPr lang="en-US" dirty="0" smtClean="0"/>
              <a:t>Parentheses() are used to maintain priority of manipulation.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29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Arithmetic Operators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Write a program that displays the sum of two integers entered at the keyboard: </a:t>
            </a:r>
          </a:p>
          <a:p>
            <a:pPr lvl="1" algn="l" rtl="0"/>
            <a:r>
              <a:rPr lang="en-US" dirty="0" smtClean="0"/>
              <a:t>Define the problem precisely.</a:t>
            </a:r>
          </a:p>
          <a:p>
            <a:pPr lvl="1" algn="l" rtl="0"/>
            <a:r>
              <a:rPr lang="en-US" dirty="0" smtClean="0"/>
              <a:t>Write the </a:t>
            </a:r>
            <a:r>
              <a:rPr lang="en-US" dirty="0" err="1" smtClean="0"/>
              <a:t>psudocode</a:t>
            </a:r>
            <a:r>
              <a:rPr lang="en-US" dirty="0" smtClean="0"/>
              <a:t> that will solve the problem</a:t>
            </a:r>
          </a:p>
          <a:p>
            <a:pPr lvl="1" algn="l" rtl="0"/>
            <a:r>
              <a:rPr lang="en-US" dirty="0" smtClean="0"/>
              <a:t>Use an Editor to create source code in C++.</a:t>
            </a:r>
          </a:p>
          <a:p>
            <a:pPr lvl="1" algn="l" rtl="0"/>
            <a:r>
              <a:rPr lang="en-US" dirty="0" smtClean="0"/>
              <a:t>Use the compiler to </a:t>
            </a:r>
          </a:p>
          <a:p>
            <a:pPr lvl="2" algn="l" rtl="0"/>
            <a:r>
              <a:rPr lang="en-US" dirty="0" smtClean="0"/>
              <a:t>Check that source code obeys the language rules.</a:t>
            </a:r>
          </a:p>
          <a:p>
            <a:pPr lvl="1" algn="l" rtl="0"/>
            <a:r>
              <a:rPr lang="en-US" dirty="0" smtClean="0"/>
              <a:t>If no errors:  Execute your program.</a:t>
            </a:r>
          </a:p>
          <a:p>
            <a:pPr algn="l" rtl="0"/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3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Operators in parentheses evaluated first </a:t>
            </a:r>
            <a:endParaRPr lang="en-US" dirty="0"/>
          </a:p>
          <a:p>
            <a:pPr lvl="1" algn="l" rtl="0"/>
            <a:r>
              <a:rPr lang="en-US" dirty="0" smtClean="0"/>
              <a:t>Nested/embedded parentheses.</a:t>
            </a:r>
          </a:p>
          <a:p>
            <a:pPr lvl="2" algn="l" rtl="0"/>
            <a:r>
              <a:rPr lang="en-US" dirty="0" smtClean="0"/>
              <a:t>( a * ( b + c ) )</a:t>
            </a:r>
          </a:p>
          <a:p>
            <a:pPr lvl="1" algn="l" rtl="0"/>
            <a:r>
              <a:rPr lang="en-US" dirty="0" smtClean="0"/>
              <a:t>Operators in innermost pair firs.</a:t>
            </a:r>
          </a:p>
          <a:p>
            <a:pPr lvl="1" algn="l" rtl="0"/>
            <a:r>
              <a:rPr lang="en-US" dirty="0" smtClean="0"/>
              <a:t> If nested parentheses-applied from left to right</a:t>
            </a:r>
          </a:p>
          <a:p>
            <a:pPr algn="l" rtl="0"/>
            <a:r>
              <a:rPr lang="en-US" dirty="0" smtClean="0"/>
              <a:t>Multiplication division, modulus applied next</a:t>
            </a:r>
          </a:p>
          <a:p>
            <a:pPr lvl="1" algn="l" rtl="0"/>
            <a:r>
              <a:rPr lang="en-US" dirty="0" smtClean="0"/>
              <a:t>Operators applied from left to right</a:t>
            </a:r>
          </a:p>
          <a:p>
            <a:pPr algn="l" rtl="0"/>
            <a:r>
              <a:rPr lang="en-US" dirty="0" smtClean="0"/>
              <a:t>Addition, subtraction applied last</a:t>
            </a:r>
          </a:p>
          <a:p>
            <a:pPr lvl="1" algn="l" rtl="0"/>
            <a:r>
              <a:rPr lang="en-US" dirty="0" smtClean="0"/>
              <a:t>Operators applied from left to right</a:t>
            </a:r>
          </a:p>
          <a:p>
            <a:pPr algn="l" rtl="0"/>
            <a:r>
              <a:rPr lang="en-US" dirty="0" smtClean="0"/>
              <a:t>Examples:</a:t>
            </a:r>
          </a:p>
          <a:p>
            <a:pPr lvl="1" algn="l" rtl="0"/>
            <a:r>
              <a:rPr lang="en-US" dirty="0" smtClean="0"/>
              <a:t>Algebra:   z=pr % q + w / x - y</a:t>
            </a:r>
          </a:p>
          <a:p>
            <a:pPr lvl="1" algn="l" rtl="0"/>
            <a:r>
              <a:rPr lang="en-US" dirty="0" smtClean="0"/>
              <a:t>C++:        z=p * r % q + w / x - y;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30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Rules of Operator Precedence</a:t>
            </a:r>
            <a:endParaRPr lang="ar-SA" dirty="0"/>
          </a:p>
        </p:txBody>
      </p:sp>
      <p:sp>
        <p:nvSpPr>
          <p:cNvPr id="4" name="Oval 3"/>
          <p:cNvSpPr/>
          <p:nvPr/>
        </p:nvSpPr>
        <p:spPr>
          <a:xfrm>
            <a:off x="2987824" y="58052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1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419872" y="58052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2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427984" y="58052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3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923928" y="58052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4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932040" y="58052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5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555776" y="580526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6</a:t>
            </a: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The increase operator (++) and the decrease operator (--) increase or reduce by one the value stored in a variable. They are equivalent to +=1 and to -=1, respectively.</a:t>
            </a:r>
          </a:p>
          <a:p>
            <a:pPr marL="834390" lvl="1" indent="-514350" algn="l" rtl="0">
              <a:buFont typeface="+mj-lt"/>
              <a:buAutoNum type="arabicPeriod"/>
            </a:pPr>
            <a:r>
              <a:rPr lang="en-US" dirty="0" smtClean="0"/>
              <a:t>c++; </a:t>
            </a:r>
          </a:p>
          <a:p>
            <a:pPr marL="834390" lvl="1" indent="-514350" algn="l" rtl="0">
              <a:buFont typeface="+mj-lt"/>
              <a:buAutoNum type="arabicPeriod"/>
            </a:pPr>
            <a:r>
              <a:rPr lang="en-US" dirty="0" smtClean="0"/>
              <a:t>c+=1; </a:t>
            </a:r>
          </a:p>
          <a:p>
            <a:pPr marL="834390" lvl="1" indent="-514350" algn="l" rtl="0">
              <a:buFont typeface="+mj-lt"/>
              <a:buAutoNum type="arabicPeriod"/>
            </a:pPr>
            <a:r>
              <a:rPr lang="en-US" dirty="0" smtClean="0"/>
              <a:t>c=c+1;</a:t>
            </a:r>
          </a:p>
          <a:p>
            <a:pPr marL="514350" indent="-514350" algn="l" rtl="0"/>
            <a:r>
              <a:rPr lang="en-US" dirty="0" smtClean="0"/>
              <a:t>The three above expressions are all equivalent in its functionality: the three of them increase by one the value of c.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31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Increase and Decrease (++, --)</a:t>
            </a: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In the case that the increase operator is used as a prefix (++a) the value is increased </a:t>
            </a:r>
            <a:r>
              <a:rPr lang="en-US" b="1" dirty="0" smtClean="0"/>
              <a:t>before</a:t>
            </a:r>
            <a:r>
              <a:rPr lang="en-US" dirty="0" smtClean="0"/>
              <a:t> the result of the expression is evaluated </a:t>
            </a:r>
          </a:p>
          <a:p>
            <a:pPr lvl="1" algn="l" rtl="0"/>
            <a:r>
              <a:rPr lang="en-US" dirty="0" smtClean="0"/>
              <a:t>Therefore the increased value is considered in the outer expression.</a:t>
            </a:r>
          </a:p>
          <a:p>
            <a:pPr algn="l" rtl="0"/>
            <a:r>
              <a:rPr lang="en-US" dirty="0" smtClean="0"/>
              <a:t> In case that it is used as a suffix (a++) the value stored in a is increased </a:t>
            </a:r>
            <a:r>
              <a:rPr lang="en-US" b="1" dirty="0" smtClean="0"/>
              <a:t>after</a:t>
            </a:r>
            <a:r>
              <a:rPr lang="en-US" dirty="0" smtClean="0"/>
              <a:t> being evaluated </a:t>
            </a:r>
          </a:p>
          <a:p>
            <a:pPr lvl="1" algn="l" rtl="0"/>
            <a:r>
              <a:rPr lang="en-US" dirty="0" smtClean="0"/>
              <a:t>Therefore the value stored before the increase operation is evaluated in the outer expression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32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Increase and Decrease (++, --)</a:t>
            </a: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853136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3200" i="1" dirty="0" smtClean="0"/>
              <a:t>// apply increment-decrement operators</a:t>
            </a:r>
            <a:endParaRPr lang="en-US" sz="3200" dirty="0" smtClean="0"/>
          </a:p>
          <a:p>
            <a:pPr algn="l" rtl="0"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1.</a:t>
            </a:r>
          </a:p>
          <a:p>
            <a:pPr algn="l" rtl="0">
              <a:buNone/>
            </a:pPr>
            <a:r>
              <a:rPr lang="en-US" sz="3200" dirty="0" smtClean="0"/>
              <a:t>B=3;    </a:t>
            </a:r>
          </a:p>
          <a:p>
            <a:pPr algn="l" rtl="0">
              <a:buNone/>
            </a:pPr>
            <a:r>
              <a:rPr lang="en-US" sz="3200" dirty="0" smtClean="0"/>
              <a:t>A=++B; // A contains 4, B contains 4 </a:t>
            </a:r>
          </a:p>
          <a:p>
            <a:pPr algn="l" rtl="0"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2.</a:t>
            </a:r>
          </a:p>
          <a:p>
            <a:pPr algn="l" rtl="0">
              <a:buNone/>
            </a:pPr>
            <a:r>
              <a:rPr lang="en-US" sz="3200" dirty="0" smtClean="0"/>
              <a:t>B=3;</a:t>
            </a:r>
          </a:p>
          <a:p>
            <a:pPr algn="l" rtl="0">
              <a:buNone/>
            </a:pPr>
            <a:r>
              <a:rPr lang="en-US" sz="3200" dirty="0" smtClean="0"/>
              <a:t>A=B++; // A contains 3, B contains 4</a:t>
            </a:r>
            <a:br>
              <a:rPr lang="en-US" sz="3200" dirty="0" smtClean="0"/>
            </a:br>
            <a:endParaRPr lang="ar-SA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33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All of them are binary operators</a:t>
            </a:r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34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Relational and Equality Operators</a:t>
            </a:r>
            <a:endParaRPr lang="ar-SA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51520" y="2348880"/>
          <a:ext cx="8373227" cy="469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45143"/>
                <a:gridCol w="1776028"/>
                <a:gridCol w="1454150"/>
                <a:gridCol w="2097906"/>
              </a:tblGrid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Meaning of C++ condition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Example of C++ condition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C++ equality  or relational operator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Algebraic</a:t>
                      </a:r>
                      <a:r>
                        <a:rPr lang="en-US" baseline="0" dirty="0" smtClean="0"/>
                        <a:t> equality or relational operator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Relational operator</a:t>
                      </a:r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A</a:t>
                      </a:r>
                      <a:r>
                        <a:rPr lang="en-US" baseline="0" dirty="0" smtClean="0"/>
                        <a:t> is greater than b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a&gt;b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&gt;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&gt;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A is less than b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a&lt;b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&lt;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&lt;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A is greater than or equal to b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a&gt;=b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&gt;=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≥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A is less than or equal</a:t>
                      </a:r>
                      <a:r>
                        <a:rPr lang="en-US" baseline="0" dirty="0" smtClean="0"/>
                        <a:t> to b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a&lt;=b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&lt;=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 smtClean="0"/>
                        <a:t>≥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Equality</a:t>
                      </a:r>
                      <a:r>
                        <a:rPr lang="en-US" baseline="0" dirty="0" smtClean="0"/>
                        <a:t> Operator</a:t>
                      </a:r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1"/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A is equal to b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a==b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=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=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A is not equal to b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a!=b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!=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ar-SA" dirty="0" smtClean="0"/>
                        <a:t>≠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Have the same level of precedence</a:t>
            </a:r>
          </a:p>
          <a:p>
            <a:pPr algn="l" rtl="0"/>
            <a:r>
              <a:rPr lang="en-US" dirty="0" smtClean="0"/>
              <a:t>Applied from left to right</a:t>
            </a:r>
          </a:p>
          <a:p>
            <a:pPr algn="l" rtl="0"/>
            <a:r>
              <a:rPr lang="en-US" dirty="0" smtClean="0"/>
              <a:t>Used with conditions</a:t>
            </a:r>
          </a:p>
          <a:p>
            <a:pPr algn="l" rtl="0"/>
            <a:r>
              <a:rPr lang="en-US" dirty="0" smtClean="0"/>
              <a:t>Return the value true or false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35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Relational and Equality Operators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Used to combine multiple conditions</a:t>
            </a:r>
          </a:p>
          <a:p>
            <a:pPr algn="l" rtl="0"/>
            <a:r>
              <a:rPr lang="en-US" dirty="0" smtClean="0"/>
              <a:t>&amp;&amp; is the logical AND</a:t>
            </a:r>
          </a:p>
          <a:p>
            <a:pPr lvl="1" algn="l" rtl="0"/>
            <a:r>
              <a:rPr lang="en-US" dirty="0" smtClean="0"/>
              <a:t>True if both conditions are true</a:t>
            </a:r>
          </a:p>
          <a:p>
            <a:pPr lvl="1" algn="l" rtl="0"/>
            <a:r>
              <a:rPr lang="en-US" dirty="0" smtClean="0"/>
              <a:t>Example: age&gt;=50  $$ gender==‘f’</a:t>
            </a:r>
          </a:p>
          <a:p>
            <a:pPr algn="l" rtl="0"/>
            <a:r>
              <a:rPr lang="en-US" dirty="0" smtClean="0"/>
              <a:t>|| is the logical OR</a:t>
            </a:r>
          </a:p>
          <a:p>
            <a:pPr lvl="1" algn="l" rtl="0"/>
            <a:r>
              <a:rPr lang="en-US" dirty="0" smtClean="0"/>
              <a:t>True if either of conditions is true</a:t>
            </a:r>
          </a:p>
          <a:p>
            <a:pPr lvl="1" algn="l" rtl="0"/>
            <a:r>
              <a:rPr lang="en-US" dirty="0" smtClean="0"/>
              <a:t>Example: age&gt;=50 || </a:t>
            </a:r>
            <a:r>
              <a:rPr lang="en-US" dirty="0" err="1" smtClean="0"/>
              <a:t>hasDiabetes</a:t>
            </a:r>
            <a:r>
              <a:rPr lang="en-US" dirty="0" smtClean="0"/>
              <a:t> ==‘true’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36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Operators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! (logical NOT, logical negation)</a:t>
            </a:r>
          </a:p>
          <a:p>
            <a:pPr lvl="1" algn="l" rtl="0"/>
            <a:r>
              <a:rPr lang="en-US" dirty="0" smtClean="0"/>
              <a:t>Return </a:t>
            </a:r>
            <a:r>
              <a:rPr lang="en-US" dirty="0" smtClean="0">
                <a:latin typeface="Cambria" pitchFamily="18" charset="0"/>
              </a:rPr>
              <a:t>true</a:t>
            </a:r>
            <a:r>
              <a:rPr lang="en-US" dirty="0" smtClean="0"/>
              <a:t> when its condition is false and vice versa</a:t>
            </a:r>
          </a:p>
          <a:p>
            <a:pPr lvl="1" algn="l" rtl="0"/>
            <a:r>
              <a:rPr lang="en-US" dirty="0" smtClean="0"/>
              <a:t>Example:</a:t>
            </a:r>
          </a:p>
          <a:p>
            <a:pPr lvl="1" algn="l" rtl="0">
              <a:buNone/>
            </a:pPr>
            <a:r>
              <a:rPr lang="en-US" sz="2900" dirty="0" smtClean="0">
                <a:latin typeface="Consolas" pitchFamily="49" charset="0"/>
                <a:cs typeface="Consolas" pitchFamily="49" charset="0"/>
              </a:rPr>
              <a:t>      !(grade==</a:t>
            </a:r>
            <a:r>
              <a:rPr lang="en-US" sz="2900" dirty="0" err="1" smtClean="0">
                <a:latin typeface="Consolas" pitchFamily="49" charset="0"/>
                <a:cs typeface="Consolas" pitchFamily="49" charset="0"/>
              </a:rPr>
              <a:t>maximumGrade</a:t>
            </a:r>
            <a:r>
              <a:rPr lang="en-US" sz="2900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 lvl="1" algn="l" rtl="0"/>
            <a:r>
              <a:rPr lang="en-US" dirty="0" smtClean="0"/>
              <a:t>Alternative:</a:t>
            </a:r>
          </a:p>
          <a:p>
            <a:pPr lvl="1" algn="l" rtl="0">
              <a:buNone/>
            </a:pPr>
            <a:r>
              <a:rPr lang="en-US" sz="2900" dirty="0" smtClean="0">
                <a:latin typeface="Consolas" pitchFamily="49" charset="0"/>
                <a:cs typeface="Consolas" pitchFamily="49" charset="0"/>
              </a:rPr>
              <a:t>        grade != </a:t>
            </a:r>
            <a:r>
              <a:rPr lang="en-US" sz="2900" dirty="0" err="1" smtClean="0">
                <a:latin typeface="Consolas" pitchFamily="49" charset="0"/>
                <a:cs typeface="Consolas" pitchFamily="49" charset="0"/>
              </a:rPr>
              <a:t>maximumGrade</a:t>
            </a:r>
            <a:endParaRPr lang="ar-SA" sz="29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37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Operators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</p:nvPr>
        </p:nvGraphicFramePr>
        <p:xfrm>
          <a:off x="683568" y="1556797"/>
          <a:ext cx="8136904" cy="57618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90065"/>
                <a:gridCol w="1876485"/>
                <a:gridCol w="2670354"/>
              </a:tblGrid>
              <a:tr h="4844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Type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err="1" smtClean="0"/>
                        <a:t>Associativity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Operators</a:t>
                      </a:r>
                      <a:endParaRPr lang="ar-SA" sz="2000" dirty="0"/>
                    </a:p>
                  </a:txBody>
                  <a:tcPr/>
                </a:tc>
              </a:tr>
              <a:tr h="4844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parentheses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Left to right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()</a:t>
                      </a:r>
                      <a:endParaRPr lang="ar-SA" sz="2000" dirty="0"/>
                    </a:p>
                  </a:txBody>
                  <a:tcPr/>
                </a:tc>
              </a:tr>
              <a:tr h="4844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Postfix</a:t>
                      </a:r>
                      <a:r>
                        <a:rPr lang="en-US" sz="2000" baseline="0" dirty="0" smtClean="0"/>
                        <a:t> increment-decrement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Left to right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ar-SA" sz="2000" dirty="0" smtClean="0"/>
                        <a:t>++</a:t>
                      </a:r>
                      <a:r>
                        <a:rPr lang="en-US" sz="2000" baseline="0" dirty="0" smtClean="0"/>
                        <a:t>   -- </a:t>
                      </a:r>
                      <a:endParaRPr lang="ar-SA" sz="2000" dirty="0"/>
                    </a:p>
                  </a:txBody>
                  <a:tcPr/>
                </a:tc>
              </a:tr>
              <a:tr h="4844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Prefix increment-decrement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Right to left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dirty="0" smtClean="0"/>
                        <a:t>++ --</a:t>
                      </a:r>
                      <a:endParaRPr lang="ar-SA" sz="2000" dirty="0"/>
                    </a:p>
                  </a:txBody>
                  <a:tcPr/>
                </a:tc>
              </a:tr>
              <a:tr h="4844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Multiplicative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smtClean="0"/>
                        <a:t>Left to right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* / %</a:t>
                      </a:r>
                      <a:endParaRPr lang="ar-SA" sz="2000" dirty="0"/>
                    </a:p>
                  </a:txBody>
                  <a:tcPr/>
                </a:tc>
              </a:tr>
              <a:tr h="4844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Additive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Left to right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+ -</a:t>
                      </a:r>
                      <a:endParaRPr lang="ar-SA" sz="2000" dirty="0"/>
                    </a:p>
                  </a:txBody>
                  <a:tcPr/>
                </a:tc>
              </a:tr>
              <a:tr h="48441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Relational </a:t>
                      </a:r>
                      <a:endParaRPr lang="ar-S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Left to right</a:t>
                      </a:r>
                      <a:endParaRPr lang="ar-S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&lt; &lt;= &gt; &gt;=</a:t>
                      </a:r>
                      <a:endParaRPr lang="ar-SA" sz="2000" dirty="0" smtClean="0"/>
                    </a:p>
                  </a:txBody>
                  <a:tcPr/>
                </a:tc>
              </a:tr>
              <a:tr h="4844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Equality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Left to right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== !=</a:t>
                      </a:r>
                      <a:endParaRPr lang="ar-SA" sz="2000" dirty="0"/>
                    </a:p>
                  </a:txBody>
                  <a:tcPr/>
                </a:tc>
              </a:tr>
              <a:tr h="48441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Logical AND</a:t>
                      </a:r>
                      <a:endParaRPr lang="ar-S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smtClean="0"/>
                        <a:t>Left to right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&amp;&amp;</a:t>
                      </a:r>
                      <a:endParaRPr lang="ar-SA" sz="2000" dirty="0"/>
                    </a:p>
                  </a:txBody>
                  <a:tcPr/>
                </a:tc>
              </a:tr>
              <a:tr h="48441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Logical OR</a:t>
                      </a:r>
                      <a:endParaRPr lang="ar-S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Left to right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||</a:t>
                      </a:r>
                      <a:endParaRPr lang="ar-SA" sz="2000" dirty="0"/>
                    </a:p>
                  </a:txBody>
                  <a:tcPr/>
                </a:tc>
              </a:tr>
              <a:tr h="4844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Assignment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Right to left</a:t>
                      </a:r>
                      <a:endParaRPr lang="ar-S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smtClean="0"/>
                        <a:t>= += -= *= /= %=</a:t>
                      </a:r>
                      <a:endParaRPr lang="ar-SA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38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 of Operator Precedence and </a:t>
            </a:r>
            <a:r>
              <a:rPr lang="en-US" dirty="0" err="1" smtClean="0"/>
              <a:t>Associativity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test1,test2,test3;</a:t>
            </a:r>
          </a:p>
          <a:p>
            <a:pPr algn="l" rtl="0">
              <a:buNone/>
            </a:pPr>
            <a:r>
              <a:rPr lang="en-US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x=3,y=6,z=4;</a:t>
            </a:r>
          </a:p>
          <a:p>
            <a:pPr algn="l" rtl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test1=x&gt;y			 // false</a:t>
            </a:r>
          </a:p>
          <a:p>
            <a:pPr algn="l" rtl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test2=!(x==y);		 //true</a:t>
            </a:r>
          </a:p>
          <a:p>
            <a:pPr algn="l" rtl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test3=x&lt;y &amp;&amp; x&lt;z;	 	 //true</a:t>
            </a:r>
          </a:p>
          <a:p>
            <a:pPr algn="l" rtl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test3= test1|| test2;	 //true</a:t>
            </a:r>
          </a:p>
          <a:p>
            <a:pPr algn="l" rtl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test2=!test1; 		 //true</a:t>
            </a:r>
            <a:endParaRPr lang="ar-SA" dirty="0">
              <a:latin typeface="Consolas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39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Data Type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In order to define places in memory where the three values will be stored, we need to defined three variables for number1, number2 and sum.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i="1" dirty="0" smtClean="0"/>
              <a:t>// compound assignment operators</a:t>
            </a:r>
            <a:r>
              <a:rPr lang="en-US" dirty="0" smtClean="0"/>
              <a:t> </a:t>
            </a:r>
          </a:p>
          <a:p>
            <a:pPr algn="l" rtl="0">
              <a:buNone/>
            </a:pPr>
            <a:r>
              <a:rPr lang="en-US" i="1" dirty="0" smtClean="0"/>
              <a:t>#include &lt;</a:t>
            </a:r>
            <a:r>
              <a:rPr lang="en-US" i="1" dirty="0" err="1" smtClean="0"/>
              <a:t>iostream</a:t>
            </a:r>
            <a:r>
              <a:rPr lang="en-US" i="1" dirty="0" smtClean="0"/>
              <a:t>&gt;</a:t>
            </a:r>
            <a:r>
              <a:rPr lang="en-US" dirty="0" smtClean="0"/>
              <a:t> </a:t>
            </a:r>
          </a:p>
          <a:p>
            <a:pPr algn="l" rtl="0">
              <a:buNone/>
            </a:pPr>
            <a:r>
              <a:rPr lang="en-US" i="1" dirty="0" smtClean="0"/>
              <a:t>using</a:t>
            </a:r>
            <a:r>
              <a:rPr lang="en-US" dirty="0" smtClean="0"/>
              <a:t> </a:t>
            </a:r>
            <a:r>
              <a:rPr lang="en-US" i="1" dirty="0" smtClean="0"/>
              <a:t>namespace</a:t>
            </a:r>
            <a:r>
              <a:rPr lang="en-US" dirty="0" smtClean="0"/>
              <a:t> std; </a:t>
            </a:r>
          </a:p>
          <a:p>
            <a:pPr algn="l" rtl="0">
              <a:buNone/>
            </a:pPr>
            <a:r>
              <a:rPr lang="en-US" i="1" dirty="0" err="1" smtClean="0"/>
              <a:t>int</a:t>
            </a:r>
            <a:r>
              <a:rPr lang="en-US" dirty="0" smtClean="0"/>
              <a:t> main () {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i="1" dirty="0" err="1" smtClean="0"/>
              <a:t>int</a:t>
            </a:r>
            <a:r>
              <a:rPr lang="en-US" dirty="0" smtClean="0"/>
              <a:t> a, b=3; a = b; a+=2; </a:t>
            </a:r>
            <a:r>
              <a:rPr lang="en-US" i="1" dirty="0" smtClean="0"/>
              <a:t>// equivalent to a=a+2</a:t>
            </a:r>
            <a:endParaRPr lang="en-US" dirty="0" smtClean="0"/>
          </a:p>
          <a:p>
            <a:pPr algn="l" rtl="0"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a;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i="1" dirty="0" smtClean="0"/>
              <a:t>return</a:t>
            </a:r>
            <a:r>
              <a:rPr lang="en-US" dirty="0" smtClean="0"/>
              <a:t> 0;</a:t>
            </a:r>
          </a:p>
          <a:p>
            <a:pPr algn="l" rtl="0">
              <a:buNone/>
            </a:pPr>
            <a:r>
              <a:rPr lang="en-US" dirty="0" smtClean="0"/>
              <a:t> }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40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ar-SA" dirty="0" smtClean="0"/>
              <a:t> </a:t>
            </a:r>
            <a:r>
              <a:rPr lang="en-US" dirty="0" smtClean="0"/>
              <a:t>Example1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Convert the following algebraic expression to an arithmetic  C++ expressions:</a:t>
            </a:r>
          </a:p>
          <a:p>
            <a:pPr algn="l" rtl="0"/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41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ar-SA" dirty="0">
              <a:latin typeface="Consolas" pitchFamily="49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79879" y="2780928"/>
            <a:ext cx="3036337" cy="792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Evaluate the following C++ expression:</a:t>
            </a:r>
          </a:p>
          <a:p>
            <a:pPr algn="l" rtl="0">
              <a:buNone/>
            </a:pPr>
            <a:r>
              <a:rPr lang="en-US" dirty="0" smtClean="0"/>
              <a:t>		y= a * x * x + b * x + c;</a:t>
            </a:r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42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43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</a:t>
            </a:r>
            <a:endParaRPr lang="ar-SA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3730" t="12942" r="6745" b="13725"/>
          <a:stretch>
            <a:fillRect/>
          </a:stretch>
        </p:blipFill>
        <p:spPr>
          <a:xfrm>
            <a:off x="539552" y="1700808"/>
            <a:ext cx="7416824" cy="3744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 rtl="0"/>
            <a:r>
              <a:rPr lang="en-US" dirty="0" smtClean="0"/>
              <a:t>Variable: </a:t>
            </a:r>
          </a:p>
          <a:p>
            <a:pPr lvl="1" algn="l" rtl="0"/>
            <a:r>
              <a:rPr lang="en-US" dirty="0" smtClean="0"/>
              <a:t>Location on computer’s memory to store data then use and change its value in a program.</a:t>
            </a:r>
          </a:p>
          <a:p>
            <a:pPr algn="l" rtl="0"/>
            <a:r>
              <a:rPr lang="en-US" dirty="0" smtClean="0"/>
              <a:t>Name(Identifier)</a:t>
            </a:r>
          </a:p>
          <a:p>
            <a:pPr lvl="1" algn="l" rtl="0"/>
            <a:r>
              <a:rPr lang="en-US" dirty="0" smtClean="0"/>
              <a:t>Series of letters, digits, underscores</a:t>
            </a:r>
          </a:p>
          <a:p>
            <a:pPr lvl="1" algn="l" rtl="0"/>
            <a:r>
              <a:rPr lang="en-US" dirty="0" smtClean="0"/>
              <a:t>Not a keyword( </a:t>
            </a:r>
            <a:r>
              <a:rPr lang="en-US" dirty="0" err="1" smtClean="0"/>
              <a:t>int</a:t>
            </a:r>
            <a:r>
              <a:rPr lang="en-US" dirty="0" smtClean="0"/>
              <a:t>, float, double char, void, return main)</a:t>
            </a:r>
          </a:p>
          <a:p>
            <a:pPr lvl="1" algn="l" rtl="0"/>
            <a:r>
              <a:rPr lang="en-US" dirty="0" smtClean="0"/>
              <a:t>Start with a letter</a:t>
            </a:r>
          </a:p>
          <a:p>
            <a:pPr lvl="1" algn="l" rtl="0"/>
            <a:r>
              <a:rPr lang="en-US" dirty="0" smtClean="0"/>
              <a:t>Case sensitive</a:t>
            </a:r>
          </a:p>
          <a:p>
            <a:pPr lvl="1" algn="l" rtl="0"/>
            <a:r>
              <a:rPr lang="en-US" dirty="0" smtClean="0"/>
              <a:t>Meaningful</a:t>
            </a:r>
          </a:p>
          <a:p>
            <a:pPr algn="l" rtl="0"/>
            <a:r>
              <a:rPr lang="en-US" dirty="0" smtClean="0"/>
              <a:t>Type:</a:t>
            </a:r>
          </a:p>
          <a:p>
            <a:pPr lvl="1" algn="l" rtl="0"/>
            <a:r>
              <a:rPr lang="en-US" dirty="0" smtClean="0"/>
              <a:t>Programmer defined </a:t>
            </a:r>
          </a:p>
          <a:p>
            <a:pPr lvl="1" algn="l" rtl="0"/>
            <a:r>
              <a:rPr lang="en-US" dirty="0" smtClean="0"/>
              <a:t>Built-in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5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When we wish to store data in a C++ program, we have to tell the compiler which type of data we want to store.</a:t>
            </a:r>
          </a:p>
          <a:p>
            <a:pPr algn="l" rtl="0"/>
            <a:r>
              <a:rPr lang="en-US" dirty="0" smtClean="0"/>
              <a:t> The data type will have characteristics such as:</a:t>
            </a:r>
          </a:p>
          <a:p>
            <a:pPr lvl="1" algn="l" rtl="0"/>
            <a:r>
              <a:rPr lang="en-US" dirty="0" smtClean="0"/>
              <a:t> The range of values that can be stored.</a:t>
            </a:r>
          </a:p>
          <a:p>
            <a:pPr lvl="1" algn="l" rtl="0"/>
            <a:r>
              <a:rPr lang="en-US" dirty="0" smtClean="0"/>
              <a:t>and the operations that can be performed on variables of that type.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6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data type?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Called fundamental types or primitives types:</a:t>
            </a:r>
          </a:p>
          <a:p>
            <a:pPr lvl="1" algn="l" rtl="0"/>
            <a:r>
              <a:rPr lang="en-US" dirty="0" smtClean="0"/>
              <a:t>Numerical (integer and floating point)</a:t>
            </a:r>
          </a:p>
          <a:p>
            <a:pPr lvl="1" algn="l" rtl="0"/>
            <a:r>
              <a:rPr lang="en-US" dirty="0" smtClean="0"/>
              <a:t>Character</a:t>
            </a:r>
          </a:p>
          <a:p>
            <a:pPr lvl="1" algn="l" rtl="0"/>
            <a:r>
              <a:rPr lang="en-US" dirty="0" smtClean="0"/>
              <a:t>Logical (Boolean)</a:t>
            </a:r>
          </a:p>
          <a:p>
            <a:pPr algn="l" rtl="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7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C++ Built-in Data Types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27584" y="1556792"/>
          <a:ext cx="7488832" cy="43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744416"/>
                <a:gridCol w="3744416"/>
              </a:tblGrid>
              <a:tr h="439248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size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Type</a:t>
                      </a:r>
                      <a:endParaRPr lang="ar-SA" dirty="0"/>
                    </a:p>
                  </a:txBody>
                  <a:tcPr/>
                </a:tc>
              </a:tr>
              <a:tr h="439248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1 byte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err="1" smtClean="0"/>
                        <a:t>bool</a:t>
                      </a:r>
                      <a:endParaRPr lang="ar-SA" dirty="0"/>
                    </a:p>
                  </a:txBody>
                  <a:tcPr/>
                </a:tc>
              </a:tr>
              <a:tr h="439248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2 bytes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unsigned short </a:t>
                      </a:r>
                      <a:r>
                        <a:rPr lang="en-US" dirty="0" err="1" smtClean="0"/>
                        <a:t>int</a:t>
                      </a:r>
                      <a:endParaRPr lang="ar-SA" dirty="0"/>
                    </a:p>
                  </a:txBody>
                  <a:tcPr/>
                </a:tc>
              </a:tr>
              <a:tr h="439248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2 bytes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short </a:t>
                      </a:r>
                      <a:r>
                        <a:rPr lang="en-US" dirty="0" err="1" smtClean="0"/>
                        <a:t>int</a:t>
                      </a:r>
                      <a:endParaRPr lang="ar-SA" dirty="0"/>
                    </a:p>
                  </a:txBody>
                  <a:tcPr/>
                </a:tc>
              </a:tr>
              <a:tr h="439248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4 bytes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unsigned long </a:t>
                      </a:r>
                      <a:r>
                        <a:rPr lang="en-US" dirty="0" err="1" smtClean="0"/>
                        <a:t>int</a:t>
                      </a:r>
                      <a:endParaRPr lang="en-US" dirty="0" smtClean="0"/>
                    </a:p>
                  </a:txBody>
                  <a:tcPr/>
                </a:tc>
              </a:tr>
              <a:tr h="439248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4 bytes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long </a:t>
                      </a:r>
                      <a:r>
                        <a:rPr lang="en-US" dirty="0" err="1" smtClean="0"/>
                        <a:t>int</a:t>
                      </a:r>
                      <a:endParaRPr lang="en-US" dirty="0" smtClean="0"/>
                    </a:p>
                  </a:txBody>
                  <a:tcPr/>
                </a:tc>
              </a:tr>
              <a:tr h="439248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2 bytes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err="1" smtClean="0"/>
                        <a:t>int</a:t>
                      </a:r>
                      <a:endParaRPr lang="ar-SA" dirty="0"/>
                    </a:p>
                  </a:txBody>
                  <a:tcPr/>
                </a:tc>
              </a:tr>
              <a:tr h="439248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1 byte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char</a:t>
                      </a:r>
                      <a:endParaRPr lang="ar-SA" dirty="0"/>
                    </a:p>
                  </a:txBody>
                  <a:tcPr/>
                </a:tc>
              </a:tr>
              <a:tr h="439248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4 bytes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float</a:t>
                      </a:r>
                      <a:endParaRPr lang="ar-SA" dirty="0"/>
                    </a:p>
                  </a:txBody>
                  <a:tcPr/>
                </a:tc>
              </a:tr>
              <a:tr h="439248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8 bytes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double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8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C++ Built-in Data Types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Has two values (true) and (false).</a:t>
            </a:r>
          </a:p>
          <a:p>
            <a:pPr algn="l" rtl="0"/>
            <a:r>
              <a:rPr lang="en-US" dirty="0" smtClean="0"/>
              <a:t>Manipulate logical expressions.</a:t>
            </a:r>
          </a:p>
          <a:p>
            <a:pPr algn="l" rtl="0"/>
            <a:r>
              <a:rPr lang="en-US" dirty="0" smtClean="0">
                <a:latin typeface="Cambria Math" pitchFamily="18" charset="0"/>
                <a:ea typeface="Cambria Math" pitchFamily="18" charset="0"/>
              </a:rPr>
              <a:t>true</a:t>
            </a:r>
            <a:r>
              <a:rPr lang="en-US" dirty="0" smtClean="0"/>
              <a:t> and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false</a:t>
            </a:r>
            <a:r>
              <a:rPr lang="en-US" dirty="0" smtClean="0"/>
              <a:t> are called logical values.</a:t>
            </a:r>
          </a:p>
          <a:p>
            <a:pPr algn="l" rtl="0"/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bool</a:t>
            </a:r>
            <a:r>
              <a:rPr lang="en-US" dirty="0" smtClean="0"/>
              <a:t>, 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ture</a:t>
            </a:r>
            <a:r>
              <a:rPr lang="en-US" dirty="0" smtClean="0"/>
              <a:t>, and 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fasle</a:t>
            </a:r>
            <a:r>
              <a:rPr lang="en-US" dirty="0" smtClean="0"/>
              <a:t> are reserved words.</a:t>
            </a:r>
          </a:p>
          <a:p>
            <a:pPr algn="l" rtl="0"/>
            <a:r>
              <a:rPr lang="en-US" dirty="0" smtClean="0"/>
              <a:t>For example: </a:t>
            </a:r>
            <a:br>
              <a:rPr lang="en-US" dirty="0" smtClean="0"/>
            </a:b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isEven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= false; </a:t>
            </a:r>
            <a:br>
              <a:rPr lang="en-US" dirty="0" smtClean="0">
                <a:latin typeface="Consolas" pitchFamily="49" charset="0"/>
                <a:cs typeface="Consolas" pitchFamily="49" charset="0"/>
              </a:rPr>
            </a:b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keyFound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= true;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994E823-7248-441B-A2EC-EC0DA8188229}" type="slidenum">
              <a:rPr lang="ar-SA" smtClean="0"/>
              <a:pPr/>
              <a:t>9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bool</a:t>
            </a:r>
            <a:r>
              <a:rPr lang="en-US" dirty="0" smtClean="0"/>
              <a:t> Data type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8320</TotalTime>
  <Words>2014</Words>
  <Application>Microsoft Office PowerPoint</Application>
  <PresentationFormat>On-screen Show (4:3)</PresentationFormat>
  <Paragraphs>481</Paragraphs>
  <Slides>43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Concourse</vt:lpstr>
      <vt:lpstr>Variables</vt:lpstr>
      <vt:lpstr>Objectives:</vt:lpstr>
      <vt:lpstr>Recall:</vt:lpstr>
      <vt:lpstr>Variables</vt:lpstr>
      <vt:lpstr>Variables</vt:lpstr>
      <vt:lpstr>What is a data type?</vt:lpstr>
      <vt:lpstr>C++ Built-in Data Types</vt:lpstr>
      <vt:lpstr>C++ Built-in Data Types</vt:lpstr>
      <vt:lpstr>bool Data type</vt:lpstr>
      <vt:lpstr>char Data Type</vt:lpstr>
      <vt:lpstr>int Data Type</vt:lpstr>
      <vt:lpstr>Floating-Point Types </vt:lpstr>
      <vt:lpstr>Variable declaration</vt:lpstr>
      <vt:lpstr>Initializing Variables</vt:lpstr>
      <vt:lpstr>Memory Concepts</vt:lpstr>
      <vt:lpstr>Using cin</vt:lpstr>
      <vt:lpstr>Using cin</vt:lpstr>
      <vt:lpstr>Examples:</vt:lpstr>
      <vt:lpstr>Scope Of Variable</vt:lpstr>
      <vt:lpstr>Scope Of Variable</vt:lpstr>
      <vt:lpstr>Examples:</vt:lpstr>
      <vt:lpstr>Unary Scope Resolution Operator</vt:lpstr>
      <vt:lpstr>Example</vt:lpstr>
      <vt:lpstr>Assignment Statement</vt:lpstr>
      <vt:lpstr>Assigning Data: Shorthand Notations</vt:lpstr>
      <vt:lpstr>Assignment Operators</vt:lpstr>
      <vt:lpstr>C++ Operators</vt:lpstr>
      <vt:lpstr>Arithmetic Operators</vt:lpstr>
      <vt:lpstr>Arithmetic Operators</vt:lpstr>
      <vt:lpstr>Rules of Operator Precedence</vt:lpstr>
      <vt:lpstr>Increase and Decrease (++, --)</vt:lpstr>
      <vt:lpstr>Increase and Decrease (++, --)</vt:lpstr>
      <vt:lpstr>Example </vt:lpstr>
      <vt:lpstr>Relational and Equality Operators</vt:lpstr>
      <vt:lpstr>Relational and Equality Operators</vt:lpstr>
      <vt:lpstr>Logical Operators</vt:lpstr>
      <vt:lpstr>Logical Operators</vt:lpstr>
      <vt:lpstr>Summary of Operator Precedence and Associativity</vt:lpstr>
      <vt:lpstr>Boolean Data Type</vt:lpstr>
      <vt:lpstr> Example1</vt:lpstr>
      <vt:lpstr>Example 2</vt:lpstr>
      <vt:lpstr>Example 3</vt:lpstr>
      <vt:lpstr>Example 4</vt:lpstr>
    </vt:vector>
  </TitlesOfParts>
  <Company>Sony Electronics,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Najah</dc:creator>
  <cp:lastModifiedBy>MANAL</cp:lastModifiedBy>
  <cp:revision>34</cp:revision>
  <dcterms:created xsi:type="dcterms:W3CDTF">2011-02-15T16:50:07Z</dcterms:created>
  <dcterms:modified xsi:type="dcterms:W3CDTF">2012-09-24T22:12:16Z</dcterms:modified>
</cp:coreProperties>
</file>